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501" r:id="rId5"/>
    <p:sldId id="503" r:id="rId6"/>
    <p:sldId id="502" r:id="rId7"/>
    <p:sldId id="504" r:id="rId8"/>
    <p:sldId id="461" r:id="rId9"/>
    <p:sldId id="462" r:id="rId10"/>
    <p:sldId id="4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46164" autoAdjust="0"/>
  </p:normalViewPr>
  <p:slideViewPr>
    <p:cSldViewPr snapToGrid="0">
      <p:cViewPr varScale="1">
        <p:scale>
          <a:sx n="33" d="100"/>
          <a:sy n="33" d="100"/>
        </p:scale>
        <p:origin x="9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47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B07D60-850E-4F80-92C1-08B549C64B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dirty="0"/>
              <a:t>SMART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555FA-EFCC-4A76-B0CF-AA1086354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250D0-76BF-445E-AE8C-4A0FBFD520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 err="1"/>
              <a:t>Neurosequential</a:t>
            </a:r>
            <a:r>
              <a:rPr lang="en-AU" dirty="0"/>
              <a:t>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74AB2-0008-402F-AFC3-22CE46ADBA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53AC9-37FF-4C82-BE6C-F3189BE73B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48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841FA-4E2D-4013-87C2-FAB755806C96}" type="datetimeFigureOut">
              <a:rPr lang="en-AU" smtClean="0"/>
              <a:t>16/04/2021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FFE8B-A1FE-46A8-A5F4-D5DB378B4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24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nsciousness" TargetMode="External"/><Relationship Id="rId3" Type="http://schemas.openxmlformats.org/officeDocument/2006/relationships/hyperlink" Target="http://en.wikipedia.org/wiki/Memory" TargetMode="External"/><Relationship Id="rId7" Type="http://schemas.openxmlformats.org/officeDocument/2006/relationships/hyperlink" Target="http://en.wikipedia.org/wiki/Languag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Thought" TargetMode="External"/><Relationship Id="rId5" Type="http://schemas.openxmlformats.org/officeDocument/2006/relationships/hyperlink" Target="http://en.wikipedia.org/wiki/Awareness" TargetMode="External"/><Relationship Id="rId4" Type="http://schemas.openxmlformats.org/officeDocument/2006/relationships/hyperlink" Target="http://en.wikipedia.org/wiki/Attentio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Slide Image Placeholder 1">
            <a:extLst>
              <a:ext uri="{FF2B5EF4-FFF2-40B4-BE49-F238E27FC236}">
                <a16:creationId xmlns:a16="http://schemas.microsoft.com/office/drawing/2014/main" id="{9B6BBBB6-F3FF-4A6A-94DD-A57B811AF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Notes Placeholder 2">
            <a:extLst>
              <a:ext uri="{FF2B5EF4-FFF2-40B4-BE49-F238E27FC236}">
                <a16:creationId xmlns:a16="http://schemas.microsoft.com/office/drawing/2014/main" id="{E9EEEAAE-28BA-42EF-9CB0-4C8C29F17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AU" altLang="en-US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With each section of the brain slide it is good to suggest a strategy that focusses on this area of development.</a:t>
            </a:r>
          </a:p>
          <a:p>
            <a:pPr>
              <a:defRPr/>
            </a:pPr>
            <a:endParaRPr lang="en-AU" altLang="en-US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BRAIN STEM – Basic life functions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Basic Life Functions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First part of our brain to develop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most developed brain part at birth 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our heart beat, breathing, sucking, temperature control, blood pressure, as well as our sleep cycle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IMPACTS OF TRAUMA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Racing heart 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Shortness of breath, shallow, fast breathing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Sleep disturbances and unsettledness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Sucking and swallowing and digestion difficulties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physiological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dsyregulation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AU" altLang="en-US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>
              <a:defRPr/>
            </a:pPr>
            <a:endParaRPr lang="en-AU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0436" name="Slide Number Placeholder 3">
            <a:extLst>
              <a:ext uri="{FF2B5EF4-FFF2-40B4-BE49-F238E27FC236}">
                <a16:creationId xmlns:a16="http://schemas.microsoft.com/office/drawing/2014/main" id="{7C225D0A-5E2B-4F73-B750-CDB9C36DF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848FDD-EF0E-46F3-8D8E-B71D70F0F8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>
            <a:extLst>
              <a:ext uri="{FF2B5EF4-FFF2-40B4-BE49-F238E27FC236}">
                <a16:creationId xmlns:a16="http://schemas.microsoft.com/office/drawing/2014/main" id="{09CDF2CB-2C2A-413F-A4B3-3C77EC037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Notes Placeholder 2">
            <a:extLst>
              <a:ext uri="{FF2B5EF4-FFF2-40B4-BE49-F238E27FC236}">
                <a16:creationId xmlns:a16="http://schemas.microsoft.com/office/drawing/2014/main" id="{5D6F5BB6-1BB9-42D9-9BA9-A6C02AC70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CEREBELLUM – Movement and balance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Helps us to know where our body is in space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Helps us with our posture and balance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Helps us not to fall over and to control our movements</a:t>
            </a:r>
            <a:b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Lack of awareness of their body in space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Lack of coordination and balance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Difficulty in maintaining posture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Difficulty in undertaking tasks that require balance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A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IMPACT OF TRAUMA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Difficulties with: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where our body is in space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our posture and balance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falling over and to controlling our movements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for being able to perform everyday 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(done with purpose and intent) tasks such as walking and writing.</a:t>
            </a:r>
          </a:p>
          <a:p>
            <a:pPr>
              <a:defRPr/>
            </a:pPr>
            <a:endParaRPr lang="en-AU" altLang="en-US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2484" name="Slide Number Placeholder 3">
            <a:extLst>
              <a:ext uri="{FF2B5EF4-FFF2-40B4-BE49-F238E27FC236}">
                <a16:creationId xmlns:a16="http://schemas.microsoft.com/office/drawing/2014/main" id="{DFDFFD44-222B-418B-8834-F58AD5FF8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341F8-7864-4E9B-882D-9700A2E86D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Slide Image Placeholder 1">
            <a:extLst>
              <a:ext uri="{FF2B5EF4-FFF2-40B4-BE49-F238E27FC236}">
                <a16:creationId xmlns:a16="http://schemas.microsoft.com/office/drawing/2014/main" id="{4B872AB3-476C-4785-AD32-81058784A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Notes Placeholder 2">
            <a:extLst>
              <a:ext uri="{FF2B5EF4-FFF2-40B4-BE49-F238E27FC236}">
                <a16:creationId xmlns:a16="http://schemas.microsoft.com/office/drawing/2014/main" id="{D88C5662-14D1-41F3-888D-A12A6674C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n-US" b="1">
                <a:latin typeface="Arial" panose="020B0604020202020204" pitchFamily="34" charset="0"/>
                <a:ea typeface="ヒラギノ角ゴ Pro W3"/>
              </a:rPr>
              <a:t>DIENCEPHALON – Sorting and sending centre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n-US">
                <a:latin typeface="Arial" panose="020B0604020202020204" pitchFamily="34" charset="0"/>
                <a:ea typeface="ヒラギノ角ゴ Pro W3"/>
              </a:rPr>
              <a:t>This area of the brain develops mainly after birth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n-US">
                <a:latin typeface="Arial" panose="020B0604020202020204" pitchFamily="34" charset="0"/>
                <a:ea typeface="ヒラギノ角ゴ Pro W3"/>
              </a:rPr>
              <a:t>It sorts out messages coming into the brain and sends them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n-US">
                <a:latin typeface="Arial" panose="020B0604020202020204" pitchFamily="34" charset="0"/>
                <a:ea typeface="ヒラギノ角ゴ Pro W3"/>
              </a:rPr>
              <a:t>It uses hormones to send signals to body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n-US">
                <a:latin typeface="Arial" panose="020B0604020202020204" pitchFamily="34" charset="0"/>
                <a:ea typeface="ヒラギノ角ゴ Pro W3"/>
              </a:rPr>
              <a:t>Hormonal signals tell your body what it needs, eg. food, water, love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AU" altLang="en-US">
              <a:latin typeface="Arial" panose="020B0604020202020204" pitchFamily="34" charset="0"/>
              <a:ea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n-US" b="1">
                <a:latin typeface="Arial" panose="020B0604020202020204" pitchFamily="34" charset="0"/>
                <a:ea typeface="ヒラギノ角ゴ Pro W3"/>
              </a:rPr>
              <a:t>IMPACTS OF TRAUMA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AU" altLang="en-US">
              <a:latin typeface="Arial" panose="020B0604020202020204" pitchFamily="34" charset="0"/>
              <a:ea typeface="ヒラギノ角ゴ Pro W3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>
                <a:latin typeface="Arial" panose="020B0604020202020204" pitchFamily="34" charset="0"/>
                <a:ea typeface="ヒラギノ角ゴ Pro W3"/>
              </a:rPr>
              <a:t> becomes overwhelmed and cannot sort the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>
                <a:latin typeface="Arial" panose="020B0604020202020204" pitchFamily="34" charset="0"/>
                <a:ea typeface="ヒラギノ角ゴ Pro W3"/>
              </a:rPr>
              <a:t> is unable to send information to the memory and thinking parts of the brain – that pathway shuts down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>
                <a:latin typeface="Arial" panose="020B0604020202020204" pitchFamily="34" charset="0"/>
                <a:ea typeface="ヒラギノ角ゴ Pro W3"/>
              </a:rPr>
              <a:t> it alerts the amygdala which sets of the sensory information response sequence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>
              <a:latin typeface="Arial" panose="020B0604020202020204" pitchFamily="34" charset="0"/>
              <a:ea typeface="ヒラギノ角ゴ Pro W3"/>
            </a:endParaRPr>
          </a:p>
          <a:p>
            <a:endParaRPr lang="en-AU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4532" name="Slide Number Placeholder 3">
            <a:extLst>
              <a:ext uri="{FF2B5EF4-FFF2-40B4-BE49-F238E27FC236}">
                <a16:creationId xmlns:a16="http://schemas.microsoft.com/office/drawing/2014/main" id="{E762236D-67D9-4364-8D50-F56BBC286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2F7F4-2166-4669-9C67-2BFFC8A79A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Slide Image Placeholder 1">
            <a:extLst>
              <a:ext uri="{FF2B5EF4-FFF2-40B4-BE49-F238E27FC236}">
                <a16:creationId xmlns:a16="http://schemas.microsoft.com/office/drawing/2014/main" id="{EA443BFD-29CF-4716-81B9-166E81C16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Notes Placeholder 2">
            <a:extLst>
              <a:ext uri="{FF2B5EF4-FFF2-40B4-BE49-F238E27FC236}">
                <a16:creationId xmlns:a16="http://schemas.microsoft.com/office/drawing/2014/main" id="{0DECE356-9917-4D0B-89A6-86C6877BC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6580" name="Slide Number Placeholder 3">
            <a:extLst>
              <a:ext uri="{FF2B5EF4-FFF2-40B4-BE49-F238E27FC236}">
                <a16:creationId xmlns:a16="http://schemas.microsoft.com/office/drawing/2014/main" id="{F847CC6E-7288-4E71-8C4E-E4B013340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17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8988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E10A4-42D1-419E-91E6-8C7FC1C22D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Slide Image Placeholder 1">
            <a:extLst>
              <a:ext uri="{FF2B5EF4-FFF2-40B4-BE49-F238E27FC236}">
                <a16:creationId xmlns:a16="http://schemas.microsoft.com/office/drawing/2014/main" id="{44905E1C-679F-4959-9082-48B75685D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A1B51-F298-45E8-A30A-159B2C7FB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615" indent="-179615">
              <a:spcAft>
                <a:spcPts val="601"/>
              </a:spcAft>
              <a:tabLst>
                <a:tab pos="179615" algn="l"/>
              </a:tabLst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Amygdala </a:t>
            </a:r>
          </a:p>
          <a:p>
            <a:pPr marL="179615" indent="-179615">
              <a:spcAft>
                <a:spcPts val="601"/>
              </a:spcAft>
              <a:tabLst>
                <a:tab pos="179615" algn="l"/>
              </a:tabLst>
              <a:defRPr/>
            </a:pPr>
            <a:endParaRPr lang="en-AU" b="1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srgbClr val="167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‘smoke detector’ of the brain – responsible for a</a:t>
            </a: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rousal necessary in evaluating threat and danger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it controls Autonomic responses associated with fear and activates quickly when threat is perceived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it is highly responsive to sights and smells and quickly recruits many areas of the brain to deal with threat, prepares the body for danger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spcAft>
                <a:spcPts val="601"/>
              </a:spcAft>
              <a:buFont typeface="Wingdings" panose="05000000000000000000" pitchFamily="2" charset="2"/>
              <a:buChar char="§"/>
              <a:tabLst>
                <a:tab pos="179615" algn="l"/>
              </a:tabLst>
              <a:defRPr/>
            </a:pPr>
            <a:r>
              <a:rPr lang="en-AU" dirty="0">
                <a:solidFill>
                  <a:srgbClr val="167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mature at birth and,</a:t>
            </a:r>
          </a:p>
          <a:p>
            <a:pPr marL="171450" indent="-171450">
              <a:spcAft>
                <a:spcPts val="601"/>
              </a:spcAft>
              <a:buFont typeface="Wingdings" panose="05000000000000000000" pitchFamily="2" charset="2"/>
              <a:buChar char="§"/>
              <a:tabLst>
                <a:tab pos="179615" algn="l"/>
              </a:tabLst>
              <a:defRPr/>
            </a:pPr>
            <a:r>
              <a:rPr lang="en-AU" dirty="0">
                <a:solidFill>
                  <a:srgbClr val="1674A4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processes &amp; stores implicit memories</a:t>
            </a:r>
          </a:p>
          <a:p>
            <a:pPr>
              <a:spcAft>
                <a:spcPts val="601"/>
              </a:spcAft>
              <a:buFont typeface="Wingdings" panose="05000000000000000000" pitchFamily="2" charset="2"/>
              <a:buNone/>
              <a:tabLst>
                <a:tab pos="179615" algn="l"/>
              </a:tabLst>
              <a:defRPr/>
            </a:pPr>
            <a:endParaRPr lang="en-AU" dirty="0">
              <a:solidFill>
                <a:srgbClr val="1674A4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179615" indent="-179615">
              <a:spcAft>
                <a:spcPts val="601"/>
              </a:spcAft>
              <a:tabLst>
                <a:tab pos="179615" algn="l"/>
              </a:tabLst>
              <a:defRPr/>
            </a:pPr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Hippocampus</a:t>
            </a:r>
          </a:p>
          <a:p>
            <a:pPr marL="179615" indent="-179615">
              <a:spcAft>
                <a:spcPts val="601"/>
              </a:spcAft>
              <a:tabLst>
                <a:tab pos="179615" algn="l"/>
              </a:tabLst>
              <a:defRPr/>
            </a:pPr>
            <a:endParaRPr lang="en-AU" b="1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179615" indent="-179615">
              <a:spcAft>
                <a:spcPts val="601"/>
              </a:spcAft>
              <a:buFont typeface="Wingdings" panose="05000000000000000000" pitchFamily="2" charset="2"/>
              <a:buChar char="§"/>
              <a:tabLst>
                <a:tab pos="179615" algn="l"/>
              </a:tabLst>
              <a:defRPr/>
            </a:pPr>
            <a:r>
              <a:rPr lang="en-AU" dirty="0">
                <a:solidFill>
                  <a:srgbClr val="1674A4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matures between 2-3yrs of age</a:t>
            </a:r>
          </a:p>
          <a:p>
            <a:pPr marL="179615" indent="-179615">
              <a:spcAft>
                <a:spcPts val="601"/>
              </a:spcAft>
              <a:buFont typeface="Wingdings" panose="05000000000000000000" pitchFamily="2" charset="2"/>
              <a:buChar char="§"/>
              <a:tabLst>
                <a:tab pos="179615" algn="l"/>
              </a:tabLst>
              <a:defRPr/>
            </a:pPr>
            <a:r>
              <a:rPr lang="en-AU" dirty="0">
                <a:solidFill>
                  <a:srgbClr val="1674A4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provides context to memories &amp; embeds into long-term memory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sometimes referred to as the memory puzzle sorting centre and is vulnerable to traumatic stress due to how slowly it develops and the density of its cortisol receptors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processes and stores explicit memories</a:t>
            </a:r>
          </a:p>
          <a:p>
            <a:pPr>
              <a:lnSpc>
                <a:spcPct val="115000"/>
              </a:lnSpc>
              <a:buFont typeface="Symbol"/>
              <a:buNone/>
              <a:defRPr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Font typeface="Symbol"/>
              <a:buNone/>
              <a:defRPr/>
            </a:pP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IMPACT OF TRAUMA</a:t>
            </a:r>
          </a:p>
          <a:p>
            <a:pPr>
              <a:lnSpc>
                <a:spcPct val="115000"/>
              </a:lnSpc>
              <a:defRPr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3335" indent="-343335">
              <a:lnSpc>
                <a:spcPct val="115000"/>
              </a:lnSpc>
              <a:buFont typeface="Symbol"/>
              <a:buChar char=""/>
              <a:defRPr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Impaired amygdala response in children means that they find it difficult to recognize the emotions that others are attempting to express with their face or their voice</a:t>
            </a:r>
          </a:p>
          <a:p>
            <a:pPr marL="343335" indent="-343335">
              <a:lnSpc>
                <a:spcPct val="115000"/>
              </a:lnSpc>
              <a:buFont typeface="Symbol"/>
              <a:buChar char=""/>
              <a:defRPr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amygdala and the hippocampus combine together to generalize fear responses to the context in which the original fear response was generated</a:t>
            </a:r>
          </a:p>
          <a:p>
            <a:pPr marL="343335" indent="-343335">
              <a:lnSpc>
                <a:spcPct val="115000"/>
              </a:lnSpc>
              <a:spcAft>
                <a:spcPts val="1001"/>
              </a:spcAft>
              <a:buFont typeface="Symbol"/>
              <a:buChar char=""/>
              <a:defRPr/>
            </a:pPr>
            <a:r>
              <a:rPr lang="en-U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Eg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Children will not only fear clowns but also not want to go to the circus</a:t>
            </a:r>
          </a:p>
          <a:p>
            <a:pPr marL="11430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amygdala (or limbic system) is consistently over reacting in children and young people  may have:</a:t>
            </a:r>
          </a:p>
          <a:p>
            <a:pPr>
              <a:defRPr/>
            </a:pPr>
            <a:endParaRPr lang="en-A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active or under active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 and flashbacks of the trauma</a:t>
            </a:r>
          </a:p>
          <a:p>
            <a:pPr lvl="2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reactions that may be interpreted as being “over the top”</a:t>
            </a:r>
          </a:p>
          <a:p>
            <a:pPr lvl="2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 emotional regulation</a:t>
            </a:r>
          </a:p>
          <a:p>
            <a:pPr lvl="2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  reading facial expressions</a:t>
            </a:r>
          </a:p>
          <a:p>
            <a:pPr lvl="2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A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doesn’t function properly and this is why for some people who have experienced trauma, it feels as if the trauma hasn’t ended.  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AU" altLang="en-AU" dirty="0">
                <a:latin typeface="Arial" panose="020B0604020202020204" pitchFamily="34" charset="0"/>
                <a:cs typeface="Arial" panose="020B0604020202020204" pitchFamily="34" charset="0"/>
              </a:rPr>
              <a:t>trauma and chronic exposure to stress serves to reduce hippocampal volume up to 25% as a result of high levels of cortisol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working memory, retention and recall capacity is severely impacted</a:t>
            </a:r>
          </a:p>
          <a:p>
            <a:pPr lvl="2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A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A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335" indent="-343335">
              <a:lnSpc>
                <a:spcPct val="115000"/>
              </a:lnSpc>
              <a:spcAft>
                <a:spcPts val="1001"/>
              </a:spcAft>
              <a:buFont typeface="Symbol"/>
              <a:buChar char=""/>
              <a:defRPr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D903-447B-4EDB-ADCC-E63A520773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330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13E21-E4C6-4D2B-ACE1-11786549A436}" type="datetime1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  <a:cs typeface="+mn-cs"/>
              </a:rPr>
              <a:pPr marL="0" marR="0" lvl="0" indent="0" algn="r" defTabSz="9330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16/04/2021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1484-0706-434A-A47E-A6D850673D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330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  <a:cs typeface="+mn-cs"/>
              </a:rPr>
              <a:t>© Australian Childhood Foundation 2016</a:t>
            </a:r>
          </a:p>
        </p:txBody>
      </p:sp>
      <p:sp>
        <p:nvSpPr>
          <p:cNvPr id="538630" name="Slide Number Placeholder 5">
            <a:extLst>
              <a:ext uri="{FF2B5EF4-FFF2-40B4-BE49-F238E27FC236}">
                <a16:creationId xmlns:a16="http://schemas.microsoft.com/office/drawing/2014/main" id="{6A4388BE-CD08-403F-B7B4-97B4120AF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566810-1CFF-4181-81CD-71132468BD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Slide Image Placeholder 1">
            <a:extLst>
              <a:ext uri="{FF2B5EF4-FFF2-40B4-BE49-F238E27FC236}">
                <a16:creationId xmlns:a16="http://schemas.microsoft.com/office/drawing/2014/main" id="{A6EFF012-8144-4D8D-A270-3B923CC17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7E261-4E54-4B18-988F-C4C97DB45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b="1" dirty="0">
                <a:ea typeface="Calibri"/>
                <a:cs typeface="Arial" pitchFamily="34" charset="0"/>
              </a:rPr>
              <a:t>Cerebral Cortex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dirty="0">
                <a:solidFill>
                  <a:srgbClr val="1674A4"/>
                </a:solidFill>
              </a:rPr>
              <a:t>The largest part of the brain and</a:t>
            </a:r>
            <a:r>
              <a:rPr lang="en-AU" dirty="0">
                <a:ea typeface="Calibri"/>
                <a:cs typeface="Arial" pitchFamily="34" charset="0"/>
              </a:rPr>
              <a:t> is 1–5 mm thick</a:t>
            </a:r>
            <a:endParaRPr lang="en-AU" dirty="0">
              <a:solidFill>
                <a:srgbClr val="1674A4"/>
              </a:solidFill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Associated with higher brain function such as thought and action -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>It plays a key role in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  <a:hlinkClick r:id="rId3"/>
              </a:rPr>
              <a:t>memory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>,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  <a:hlinkClick r:id="rId4"/>
              </a:rPr>
              <a:t>attention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>, perceptual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  <a:hlinkClick r:id="rId5"/>
              </a:rPr>
              <a:t>awareness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>,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  <a:hlinkClick r:id="rId6"/>
              </a:rPr>
              <a:t>thought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>,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  <a:hlinkClick r:id="rId7"/>
              </a:rPr>
              <a:t>language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>, and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  <a:hlinkClick r:id="rId8"/>
              </a:rPr>
              <a:t>consciousness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Arial" pitchFamily="34" charset="0"/>
            </a:endParaRP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en-AU" dirty="0">
                <a:solidFill>
                  <a:srgbClr val="1674A4"/>
                </a:solidFill>
              </a:rPr>
              <a:t>Reasoning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en-AU" dirty="0">
                <a:solidFill>
                  <a:srgbClr val="1674A4"/>
                </a:solidFill>
              </a:rPr>
              <a:t>Logic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en-AU" dirty="0">
                <a:solidFill>
                  <a:srgbClr val="1674A4"/>
                </a:solidFill>
              </a:rPr>
              <a:t>Judgement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en-AU" dirty="0">
                <a:solidFill>
                  <a:srgbClr val="1674A4"/>
                </a:solidFill>
              </a:rPr>
              <a:t>Voluntary Movement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en-AU" dirty="0">
              <a:solidFill>
                <a:srgbClr val="1674A4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None/>
              <a:tabLst>
                <a:tab pos="179388" algn="l"/>
              </a:tabLst>
              <a:defRPr/>
            </a:pPr>
            <a:r>
              <a:rPr lang="en-AU" b="1" dirty="0">
                <a:solidFill>
                  <a:srgbClr val="1674A4"/>
                </a:solidFill>
              </a:rPr>
              <a:t>IMPACTS OF TRAUMA</a:t>
            </a:r>
          </a:p>
          <a:p>
            <a:pPr>
              <a:spcAft>
                <a:spcPts val="600"/>
              </a:spcAft>
              <a:buFont typeface="Arial" pitchFamily="34" charset="0"/>
              <a:buNone/>
              <a:tabLst>
                <a:tab pos="179388" algn="l"/>
              </a:tabLst>
              <a:defRPr/>
            </a:pPr>
            <a:endParaRPr lang="en-US" dirty="0">
              <a:solidFill>
                <a:srgbClr val="1674A4"/>
              </a:solidFill>
            </a:endParaRP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ea typeface="Calibri"/>
                <a:cs typeface="Arial" pitchFamily="34" charset="0"/>
              </a:rPr>
              <a:t>Because of the Amygdala (smoke detector) being alarmed from the Thalamus – (post office), there is messages sent to the Hypothalamus (release of hormones for response) 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ea typeface="Calibri"/>
                <a:cs typeface="Arial" pitchFamily="34" charset="0"/>
              </a:rPr>
              <a:t>As a result, the Cortex may shut off and the person is unable to access this part of the brain. 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ea typeface="Calibri"/>
                <a:cs typeface="Arial" pitchFamily="34" charset="0"/>
              </a:rPr>
              <a:t>Hence, reasoning and judgement and thinking is impacted.</a:t>
            </a:r>
            <a:endParaRPr lang="en-US" dirty="0">
              <a:ea typeface="Calibri"/>
              <a:cs typeface="Arial" pitchFamily="34" charset="0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§"/>
              <a:defRPr/>
            </a:pPr>
            <a:endParaRPr lang="en-AU" b="1" dirty="0">
              <a:latin typeface="Arial" pitchFamily="34" charset="0"/>
            </a:endParaRPr>
          </a:p>
          <a:p>
            <a:pPr>
              <a:defRPr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309E7-ABFC-4D9F-B5BD-0FC3794B0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330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13E21-E4C6-4D2B-ACE1-11786549A436}" type="datetime1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  <a:cs typeface="+mn-cs"/>
              </a:rPr>
              <a:pPr marL="0" marR="0" lvl="0" indent="0" algn="r" defTabSz="9330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16/04/2021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365C-A4C9-43FC-A4E2-45232D797F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330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  <a:cs typeface="+mn-cs"/>
              </a:rPr>
              <a:t>© Australian Childhood Foundation 2016</a:t>
            </a:r>
          </a:p>
        </p:txBody>
      </p:sp>
      <p:sp>
        <p:nvSpPr>
          <p:cNvPr id="540678" name="Slide Number Placeholder 5">
            <a:extLst>
              <a:ext uri="{FF2B5EF4-FFF2-40B4-BE49-F238E27FC236}">
                <a16:creationId xmlns:a16="http://schemas.microsoft.com/office/drawing/2014/main" id="{9CB4EA72-CEC8-40EF-890B-2EC3AE4E0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BCA30-3922-4DE5-AA6A-7FCA90C3DE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Slide Image Placeholder 1">
            <a:extLst>
              <a:ext uri="{FF2B5EF4-FFF2-40B4-BE49-F238E27FC236}">
                <a16:creationId xmlns:a16="http://schemas.microsoft.com/office/drawing/2014/main" id="{182DA2A2-92E0-420D-A079-B3187D1D4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E0C87-365C-4120-A06C-E226E03B5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A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Prefrontal Cortex:</a:t>
            </a:r>
            <a:endParaRPr lang="en-US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Part of the Frontal Lobe involved in all aspects of planning and working memory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executive functions of the frontal lobes are: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Foresight and anticipation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Focusing and sustaining attention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Planning organising and prioritising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Decision making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Reflecting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Enthusiasm, motivation and persistence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pre frontal cortex is also relevant to motor activity and connects the brains motor, perceptual and limbic regions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These connections allow coordination of processing across wide regions of the Central nervous system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endParaRPr lang="en-A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Dan Siegel’s example of insurance companies and car hire agencies – do not insure or allow people 25yrs or under to hire a car, they know they don’t have developed above skills.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A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A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IMPACTS OF TRAUMA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en-A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Unable to: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foresight and anticipation, focus or sustain attention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plan, organise or prioritise or make decisions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reflect or have self-awareness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 enthusiastic, motivated or persist with activities or impulse control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A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53632-8A69-46F6-ADEF-15709359FB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330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13E21-E4C6-4D2B-ACE1-11786549A436}" type="datetime1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  <a:cs typeface="+mn-cs"/>
              </a:rPr>
              <a:pPr marL="0" marR="0" lvl="0" indent="0" algn="r" defTabSz="9330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16/04/2021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3AC6-893E-44D2-8499-49CDC63468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330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  <a:cs typeface="+mn-cs"/>
              </a:rPr>
              <a:t>© Australian Childhood Foundation 2016</a:t>
            </a:r>
          </a:p>
        </p:txBody>
      </p:sp>
      <p:sp>
        <p:nvSpPr>
          <p:cNvPr id="542726" name="Slide Number Placeholder 5">
            <a:extLst>
              <a:ext uri="{FF2B5EF4-FFF2-40B4-BE49-F238E27FC236}">
                <a16:creationId xmlns:a16="http://schemas.microsoft.com/office/drawing/2014/main" id="{7A42453F-6DDE-4D42-96E7-5E735052C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2038F-F8FD-4256-B791-05CBF1DAF2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o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7FA1B2EA-1CD9-475E-AAFE-3C14B944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3A966E-0A10-432D-A07B-A69EF48D2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064250"/>
            <a:ext cx="15636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5D7EF7-3C8A-4380-ADB7-6DF4EDAA4D87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064250"/>
            <a:ext cx="4914900" cy="631825"/>
            <a:chOff x="1925545" y="6064745"/>
            <a:chExt cx="4914784" cy="631566"/>
          </a:xfrm>
        </p:grpSpPr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757957D6-26FE-4E7A-A954-FE1072767C7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33ED2978-240A-4C1A-8868-1C7FA030C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92481" y="2194560"/>
            <a:ext cx="3877056" cy="2840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FFD10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9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C45AFEA-829E-4E30-B60C-4E4260D1A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A35FFA-FB78-492E-8719-CC35A1143063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CE5EEE6-38E7-43FB-80FD-4063B292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735330B3-7846-40B7-BB75-B4C951327490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4D98A047-5411-435D-AFE5-CE16B501746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CAB2272C-1CEA-4B6E-A88E-9F8E967393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EFD4BE3-23A5-4104-9824-786A11537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8716BD-9DD7-43B0-A25F-AEBE14D8ED1A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AB2D09C-45E4-46E2-B273-9980759D6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B14B2C-6E80-49A5-AFC2-ECB3AF7CD8F0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0EC14EF-4FE1-4E11-8F25-D856B226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BB5EFDA2-42B2-4702-B175-319920414180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64087C1E-4F34-4D76-BF00-ED2BCFD6A6F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505B3CFF-6F71-4D19-B581-BCF9838C7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2D8E94B-4D3E-4A6E-A1B7-63B64FAD6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30F3BD-1CD9-42C6-8C8A-B70ACD809AAE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3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520551A7-0AB5-4194-BB21-C0AD9666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5FDF9F-D7F2-4763-B349-D1493CA3FE2C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9890CBB-0B23-40F2-8D07-95043D7FE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5CCD5C00-D61D-49AE-B372-3CB412C33732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D6FD5FE2-2AEB-4528-AAC0-4AEE6A9113E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DD1D4246-F1EE-4F33-9B87-02CDFD4C3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BD55EAD-9709-415E-9860-5CE0206B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0E41F0-14C9-4B03-B2E5-BF5349DCEF0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96DFF21-8CCA-474D-9FF9-762BC743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576A33-6E75-4111-9619-2C15B2E1BF47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77CC92F-266C-42BB-88C2-0214833F4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1E501C7C-D994-4070-9932-3318BF47F03F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4F5F5A6D-BDD7-4153-BA2A-5161269AD2F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3666DBE1-11A6-4EED-89A6-EFEC10037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098DE7A-0914-4FED-ADEA-7FA4257A1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5B2581-ECE3-4FCE-BF08-05FCA1696B6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1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805D4FB2-2821-4EBA-924E-25EEBEC6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646EAA-3FFA-420B-8703-3E4786CF376F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C3FFF50-9936-4A93-A8EE-90E94EC50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420F88C7-3E77-4F48-B4B9-A630F8A67E14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F2A0140A-4AAE-43A0-97F3-ADF0DF43FEF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2A365E71-DBF8-4075-8A3A-3BA77674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F53E3CC-AE6A-4A27-8A6F-EBECE0C1E6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B4848A-A754-4E1B-94FB-30B379BC8A10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8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5CE7A2-6C14-4083-8ACC-FFB69A3E180F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7BC4EB1-45E0-4241-BB8C-226B72E4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CF%20Logo.jpg">
            <a:extLst>
              <a:ext uri="{FF2B5EF4-FFF2-40B4-BE49-F238E27FC236}">
                <a16:creationId xmlns:a16="http://schemas.microsoft.com/office/drawing/2014/main" id="{C7780FBE-A7E5-4938-BBA4-2B204C0D6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892175"/>
            <a:ext cx="4381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1DE33899-A333-4DAA-BF94-8FE1F5E05C8C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41F1C41E-EC71-49E7-97BC-E0927984C1A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49A94DD5-2D4E-4143-8C6F-9600905FF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802E072-4955-4D3D-A0C9-EE58E5200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0E41A1-8EB6-427E-AB27-91C1582CE3A1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eader Cover_R10darkestblue">
            <a:extLst>
              <a:ext uri="{FF2B5EF4-FFF2-40B4-BE49-F238E27FC236}">
                <a16:creationId xmlns:a16="http://schemas.microsoft.com/office/drawing/2014/main" id="{0AC8B566-99C4-49B4-A794-BF0BCDE564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20628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Rainbow_8">
            <a:extLst>
              <a:ext uri="{FF2B5EF4-FFF2-40B4-BE49-F238E27FC236}">
                <a16:creationId xmlns:a16="http://schemas.microsoft.com/office/drawing/2014/main" id="{FCBBA9CC-1131-472A-A50B-565979B02D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4224338"/>
            <a:ext cx="4002087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3434" y="3124200"/>
            <a:ext cx="10054167" cy="533400"/>
          </a:xfrm>
        </p:spPr>
        <p:txBody>
          <a:bodyPr lIns="126000"/>
          <a:lstStyle>
            <a:lvl1pPr>
              <a:defRPr sz="4400">
                <a:solidFill>
                  <a:srgbClr val="1674A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7085" y="4114800"/>
            <a:ext cx="10060516" cy="1524000"/>
          </a:xfrm>
        </p:spPr>
        <p:txBody>
          <a:bodyPr lIns="126000"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76F103-DED5-4654-9408-C78C22B49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17613" y="6248400"/>
            <a:ext cx="2540000" cy="457200"/>
          </a:xfrm>
        </p:spPr>
        <p:txBody>
          <a:bodyPr lIns="126000"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430432-6470-41B9-952E-97CA249DC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60C328-A1DA-48C1-BB38-AB6FFE87F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D709-BFE7-42C3-B35D-2EDC9301F09C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1152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3E0D6-5B6B-45E0-8B99-915955765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4E170-DA01-4CE1-8F78-3717FF8E3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94947-FDBA-4564-8FCB-1C84064F8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738C-1353-4821-B94B-087166B2108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0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77F629-E704-485B-AD44-FB89E3101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AAC193-08B6-4A8B-A4A6-414706F7C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21F92D-B33A-4098-8843-24853D91E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FF61-6C78-434C-ADD6-D0AE5CBB225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7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 White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D5360B-0837-45B2-B833-40D128A5B8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71688"/>
            <a:ext cx="12192000" cy="4786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89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FADED CIRCLES righ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5A8829-CEA4-4DC5-91E9-8DEBF94C5A73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3935E7F-A179-4B5A-8C53-8B7B9DAB7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B476C-8CA2-4A6E-B138-71F511FE5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038" y="4349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A0F37-1516-44A2-8BDD-C33CDD8F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3540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1362F972-8C6A-4CA2-9857-3471823BB1BA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6934C7E6-251C-4E73-955D-882BA5087E7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B0217E-3B2E-4554-8E61-230643B25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5416774-32AB-41DE-B1C1-3F2CBE48A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B81EA-CA91-4F57-AE36-BDA392B00BC5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4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C86D8-94CF-4210-B4BB-999C529CD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87959-928F-478A-BED1-599F9C97B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86FA3D-AEB6-43DB-B2A5-85378C245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29431-4824-416B-BA50-7083C65F19F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9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A27F78-CBA7-4A26-8CF4-4F5C5D13A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DBF1AA-E3AE-45FC-AE86-B39BF4456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6B8C3-359C-49B5-B0DB-193C1DE47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2BDC4-BB51-43FA-AFF0-731014FB166E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78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16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11074400" cy="3886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99373-D3D4-4C0D-BF44-2F9C6D3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D2173-BCF6-4548-AA51-E1E86180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D83C-070D-4117-B8EF-523E2F55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4D3C-F583-4D17-8727-241F8A7694A6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10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892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E9DC66-75A7-4588-AE68-C05D06581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4384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9E7937-1C48-482C-BC36-8D6600F26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0C7B3B-63EE-4D16-BF29-825C6AB37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7672-BFFB-4068-98BA-B2EBC36435A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34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lank White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A89514-D3A6-46A4-AE90-E6A2DC6CB0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71688"/>
            <a:ext cx="12192000" cy="4786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892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566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lank White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E4FE15-8717-4509-B9B1-4AA64830C9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71688"/>
            <a:ext cx="12192000" cy="4786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16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86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CBE87B-0F36-430E-A6EB-8564EC820536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B5CCFC2-B985-478E-8511-14B9649D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FE1CAE63-2951-4CC7-984B-FABE2A8E70AF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1F5A2D7F-3A2E-4440-AA39-C35EC7086FB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ADAAB21-371B-441C-A79B-154D192F8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4029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88464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C03DAA1-36CD-49F8-AED7-0F35B8A1E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A0871F-A777-4E52-9949-A67900E42D30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527A8EE-6436-4BD4-A8B8-EA9B78741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3E0886-14E5-462C-B71B-8D24F5B14A2C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A583CBF-1B87-4BFC-963E-E690D752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905E2607-5EE5-409D-85D7-E28F961DD09A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D28CA6FA-EDAA-4FBC-9C2E-DE526EA1FE0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4BAFC43-D028-4680-8D73-8E7D67492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70A4467-EFE4-49B2-9D6F-1B1C40EEA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2C85A-A37F-4CCE-A776-97B29A1ACA9D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F3EDFF9-232D-40CC-A334-785702D70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52C8AA-07F8-45CA-A5CD-6D96ED00457A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5218B4E-F5FF-4F68-81CA-B3530FDDC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63393A02-6AE5-4327-B37F-15503E0D7B2F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A44DE42F-CFC0-49F5-BB8F-D6C816834A4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867DB677-D850-4402-BC81-87C8488336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BF400EC-D59A-4EB0-A868-65AD05E19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149ACB-649B-46F8-A570-CB1EF9A60971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E1379444-4C1D-448B-96AD-6A73B3A8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CF2A1E-33D0-4333-B991-8EAD56C10E96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0770363-87B4-48BF-946E-90F2C9187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72ABE5DC-D6B4-4AA3-B651-676DF6DCC207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92CA4E2D-55E8-4D07-94DE-FCAA776D645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62D71B68-F09A-46A1-9377-92471912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C55DE87-48D8-436D-8211-3E3EEEFCF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D002CA-1898-4F47-B8D3-3AF7CAC6CC7B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DEDF91D-8925-4363-9A31-D4A6B41AD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DF7F91-F085-403D-93F9-8254BD080822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A1CAD84-DE2E-4A48-AD1E-B831C1552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635E0039-9F0F-422D-9114-339DDEA23277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7F8E1BA4-43CD-4B87-A11D-788901D3BCA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4E507DD3-81D2-4FB1-B540-F9E4BFE4A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012F2AB-521C-415A-91ED-D0F5C4558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3DFEF-250A-4F39-AEDD-D3F64C3BC4BE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5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Copy 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5B49C4F3-2663-4660-A121-A5AD1F28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CA46CB-1B88-4967-8E01-96AAEA8D533E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E0FEC2E-CAAE-4F93-9B8D-34569DEC6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132804C2-B0BB-44C7-856D-E602E130EC7C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AEDDDF41-5CC4-4C1B-ACCC-36B9A37B0BE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3CA93E6-4A81-4E65-9AD9-8EB3BED6C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79D8D1D-363D-455E-AEF7-6E55A525F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61FB6-E6C4-4BA8-B957-68C5DB609F52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opy 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294BE03-3083-4895-941F-A2682074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87FCE2-4F7F-4BA9-9B44-F4F77F974B57}"/>
              </a:ext>
            </a:extLst>
          </p:cNvPr>
          <p:cNvSpPr/>
          <p:nvPr/>
        </p:nvSpPr>
        <p:spPr>
          <a:xfrm>
            <a:off x="0" y="6108700"/>
            <a:ext cx="12192000" cy="74771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4BBC33A-ABE7-4A47-90EE-405C56F18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180138"/>
            <a:ext cx="15636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47B71E62-8F4C-467A-8320-9223DB129BF0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6202363"/>
            <a:ext cx="4914900" cy="631825"/>
            <a:chOff x="1925545" y="6064745"/>
            <a:chExt cx="4914784" cy="631566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05FA4A93-4424-4F83-99FE-EB3EC727998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079528" y="6086961"/>
              <a:ext cx="4760801" cy="58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SMART</a:t>
              </a:r>
            </a:p>
            <a:p>
              <a:pPr eaLnBrk="1" hangingPunct="1">
                <a:defRPr/>
              </a:pPr>
              <a:r>
                <a:rPr lang="en-AU" altLang="en-US" sz="1600" spc="-80" dirty="0">
                  <a:solidFill>
                    <a:schemeClr val="accent1"/>
                  </a:solidFill>
                  <a:latin typeface="HelveticaNeueLT Pro 55 Roman" panose="020B0604020202020204" pitchFamily="34" charset="0"/>
                </a:rPr>
                <a:t>Strategies for Managing Abuse Related Trauma</a:t>
              </a: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412B0EE6-542D-4DCD-8DD6-2111D5F0A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45" y="6064745"/>
              <a:ext cx="185195" cy="6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350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760" cy="36607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2400" b="0" i="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DE1153A-A3F8-4ADF-B3DC-EC59107B9B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8675" y="6308725"/>
            <a:ext cx="2305050" cy="4222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745D77-580F-49AD-9701-C241DFDD1C20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EE41C1-9E12-4762-AB77-53A1B1382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325" y="630872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0" i="0">
                <a:solidFill>
                  <a:srgbClr val="000000"/>
                </a:solidFill>
                <a:latin typeface="Helvetica Regular" charset="0"/>
              </a:defRPr>
            </a:lvl1pPr>
          </a:lstStyle>
          <a:p>
            <a:pPr>
              <a:defRPr/>
            </a:pPr>
            <a:fld id="{9E747BFD-2577-4F53-B33B-CCB5E8E1C7DC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18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9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30204" pitchFamily="34" charset="0"/>
          <a:ea typeface="Helvetica" panose="020B0604020202030204" pitchFamily="34" charset="0"/>
          <a:cs typeface="Helvetica" panose="020B0604020202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itle 1">
            <a:extLst>
              <a:ext uri="{FF2B5EF4-FFF2-40B4-BE49-F238E27FC236}">
                <a16:creationId xmlns:a16="http://schemas.microsoft.com/office/drawing/2014/main" id="{973F06DD-00C1-4E6A-8643-BCA99259B6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694055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>
                <a:latin typeface="Helvetica Neue"/>
                <a:ea typeface="Helvetica Neue"/>
                <a:cs typeface="Helvetica Neue"/>
              </a:rPr>
              <a:t>Brainstem</a:t>
            </a:r>
            <a:br>
              <a:rPr lang="en-AU" altLang="en-US">
                <a:latin typeface="Helvetica Neue"/>
                <a:ea typeface="Helvetica Neue"/>
                <a:cs typeface="Helvetica Neue"/>
              </a:rPr>
            </a:br>
            <a:r>
              <a:rPr lang="en-AU" altLang="en-US">
                <a:latin typeface="Helvetica Neue"/>
                <a:ea typeface="Helvetica Neue"/>
                <a:cs typeface="Helvetica Neue"/>
              </a:rPr>
              <a:t>- basic life functions</a:t>
            </a:r>
            <a:endParaRPr lang="en-US" altLang="en-US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29411" name="TextBox 4">
            <a:extLst>
              <a:ext uri="{FF2B5EF4-FFF2-40B4-BE49-F238E27FC236}">
                <a16:creationId xmlns:a16="http://schemas.microsoft.com/office/drawing/2014/main" id="{36E20832-E4E1-4B7A-A670-7AB3BCF3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1989138"/>
            <a:ext cx="48323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Basic life functions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First part of our brain to develop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This is the most developed brain part at birth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Responsible for our heart beat, breathing, sucking, temperature control, blood pressure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Helvetica" panose="020B0604020202030204" pitchFamily="34" charset="0"/>
            </a:endParaRPr>
          </a:p>
        </p:txBody>
      </p:sp>
      <p:pic>
        <p:nvPicPr>
          <p:cNvPr id="529412" name="Picture Placeholder 4">
            <a:extLst>
              <a:ext uri="{FF2B5EF4-FFF2-40B4-BE49-F238E27FC236}">
                <a16:creationId xmlns:a16="http://schemas.microsoft.com/office/drawing/2014/main" id="{1BDC2EF8-FD71-40A3-86E9-91462DA6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>
            <a:fillRect/>
          </a:stretch>
        </p:blipFill>
        <p:spPr bwMode="auto">
          <a:xfrm>
            <a:off x="1558925" y="1484313"/>
            <a:ext cx="35782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13" name="TextBox 4">
            <a:extLst>
              <a:ext uri="{FF2B5EF4-FFF2-40B4-BE49-F238E27FC236}">
                <a16:creationId xmlns:a16="http://schemas.microsoft.com/office/drawing/2014/main" id="{26F679EC-C0A0-4945-86B6-34D3835CF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638800"/>
            <a:ext cx="2660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©Australian Childhood Foundation 2018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itle 1">
            <a:extLst>
              <a:ext uri="{FF2B5EF4-FFF2-40B4-BE49-F238E27FC236}">
                <a16:creationId xmlns:a16="http://schemas.microsoft.com/office/drawing/2014/main" id="{46887630-C9B8-47BC-B1CB-CD5AF2783D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694055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>
                <a:latin typeface="Helvetica Neue"/>
                <a:ea typeface="Helvetica Neue"/>
                <a:cs typeface="Helvetica Neue"/>
              </a:rPr>
              <a:t>Cerebellum</a:t>
            </a:r>
            <a:br>
              <a:rPr lang="en-AU" altLang="en-US">
                <a:latin typeface="Helvetica Neue"/>
                <a:ea typeface="Helvetica Neue"/>
                <a:cs typeface="Helvetica Neue"/>
              </a:rPr>
            </a:br>
            <a:r>
              <a:rPr lang="en-AU" altLang="en-US">
                <a:latin typeface="Helvetica Neue"/>
                <a:ea typeface="Helvetica Neue"/>
                <a:cs typeface="Helvetica Neue"/>
              </a:rPr>
              <a:t>- movement and balance</a:t>
            </a:r>
            <a:endParaRPr lang="en-US" altLang="en-US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31459" name="TextBox 4">
            <a:extLst>
              <a:ext uri="{FF2B5EF4-FFF2-40B4-BE49-F238E27FC236}">
                <a16:creationId xmlns:a16="http://schemas.microsoft.com/office/drawing/2014/main" id="{F4D4F0A4-1E53-4E26-8616-3DEBA3B1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060575"/>
            <a:ext cx="46894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Helps us to know where our body is in space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Helps us with our posture and balance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Helps us not to fall over and to control our movements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Helvetica" panose="020B0604020202030204" pitchFamily="34" charset="0"/>
            </a:endParaRPr>
          </a:p>
        </p:txBody>
      </p:sp>
      <p:pic>
        <p:nvPicPr>
          <p:cNvPr id="531460" name="Picture Placeholder 4">
            <a:extLst>
              <a:ext uri="{FF2B5EF4-FFF2-40B4-BE49-F238E27FC236}">
                <a16:creationId xmlns:a16="http://schemas.microsoft.com/office/drawing/2014/main" id="{8A529226-AD85-47EB-A419-4CD6F47C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73200"/>
            <a:ext cx="35782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1461" name="TextBox 4">
            <a:extLst>
              <a:ext uri="{FF2B5EF4-FFF2-40B4-BE49-F238E27FC236}">
                <a16:creationId xmlns:a16="http://schemas.microsoft.com/office/drawing/2014/main" id="{0AA8AA69-8815-408A-AACE-EB465FD0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5724525"/>
            <a:ext cx="2660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©Australian Childhood Foundation 2018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itle 1">
            <a:extLst>
              <a:ext uri="{FF2B5EF4-FFF2-40B4-BE49-F238E27FC236}">
                <a16:creationId xmlns:a16="http://schemas.microsoft.com/office/drawing/2014/main" id="{517BB0EA-896C-49B9-8C7E-4EC68B28F6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694055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>
                <a:latin typeface="Helvetica Neue"/>
                <a:ea typeface="Helvetica Neue"/>
                <a:cs typeface="Helvetica Neue"/>
              </a:rPr>
              <a:t>Diencephalon</a:t>
            </a:r>
            <a:br>
              <a:rPr lang="en-AU" altLang="en-US">
                <a:latin typeface="Helvetica Neue"/>
                <a:ea typeface="Helvetica Neue"/>
                <a:cs typeface="Helvetica Neue"/>
              </a:rPr>
            </a:br>
            <a:r>
              <a:rPr lang="en-AU" altLang="en-US">
                <a:latin typeface="Helvetica Neue"/>
                <a:ea typeface="Helvetica Neue"/>
                <a:cs typeface="Helvetica Neue"/>
              </a:rPr>
              <a:t>- sorting &amp; sending Centre</a:t>
            </a:r>
            <a:endParaRPr lang="en-US" altLang="en-US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33507" name="TextBox 4">
            <a:extLst>
              <a:ext uri="{FF2B5EF4-FFF2-40B4-BE49-F238E27FC236}">
                <a16:creationId xmlns:a16="http://schemas.microsoft.com/office/drawing/2014/main" id="{B117159B-E3E1-4400-A57E-65B512441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1838325"/>
            <a:ext cx="46878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This area of the brain develops mainly after birth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It sorts out messages coming into the brain and sends them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It uses hormones to send signals to body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Hormonal signals tell your body what it needs, eg. food, water, love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Helvetica" panose="020B0604020202030204" pitchFamily="34" charset="0"/>
            </a:endParaRPr>
          </a:p>
        </p:txBody>
      </p:sp>
      <p:pic>
        <p:nvPicPr>
          <p:cNvPr id="533508" name="Picture Placeholder 4">
            <a:extLst>
              <a:ext uri="{FF2B5EF4-FFF2-40B4-BE49-F238E27FC236}">
                <a16:creationId xmlns:a16="http://schemas.microsoft.com/office/drawing/2014/main" id="{05D3D166-D6B4-4069-ABA1-BA54622E81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557338"/>
            <a:ext cx="3671888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09" name="TextBox 4">
            <a:extLst>
              <a:ext uri="{FF2B5EF4-FFF2-40B4-BE49-F238E27FC236}">
                <a16:creationId xmlns:a16="http://schemas.microsoft.com/office/drawing/2014/main" id="{C4E0A731-8541-4AA2-A88A-A1759D5A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5800725"/>
            <a:ext cx="2660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©Australian Childhood Foundation 2018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itle 1">
            <a:extLst>
              <a:ext uri="{FF2B5EF4-FFF2-40B4-BE49-F238E27FC236}">
                <a16:creationId xmlns:a16="http://schemas.microsoft.com/office/drawing/2014/main" id="{88AD1683-4C8A-4F6F-9514-960FD3F27C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694055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>
                <a:latin typeface="Helvetica Neue"/>
                <a:ea typeface="Helvetica Neue"/>
                <a:cs typeface="Helvetica Neue"/>
              </a:rPr>
              <a:t>Limbic Lobe</a:t>
            </a:r>
            <a:br>
              <a:rPr lang="en-AU" altLang="en-US">
                <a:latin typeface="Helvetica Neue"/>
                <a:ea typeface="Helvetica Neue"/>
                <a:cs typeface="Helvetica Neue"/>
              </a:rPr>
            </a:br>
            <a:r>
              <a:rPr lang="en-AU" altLang="en-US">
                <a:latin typeface="Helvetica Neue"/>
                <a:ea typeface="Helvetica Neue"/>
                <a:cs typeface="Helvetica Neue"/>
              </a:rPr>
              <a:t>- emotional gateway</a:t>
            </a:r>
            <a:endParaRPr lang="en-US" altLang="en-US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35555" name="TextBox 4">
            <a:extLst>
              <a:ext uri="{FF2B5EF4-FFF2-40B4-BE49-F238E27FC236}">
                <a16:creationId xmlns:a16="http://schemas.microsoft.com/office/drawing/2014/main" id="{8F208E6E-89FF-41C1-A1D4-023CDF89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09738"/>
            <a:ext cx="4543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The part of the brain that helps us attach an emotion to a thought or 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This part of the brain is particularly involved with the emotions of fear and anger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Helvetica" panose="020B0604020202030204" pitchFamily="34" charset="0"/>
              </a:rPr>
              <a:t>This area develops mainly after birth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Helvetica" panose="020B0604020202030204" pitchFamily="34" charset="0"/>
            </a:endParaRPr>
          </a:p>
        </p:txBody>
      </p:sp>
      <p:pic>
        <p:nvPicPr>
          <p:cNvPr id="535556" name="Picture Placeholder 4">
            <a:extLst>
              <a:ext uri="{FF2B5EF4-FFF2-40B4-BE49-F238E27FC236}">
                <a16:creationId xmlns:a16="http://schemas.microsoft.com/office/drawing/2014/main" id="{00CC80FE-C7DD-43B4-96B9-1B0EF32C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35782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7" name="TextBox 4">
            <a:extLst>
              <a:ext uri="{FF2B5EF4-FFF2-40B4-BE49-F238E27FC236}">
                <a16:creationId xmlns:a16="http://schemas.microsoft.com/office/drawing/2014/main" id="{E161314D-5AEE-471B-92B6-A4C74992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5811838"/>
            <a:ext cx="266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©Australian Childhood Foundation 2018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itle 1">
            <a:extLst>
              <a:ext uri="{FF2B5EF4-FFF2-40B4-BE49-F238E27FC236}">
                <a16:creationId xmlns:a16="http://schemas.microsoft.com/office/drawing/2014/main" id="{F7FC1E5B-6239-4B1B-A114-8DCE59434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694055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Amygdala &amp; Hippocampus</a:t>
            </a:r>
          </a:p>
        </p:txBody>
      </p:sp>
      <p:pic>
        <p:nvPicPr>
          <p:cNvPr id="537603" name="Picture Placeholder 4">
            <a:extLst>
              <a:ext uri="{FF2B5EF4-FFF2-40B4-BE49-F238E27FC236}">
                <a16:creationId xmlns:a16="http://schemas.microsoft.com/office/drawing/2014/main" id="{C76665CD-D6DE-44B0-AE85-6BE6D47BB6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7113"/>
            <a:ext cx="4024313" cy="4786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5D3682-4864-4549-9860-74BF333C55F7}"/>
              </a:ext>
            </a:extLst>
          </p:cNvPr>
          <p:cNvSpPr txBox="1">
            <a:spLocks/>
          </p:cNvSpPr>
          <p:nvPr/>
        </p:nvSpPr>
        <p:spPr>
          <a:xfrm>
            <a:off x="5700713" y="1412875"/>
            <a:ext cx="6492875" cy="430053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3666A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179388" algn="l"/>
              </a:tabLst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671F"/>
                </a:solidFill>
                <a:effectLst/>
                <a:uLnTx/>
                <a:uFillTx/>
                <a:latin typeface="Arial" charset="0"/>
                <a:cs typeface="Arial" charset="0"/>
              </a:rPr>
              <a:t>Amygdala </a:t>
            </a:r>
          </a:p>
          <a:p>
            <a:pPr marL="179388" marR="0" lvl="0" indent="-179388" algn="l" defTabSz="9143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the ‘smoke detector’ of the brain</a:t>
            </a:r>
          </a:p>
          <a:p>
            <a:pPr marL="179388" marR="0" lvl="0" indent="-179388" algn="l" defTabSz="9143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is mature at birth</a:t>
            </a:r>
          </a:p>
          <a:p>
            <a:pPr marL="179388" marR="0" lvl="0" indent="-179388" algn="l" defTabSz="9143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processes &amp; stores implicit memories</a:t>
            </a:r>
          </a:p>
          <a:p>
            <a:pPr marL="0" marR="0" lvl="0" indent="0" algn="l" defTabSz="9143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179388" algn="l"/>
              </a:tabLst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671F"/>
                </a:solidFill>
                <a:effectLst/>
                <a:uLnTx/>
                <a:uFillTx/>
                <a:latin typeface="Arial" charset="0"/>
                <a:cs typeface="Arial" charset="0"/>
              </a:rPr>
              <a:t>Hippocampus</a:t>
            </a:r>
          </a:p>
          <a:p>
            <a:pPr marL="179388" marR="0" lvl="0" indent="-179388" algn="l" defTabSz="9143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matures between 2-3yrs of age</a:t>
            </a:r>
          </a:p>
          <a:p>
            <a:pPr marL="179388" marR="0" lvl="0" indent="-179388" algn="l" defTabSz="9143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provides context to memories &amp; embeds into long-term memory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537605" name="TextBox 4">
            <a:extLst>
              <a:ext uri="{FF2B5EF4-FFF2-40B4-BE49-F238E27FC236}">
                <a16:creationId xmlns:a16="http://schemas.microsoft.com/office/drawing/2014/main" id="{F354BC9C-E4C7-4BB3-A436-065A9E64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830888"/>
            <a:ext cx="266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©Australian Childhood Foundation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itle 1">
            <a:extLst>
              <a:ext uri="{FF2B5EF4-FFF2-40B4-BE49-F238E27FC236}">
                <a16:creationId xmlns:a16="http://schemas.microsoft.com/office/drawing/2014/main" id="{7017A6C0-5B09-4AD0-B487-31C54605E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694055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Cerebral Cortex – complex thinking</a:t>
            </a:r>
          </a:p>
        </p:txBody>
      </p:sp>
      <p:pic>
        <p:nvPicPr>
          <p:cNvPr id="539651" name="Picture Placeholder 4">
            <a:extLst>
              <a:ext uri="{FF2B5EF4-FFF2-40B4-BE49-F238E27FC236}">
                <a16:creationId xmlns:a16="http://schemas.microsoft.com/office/drawing/2014/main" id="{68E4B454-7775-4353-989F-5C7AB10289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365250"/>
            <a:ext cx="3862387" cy="459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2" name="Content Placeholder 2">
            <a:extLst>
              <a:ext uri="{FF2B5EF4-FFF2-40B4-BE49-F238E27FC236}">
                <a16:creationId xmlns:a16="http://schemas.microsoft.com/office/drawing/2014/main" id="{1212F4B8-4AD4-42A7-A14C-D4CE3054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557338"/>
            <a:ext cx="6494462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684213" indent="-227013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1413" indent="-227013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598613" indent="-227013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5813" indent="-227013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27013" marR="0" lvl="0" indent="-227013" algn="l" defTabSz="91281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The largest part of the brain</a:t>
            </a:r>
          </a:p>
          <a:p>
            <a:pPr marL="227013" marR="0" lvl="0" indent="-227013" algn="l" defTabSz="91281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Associated with higher brain function such as thought and action</a:t>
            </a:r>
          </a:p>
          <a:p>
            <a:pPr marL="227013" marR="0" lvl="0" indent="-227013" algn="l" defTabSz="91281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Examples of functions:</a:t>
            </a:r>
          </a:p>
          <a:p>
            <a:pPr marL="227013" marR="0" lvl="0" indent="-227013" algn="l" defTabSz="91281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</a:endParaRPr>
          </a:p>
          <a:p>
            <a:pPr marL="684213" marR="0" lvl="1" indent="-227013" algn="l" defTabSz="912813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Reasoning</a:t>
            </a:r>
          </a:p>
          <a:p>
            <a:pPr marL="684213" marR="0" lvl="1" indent="-227013" algn="l" defTabSz="912813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Logic</a:t>
            </a:r>
          </a:p>
          <a:p>
            <a:pPr marL="684213" marR="0" lvl="1" indent="-227013" algn="l" defTabSz="912813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Judgement</a:t>
            </a:r>
          </a:p>
          <a:p>
            <a:pPr marL="684213" marR="0" lvl="1" indent="-227013" algn="l" defTabSz="912813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Voluntary movement</a:t>
            </a:r>
          </a:p>
        </p:txBody>
      </p:sp>
      <p:sp>
        <p:nvSpPr>
          <p:cNvPr id="539653" name="TextBox 4">
            <a:extLst>
              <a:ext uri="{FF2B5EF4-FFF2-40B4-BE49-F238E27FC236}">
                <a16:creationId xmlns:a16="http://schemas.microsoft.com/office/drawing/2014/main" id="{DFA3513A-943D-4AE5-9FE9-30565E1D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835650"/>
            <a:ext cx="2660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©Australian Childhood Foundation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itle 1">
            <a:extLst>
              <a:ext uri="{FF2B5EF4-FFF2-40B4-BE49-F238E27FC236}">
                <a16:creationId xmlns:a16="http://schemas.microsoft.com/office/drawing/2014/main" id="{77DB4DA0-C303-4A8B-A4FC-C7494AF7C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365125"/>
            <a:ext cx="10764837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The Prefrontal Cortex- executive function</a:t>
            </a:r>
            <a:endParaRPr lang="en-AU" altLang="en-US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41699" name="Picture Placeholder 4">
            <a:extLst>
              <a:ext uri="{FF2B5EF4-FFF2-40B4-BE49-F238E27FC236}">
                <a16:creationId xmlns:a16="http://schemas.microsoft.com/office/drawing/2014/main" id="{D1B2B54D-F89D-4081-82F5-9D1CD8E58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49375"/>
            <a:ext cx="39020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ADA47C-22CB-424B-BE09-153EB66BE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084263"/>
            <a:ext cx="7629525" cy="4638675"/>
          </a:xfrm>
        </p:spPr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Final part of the brain to reach maturity in one’s mid to late  20s.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2200" dirty="0">
              <a:solidFill>
                <a:schemeClr val="tx1"/>
              </a:solidFill>
              <a:latin typeface="Helvetica Neue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Self awareness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Reasoning and judgement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Foresight and anticipation</a:t>
            </a:r>
            <a:endParaRPr lang="en-US" sz="2200" dirty="0">
              <a:solidFill>
                <a:schemeClr val="tx1"/>
              </a:solidFill>
              <a:latin typeface="Helvetica Neue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Focusing and sustaining attention</a:t>
            </a:r>
            <a:endParaRPr lang="en-US" sz="2200" dirty="0">
              <a:solidFill>
                <a:schemeClr val="tx1"/>
              </a:solidFill>
              <a:latin typeface="Helvetica Neue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Planning organising and prioritising</a:t>
            </a:r>
            <a:endParaRPr lang="en-US" sz="2200" dirty="0">
              <a:solidFill>
                <a:schemeClr val="tx1"/>
              </a:solidFill>
              <a:latin typeface="Helvetica Neue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Decision making</a:t>
            </a:r>
            <a:endParaRPr lang="en-US" sz="2200" dirty="0">
              <a:solidFill>
                <a:schemeClr val="tx1"/>
              </a:solidFill>
              <a:latin typeface="Helvetica Neue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Reflecting</a:t>
            </a:r>
            <a:endParaRPr lang="en-US" sz="2200" dirty="0">
              <a:solidFill>
                <a:schemeClr val="tx1"/>
              </a:solidFill>
              <a:latin typeface="Helvetica Neue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Enthusiasm, motivation and persistence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Impulse control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dirty="0">
                <a:solidFill>
                  <a:schemeClr val="tx1"/>
                </a:solidFill>
                <a:latin typeface="Helvetica Neue"/>
                <a:ea typeface="Calibri"/>
                <a:cs typeface="Times New Roman"/>
              </a:rPr>
              <a:t>Working memory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dirty="0">
              <a:ea typeface="Calibri"/>
              <a:cs typeface="Times New Roman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1701" name="TextBox 4">
            <a:extLst>
              <a:ext uri="{FF2B5EF4-FFF2-40B4-BE49-F238E27FC236}">
                <a16:creationId xmlns:a16="http://schemas.microsoft.com/office/drawing/2014/main" id="{E3041C13-A9E7-4CFA-80CB-F3A60479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865813"/>
            <a:ext cx="2660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©Australian Childhood Foundation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F &amp; SMART Co-Branded Final Powerpoint Template Presentation">
  <a:themeElements>
    <a:clrScheme name="ACF Color Scheme">
      <a:dk1>
        <a:srgbClr val="000000"/>
      </a:dk1>
      <a:lt1>
        <a:srgbClr val="FFFFFF"/>
      </a:lt1>
      <a:dk2>
        <a:srgbClr val="626669"/>
      </a:dk2>
      <a:lt2>
        <a:srgbClr val="FFD000"/>
      </a:lt2>
      <a:accent1>
        <a:srgbClr val="FFD000"/>
      </a:accent1>
      <a:accent2>
        <a:srgbClr val="FFB81C"/>
      </a:accent2>
      <a:accent3>
        <a:srgbClr val="ED8B00"/>
      </a:accent3>
      <a:accent4>
        <a:srgbClr val="FF671F"/>
      </a:accent4>
      <a:accent5>
        <a:srgbClr val="BA0C2F"/>
      </a:accent5>
      <a:accent6>
        <a:srgbClr val="636669"/>
      </a:accent6>
      <a:hlink>
        <a:srgbClr val="FF661F"/>
      </a:hlink>
      <a:folHlink>
        <a:srgbClr val="B90C2F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5C98DCB372640B22A97EE71CD4AE4" ma:contentTypeVersion="11" ma:contentTypeDescription="Create a new document." ma:contentTypeScope="" ma:versionID="f1949e728d12087ec37ea276a4b08706">
  <xsd:schema xmlns:xsd="http://www.w3.org/2001/XMLSchema" xmlns:xs="http://www.w3.org/2001/XMLSchema" xmlns:p="http://schemas.microsoft.com/office/2006/metadata/properties" xmlns:ns2="fc1daf2a-eda1-43a6-951a-875fa6b812ca" xmlns:ns3="2f047896-8028-4a0f-ad28-9ad7f953f067" targetNamespace="http://schemas.microsoft.com/office/2006/metadata/properties" ma:root="true" ma:fieldsID="bcef7a99e76d4c3dea127815f19767eb" ns2:_="" ns3:_="">
    <xsd:import namespace="fc1daf2a-eda1-43a6-951a-875fa6b812ca"/>
    <xsd:import namespace="2f047896-8028-4a0f-ad28-9ad7f953f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daf2a-eda1-43a6-951a-875fa6b812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47896-8028-4a0f-ad28-9ad7f953f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CCA7BC-8BDE-4A73-8A5D-9A1F0638C7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643B8-EF67-4364-A952-1DB86C3F9A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B27E6E-3C81-4942-8B74-487D7CE02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daf2a-eda1-43a6-951a-875fa6b812ca"/>
    <ds:schemaRef ds:uri="2f047896-8028-4a0f-ad28-9ad7f953f0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1205</Words>
  <Application>Microsoft Office PowerPoint</Application>
  <PresentationFormat>Widescreen</PresentationFormat>
  <Paragraphs>186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Helvetica Regular</vt:lpstr>
      <vt:lpstr>HelveticaNeueLT Pro 55 Roman</vt:lpstr>
      <vt:lpstr>Rockwell</vt:lpstr>
      <vt:lpstr>Symbol</vt:lpstr>
      <vt:lpstr>Wingdings</vt:lpstr>
      <vt:lpstr>ACF &amp; SMART Co-Branded Final Powerpoint Template Presentation</vt:lpstr>
      <vt:lpstr>Brainstem - basic life functions</vt:lpstr>
      <vt:lpstr>Cerebellum - movement and balance</vt:lpstr>
      <vt:lpstr>Diencephalon - sorting &amp; sending Centre</vt:lpstr>
      <vt:lpstr>Limbic Lobe - emotional gateway</vt:lpstr>
      <vt:lpstr>Amygdala &amp; Hippocampus</vt:lpstr>
      <vt:lpstr>Cerebral Cortex – complex thinking</vt:lpstr>
      <vt:lpstr>The Prefrontal Cortex- executive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Brainstem - basic life functions</dc:title>
  <dc:creator>Marina Dickson</dc:creator>
  <cp:lastModifiedBy>Jade Perosa</cp:lastModifiedBy>
  <cp:revision>4</cp:revision>
  <dcterms:created xsi:type="dcterms:W3CDTF">2020-03-16T02:32:58Z</dcterms:created>
  <dcterms:modified xsi:type="dcterms:W3CDTF">2021-04-16T06:11:25Z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0x0101004D05C98DCB372640B22A97EE71CD4AE4</vt:lpwstr>
  </property>
</Properties>
</file>