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8" r:id="rId6"/>
    <p:sldMasterId id="2147483812" r:id="rId7"/>
    <p:sldMasterId id="2147483838" r:id="rId8"/>
  </p:sldMasterIdLst>
  <p:notesMasterIdLst>
    <p:notesMasterId r:id="rId46"/>
  </p:notesMasterIdLst>
  <p:handoutMasterIdLst>
    <p:handoutMasterId r:id="rId47"/>
  </p:handoutMasterIdLst>
  <p:sldIdLst>
    <p:sldId id="304" r:id="rId9"/>
    <p:sldId id="258" r:id="rId10"/>
    <p:sldId id="306" r:id="rId11"/>
    <p:sldId id="307" r:id="rId12"/>
    <p:sldId id="308" r:id="rId13"/>
    <p:sldId id="495" r:id="rId14"/>
    <p:sldId id="257" r:id="rId15"/>
    <p:sldId id="509" r:id="rId16"/>
    <p:sldId id="259" r:id="rId17"/>
    <p:sldId id="260" r:id="rId18"/>
    <p:sldId id="261" r:id="rId19"/>
    <p:sldId id="262" r:id="rId20"/>
    <p:sldId id="263" r:id="rId21"/>
    <p:sldId id="310" r:id="rId22"/>
    <p:sldId id="494" r:id="rId23"/>
    <p:sldId id="311" r:id="rId24"/>
    <p:sldId id="312" r:id="rId25"/>
    <p:sldId id="314" r:id="rId26"/>
    <p:sldId id="322" r:id="rId27"/>
    <p:sldId id="313" r:id="rId28"/>
    <p:sldId id="315" r:id="rId29"/>
    <p:sldId id="317" r:id="rId30"/>
    <p:sldId id="508" r:id="rId31"/>
    <p:sldId id="318" r:id="rId32"/>
    <p:sldId id="496" r:id="rId33"/>
    <p:sldId id="497" r:id="rId34"/>
    <p:sldId id="323" r:id="rId35"/>
    <p:sldId id="272" r:id="rId36"/>
    <p:sldId id="486" r:id="rId37"/>
    <p:sldId id="325" r:id="rId38"/>
    <p:sldId id="324" r:id="rId39"/>
    <p:sldId id="488" r:id="rId40"/>
    <p:sldId id="489" r:id="rId41"/>
    <p:sldId id="490" r:id="rId42"/>
    <p:sldId id="491" r:id="rId43"/>
    <p:sldId id="492" r:id="rId44"/>
    <p:sldId id="4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99B78-BEE0-4AA7-9D85-A156409F39A3}" v="15" dt="2021-04-23T02:47:31.297"/>
    <p1510:client id="{98EDC09F-F048-0000-9736-5DC1F4512739}" v="1" dt="2021-04-23T03:14:53.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EA7E94-C2E8-4562-B55A-74BDE1BFF568}"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AU"/>
        </a:p>
      </dgm:t>
    </dgm:pt>
    <dgm:pt modelId="{A850ECC7-AD5A-4E6B-87C3-CFB00576A260}">
      <dgm:prSet phldrT="[Text]" custT="1"/>
      <dgm:spPr/>
      <dgm:t>
        <a:bodyPr/>
        <a:lstStyle/>
        <a:p>
          <a:pPr algn="ctr"/>
          <a:r>
            <a:rPr lang="en-AU" sz="1800" b="1">
              <a:solidFill>
                <a:schemeClr val="tx1"/>
              </a:solidFill>
              <a:latin typeface="Helvetica" panose="020B0604020202020204" pitchFamily="34" charset="0"/>
              <a:cs typeface="Helvetica" panose="020B0604020202020204" pitchFamily="34" charset="0"/>
            </a:rPr>
            <a:t>Child/YP is startled by event or </a:t>
          </a:r>
          <a:r>
            <a:rPr lang="en-AU" sz="2000" b="1">
              <a:solidFill>
                <a:schemeClr val="tx1"/>
              </a:solidFill>
              <a:latin typeface="Helvetica" panose="020B0604020202020204" pitchFamily="34" charset="0"/>
              <a:cs typeface="Helvetica" panose="020B0604020202020204" pitchFamily="34" charset="0"/>
            </a:rPr>
            <a:t>trigger</a:t>
          </a:r>
        </a:p>
      </dgm:t>
    </dgm:pt>
    <dgm:pt modelId="{E7472AB5-02D2-4F78-8A9A-F29BD08EA4F3}" type="parTrans" cxnId="{66716E17-5E1F-4BB4-AD6F-4C0AA89BE1BF}">
      <dgm:prSet/>
      <dgm:spPr/>
      <dgm:t>
        <a:bodyPr/>
        <a:lstStyle/>
        <a:p>
          <a:pPr algn="ctr"/>
          <a:endParaRPr lang="en-AU"/>
        </a:p>
      </dgm:t>
    </dgm:pt>
    <dgm:pt modelId="{D717A152-84E3-43AE-99C5-9C24524A71EE}" type="sibTrans" cxnId="{66716E17-5E1F-4BB4-AD6F-4C0AA89BE1BF}">
      <dgm:prSet/>
      <dgm:spPr>
        <a:solidFill>
          <a:schemeClr val="accent4">
            <a:lumMod val="75000"/>
          </a:schemeClr>
        </a:solidFill>
      </dgm:spPr>
      <dgm:t>
        <a:bodyPr/>
        <a:lstStyle/>
        <a:p>
          <a:pPr algn="ctr"/>
          <a:endParaRPr lang="en-AU"/>
        </a:p>
      </dgm:t>
    </dgm:pt>
    <dgm:pt modelId="{2187A4C2-8DF5-4A86-AB63-99C1BD0BD89D}">
      <dgm:prSet phldrT="[Text]" custT="1"/>
      <dgm:spPr>
        <a:solidFill>
          <a:srgbClr val="FFB819"/>
        </a:solidFill>
      </dgm:spPr>
      <dgm:t>
        <a:bodyPr/>
        <a:lstStyle/>
        <a:p>
          <a:pPr algn="ctr"/>
          <a:r>
            <a:rPr lang="en-AU" sz="1800" b="1">
              <a:solidFill>
                <a:schemeClr val="tx1"/>
              </a:solidFill>
              <a:latin typeface="Helvetica" panose="020B0604020202020204" pitchFamily="34" charset="0"/>
              <a:cs typeface="Helvetica" panose="020B0604020202020204" pitchFamily="34" charset="0"/>
            </a:rPr>
            <a:t>Child’s/YP’s subcortical areas enact responses</a:t>
          </a:r>
        </a:p>
      </dgm:t>
    </dgm:pt>
    <dgm:pt modelId="{02070236-CF62-44A2-8E80-CB96F4B14EC4}" type="parTrans" cxnId="{6DB54928-E34B-4327-8464-FCC46399A98F}">
      <dgm:prSet/>
      <dgm:spPr/>
      <dgm:t>
        <a:bodyPr/>
        <a:lstStyle/>
        <a:p>
          <a:pPr algn="ctr"/>
          <a:endParaRPr lang="en-AU"/>
        </a:p>
      </dgm:t>
    </dgm:pt>
    <dgm:pt modelId="{D2A64411-5A40-4046-9C2B-0284D1EBD23F}" type="sibTrans" cxnId="{6DB54928-E34B-4327-8464-FCC46399A98F}">
      <dgm:prSet/>
      <dgm:spPr/>
      <dgm:t>
        <a:bodyPr/>
        <a:lstStyle/>
        <a:p>
          <a:pPr algn="ctr"/>
          <a:endParaRPr lang="en-AU"/>
        </a:p>
      </dgm:t>
    </dgm:pt>
    <dgm:pt modelId="{CBC1FE40-6C6B-472A-86A5-FEE79999EE43}">
      <dgm:prSet phldrT="[Text]" custT="1"/>
      <dgm:spPr>
        <a:solidFill>
          <a:srgbClr val="ED8B00"/>
        </a:solidFill>
      </dgm:spPr>
      <dgm:t>
        <a:bodyPr/>
        <a:lstStyle/>
        <a:p>
          <a:pPr algn="ctr"/>
          <a:r>
            <a:rPr lang="en-AU" sz="1800" b="1">
              <a:solidFill>
                <a:schemeClr val="tx1"/>
              </a:solidFill>
              <a:latin typeface="Helvetica" panose="020B0604020202020204" pitchFamily="34" charset="0"/>
              <a:cs typeface="Helvetica" panose="020B0604020202020204" pitchFamily="34" charset="0"/>
            </a:rPr>
            <a:t>Behaviour provokes a reaction in others</a:t>
          </a:r>
        </a:p>
      </dgm:t>
    </dgm:pt>
    <dgm:pt modelId="{B03848CC-244E-4F4F-A54D-95F4DEAF2FC6}" type="parTrans" cxnId="{8479FBA6-F873-4D9C-B946-7360961FBF4D}">
      <dgm:prSet/>
      <dgm:spPr/>
      <dgm:t>
        <a:bodyPr/>
        <a:lstStyle/>
        <a:p>
          <a:pPr algn="ctr"/>
          <a:endParaRPr lang="en-AU"/>
        </a:p>
      </dgm:t>
    </dgm:pt>
    <dgm:pt modelId="{9806889D-FA04-4701-88D0-E531EC5C2D2C}" type="sibTrans" cxnId="{8479FBA6-F873-4D9C-B946-7360961FBF4D}">
      <dgm:prSet/>
      <dgm:spPr/>
      <dgm:t>
        <a:bodyPr/>
        <a:lstStyle/>
        <a:p>
          <a:pPr algn="ctr"/>
          <a:endParaRPr lang="en-AU"/>
        </a:p>
      </dgm:t>
    </dgm:pt>
    <dgm:pt modelId="{922D134A-4CAC-4D87-B2FA-652FF21C8E76}">
      <dgm:prSet phldrT="[Text]" custT="1"/>
      <dgm:spPr>
        <a:solidFill>
          <a:srgbClr val="FF671F"/>
        </a:solidFill>
      </dgm:spPr>
      <dgm:t>
        <a:bodyPr/>
        <a:lstStyle/>
        <a:p>
          <a:pPr algn="ctr"/>
          <a:r>
            <a:rPr lang="en-AU" sz="1800" b="1">
              <a:solidFill>
                <a:schemeClr val="tx1"/>
              </a:solidFill>
              <a:latin typeface="Helvetica" panose="020B0604020202020204" pitchFamily="34" charset="0"/>
              <a:cs typeface="Helvetica" panose="020B0604020202020204" pitchFamily="34" charset="0"/>
            </a:rPr>
            <a:t>This reaction is perceived as an additional threat</a:t>
          </a:r>
        </a:p>
      </dgm:t>
    </dgm:pt>
    <dgm:pt modelId="{8BC9EFC0-D0EF-4AFE-9FA5-F8AE81B40AF0}" type="parTrans" cxnId="{5558D2FA-F4AD-42DF-962C-71B4F329E4DA}">
      <dgm:prSet/>
      <dgm:spPr/>
      <dgm:t>
        <a:bodyPr/>
        <a:lstStyle/>
        <a:p>
          <a:pPr algn="ctr"/>
          <a:endParaRPr lang="en-AU"/>
        </a:p>
      </dgm:t>
    </dgm:pt>
    <dgm:pt modelId="{95FAF0D8-C7E3-40AD-B3E9-80E751AD695B}" type="sibTrans" cxnId="{5558D2FA-F4AD-42DF-962C-71B4F329E4DA}">
      <dgm:prSet/>
      <dgm:spPr/>
      <dgm:t>
        <a:bodyPr/>
        <a:lstStyle/>
        <a:p>
          <a:pPr algn="ctr"/>
          <a:endParaRPr lang="en-AU"/>
        </a:p>
      </dgm:t>
    </dgm:pt>
    <dgm:pt modelId="{B50A9C79-BC70-4AC9-AD5E-6B95148A2E91}">
      <dgm:prSet phldrT="[Text]" custT="1"/>
      <dgm:spPr>
        <a:solidFill>
          <a:schemeClr val="bg1">
            <a:lumMod val="75000"/>
          </a:schemeClr>
        </a:solidFill>
      </dgm:spPr>
      <dgm:t>
        <a:bodyPr/>
        <a:lstStyle/>
        <a:p>
          <a:pPr algn="ctr"/>
          <a:r>
            <a:rPr lang="en-AU" sz="1800" b="1">
              <a:solidFill>
                <a:schemeClr val="tx1"/>
              </a:solidFill>
              <a:latin typeface="Helvetica" panose="020B0604020202020204" pitchFamily="34" charset="0"/>
              <a:cs typeface="Helvetica" panose="020B0604020202020204" pitchFamily="34" charset="0"/>
            </a:rPr>
            <a:t>Child/YP is in state of heightened defense– either hyper or hypo arousal</a:t>
          </a:r>
        </a:p>
      </dgm:t>
    </dgm:pt>
    <dgm:pt modelId="{43672826-37FF-429F-97C7-DBC5659FE34B}" type="parTrans" cxnId="{8D6C4DC4-F1AC-40D3-A79B-5459B63F4244}">
      <dgm:prSet/>
      <dgm:spPr/>
      <dgm:t>
        <a:bodyPr/>
        <a:lstStyle/>
        <a:p>
          <a:pPr algn="ctr"/>
          <a:endParaRPr lang="en-AU"/>
        </a:p>
      </dgm:t>
    </dgm:pt>
    <dgm:pt modelId="{E1195DBF-EA5C-4233-9A4C-65FD95024314}" type="sibTrans" cxnId="{8D6C4DC4-F1AC-40D3-A79B-5459B63F4244}">
      <dgm:prSet/>
      <dgm:spPr/>
      <dgm:t>
        <a:bodyPr/>
        <a:lstStyle/>
        <a:p>
          <a:pPr algn="ctr"/>
          <a:endParaRPr lang="en-AU"/>
        </a:p>
      </dgm:t>
    </dgm:pt>
    <dgm:pt modelId="{90A34A77-49D0-4B07-AD10-28F83AB37BF0}" type="pres">
      <dgm:prSet presAssocID="{C5EA7E94-C2E8-4562-B55A-74BDE1BFF568}" presName="Name0" presStyleCnt="0">
        <dgm:presLayoutVars>
          <dgm:dir/>
          <dgm:resizeHandles val="exact"/>
        </dgm:presLayoutVars>
      </dgm:prSet>
      <dgm:spPr/>
    </dgm:pt>
    <dgm:pt modelId="{EEF45641-0D91-4388-9730-2E99CF48E6B7}" type="pres">
      <dgm:prSet presAssocID="{C5EA7E94-C2E8-4562-B55A-74BDE1BFF568}" presName="cycle" presStyleCnt="0"/>
      <dgm:spPr/>
    </dgm:pt>
    <dgm:pt modelId="{3D73E559-C5F4-4034-B274-7BF4258B2C2B}" type="pres">
      <dgm:prSet presAssocID="{A850ECC7-AD5A-4E6B-87C3-CFB00576A260}" presName="nodeFirstNode" presStyleLbl="node1" presStyleIdx="0" presStyleCnt="5">
        <dgm:presLayoutVars>
          <dgm:bulletEnabled val="1"/>
        </dgm:presLayoutVars>
      </dgm:prSet>
      <dgm:spPr/>
    </dgm:pt>
    <dgm:pt modelId="{0EC556DE-22D7-4E64-92CF-EAC79F14C290}" type="pres">
      <dgm:prSet presAssocID="{D717A152-84E3-43AE-99C5-9C24524A71EE}" presName="sibTransFirstNode" presStyleLbl="bgShp" presStyleIdx="0" presStyleCnt="1"/>
      <dgm:spPr/>
    </dgm:pt>
    <dgm:pt modelId="{5CAE706F-B0FC-440C-83DC-8B0562953636}" type="pres">
      <dgm:prSet presAssocID="{2187A4C2-8DF5-4A86-AB63-99C1BD0BD89D}" presName="nodeFollowingNodes" presStyleLbl="node1" presStyleIdx="1" presStyleCnt="5">
        <dgm:presLayoutVars>
          <dgm:bulletEnabled val="1"/>
        </dgm:presLayoutVars>
      </dgm:prSet>
      <dgm:spPr/>
    </dgm:pt>
    <dgm:pt modelId="{981A9764-D659-4E3B-8D1A-FC460E126FEF}" type="pres">
      <dgm:prSet presAssocID="{CBC1FE40-6C6B-472A-86A5-FEE79999EE43}" presName="nodeFollowingNodes" presStyleLbl="node1" presStyleIdx="2" presStyleCnt="5">
        <dgm:presLayoutVars>
          <dgm:bulletEnabled val="1"/>
        </dgm:presLayoutVars>
      </dgm:prSet>
      <dgm:spPr/>
    </dgm:pt>
    <dgm:pt modelId="{927F6CEE-F1AB-40F0-9E0F-70D541A8FB86}" type="pres">
      <dgm:prSet presAssocID="{922D134A-4CAC-4D87-B2FA-652FF21C8E76}" presName="nodeFollowingNodes" presStyleLbl="node1" presStyleIdx="3" presStyleCnt="5" custScaleX="92494" custScaleY="115039" custRadScaleRad="98443" custRadScaleInc="1214">
        <dgm:presLayoutVars>
          <dgm:bulletEnabled val="1"/>
        </dgm:presLayoutVars>
      </dgm:prSet>
      <dgm:spPr/>
    </dgm:pt>
    <dgm:pt modelId="{4187E7FB-2193-47E0-B877-A2B5D9590635}" type="pres">
      <dgm:prSet presAssocID="{B50A9C79-BC70-4AC9-AD5E-6B95148A2E91}" presName="nodeFollowingNodes" presStyleLbl="node1" presStyleIdx="4" presStyleCnt="5" custScaleX="108244" custScaleY="116832">
        <dgm:presLayoutVars>
          <dgm:bulletEnabled val="1"/>
        </dgm:presLayoutVars>
      </dgm:prSet>
      <dgm:spPr/>
    </dgm:pt>
  </dgm:ptLst>
  <dgm:cxnLst>
    <dgm:cxn modelId="{66716E17-5E1F-4BB4-AD6F-4C0AA89BE1BF}" srcId="{C5EA7E94-C2E8-4562-B55A-74BDE1BFF568}" destId="{A850ECC7-AD5A-4E6B-87C3-CFB00576A260}" srcOrd="0" destOrd="0" parTransId="{E7472AB5-02D2-4F78-8A9A-F29BD08EA4F3}" sibTransId="{D717A152-84E3-43AE-99C5-9C24524A71EE}"/>
    <dgm:cxn modelId="{6DB54928-E34B-4327-8464-FCC46399A98F}" srcId="{C5EA7E94-C2E8-4562-B55A-74BDE1BFF568}" destId="{2187A4C2-8DF5-4A86-AB63-99C1BD0BD89D}" srcOrd="1" destOrd="0" parTransId="{02070236-CF62-44A2-8E80-CB96F4B14EC4}" sibTransId="{D2A64411-5A40-4046-9C2B-0284D1EBD23F}"/>
    <dgm:cxn modelId="{5DCBFD2E-7D21-4590-875A-E81478043EE3}" type="presOf" srcId="{C5EA7E94-C2E8-4562-B55A-74BDE1BFF568}" destId="{90A34A77-49D0-4B07-AD10-28F83AB37BF0}" srcOrd="0" destOrd="0" presId="urn:microsoft.com/office/officeart/2005/8/layout/cycle3"/>
    <dgm:cxn modelId="{CDAC898B-3FBD-4F52-9D68-90CA74DA115D}" type="presOf" srcId="{2187A4C2-8DF5-4A86-AB63-99C1BD0BD89D}" destId="{5CAE706F-B0FC-440C-83DC-8B0562953636}" srcOrd="0" destOrd="0" presId="urn:microsoft.com/office/officeart/2005/8/layout/cycle3"/>
    <dgm:cxn modelId="{EBFD1E94-DE4D-4AE1-8BF1-AE69A8599A6A}" type="presOf" srcId="{922D134A-4CAC-4D87-B2FA-652FF21C8E76}" destId="{927F6CEE-F1AB-40F0-9E0F-70D541A8FB86}" srcOrd="0" destOrd="0" presId="urn:microsoft.com/office/officeart/2005/8/layout/cycle3"/>
    <dgm:cxn modelId="{8479FBA6-F873-4D9C-B946-7360961FBF4D}" srcId="{C5EA7E94-C2E8-4562-B55A-74BDE1BFF568}" destId="{CBC1FE40-6C6B-472A-86A5-FEE79999EE43}" srcOrd="2" destOrd="0" parTransId="{B03848CC-244E-4F4F-A54D-95F4DEAF2FC6}" sibTransId="{9806889D-FA04-4701-88D0-E531EC5C2D2C}"/>
    <dgm:cxn modelId="{A3878EBB-2F96-4D38-AB9C-1A2405FC5AA1}" type="presOf" srcId="{A850ECC7-AD5A-4E6B-87C3-CFB00576A260}" destId="{3D73E559-C5F4-4034-B274-7BF4258B2C2B}" srcOrd="0" destOrd="0" presId="urn:microsoft.com/office/officeart/2005/8/layout/cycle3"/>
    <dgm:cxn modelId="{8D6C4DC4-F1AC-40D3-A79B-5459B63F4244}" srcId="{C5EA7E94-C2E8-4562-B55A-74BDE1BFF568}" destId="{B50A9C79-BC70-4AC9-AD5E-6B95148A2E91}" srcOrd="4" destOrd="0" parTransId="{43672826-37FF-429F-97C7-DBC5659FE34B}" sibTransId="{E1195DBF-EA5C-4233-9A4C-65FD95024314}"/>
    <dgm:cxn modelId="{165DFEC5-9AE7-44B3-801B-92C8ED1098A2}" type="presOf" srcId="{CBC1FE40-6C6B-472A-86A5-FEE79999EE43}" destId="{981A9764-D659-4E3B-8D1A-FC460E126FEF}" srcOrd="0" destOrd="0" presId="urn:microsoft.com/office/officeart/2005/8/layout/cycle3"/>
    <dgm:cxn modelId="{840681D5-03E6-4704-9F4A-E25A157DAA58}" type="presOf" srcId="{D717A152-84E3-43AE-99C5-9C24524A71EE}" destId="{0EC556DE-22D7-4E64-92CF-EAC79F14C290}" srcOrd="0" destOrd="0" presId="urn:microsoft.com/office/officeart/2005/8/layout/cycle3"/>
    <dgm:cxn modelId="{7980F0E3-EC05-4EA4-831F-669837875064}" type="presOf" srcId="{B50A9C79-BC70-4AC9-AD5E-6B95148A2E91}" destId="{4187E7FB-2193-47E0-B877-A2B5D9590635}" srcOrd="0" destOrd="0" presId="urn:microsoft.com/office/officeart/2005/8/layout/cycle3"/>
    <dgm:cxn modelId="{5558D2FA-F4AD-42DF-962C-71B4F329E4DA}" srcId="{C5EA7E94-C2E8-4562-B55A-74BDE1BFF568}" destId="{922D134A-4CAC-4D87-B2FA-652FF21C8E76}" srcOrd="3" destOrd="0" parTransId="{8BC9EFC0-D0EF-4AFE-9FA5-F8AE81B40AF0}" sibTransId="{95FAF0D8-C7E3-40AD-B3E9-80E751AD695B}"/>
    <dgm:cxn modelId="{1200D111-A7AC-4170-A056-AD46470E06FE}" type="presParOf" srcId="{90A34A77-49D0-4B07-AD10-28F83AB37BF0}" destId="{EEF45641-0D91-4388-9730-2E99CF48E6B7}" srcOrd="0" destOrd="0" presId="urn:microsoft.com/office/officeart/2005/8/layout/cycle3"/>
    <dgm:cxn modelId="{62D08C3F-9F97-4788-A4CA-DCEE8FBEFE63}" type="presParOf" srcId="{EEF45641-0D91-4388-9730-2E99CF48E6B7}" destId="{3D73E559-C5F4-4034-B274-7BF4258B2C2B}" srcOrd="0" destOrd="0" presId="urn:microsoft.com/office/officeart/2005/8/layout/cycle3"/>
    <dgm:cxn modelId="{C4B5DF81-C5B7-4F48-A02D-7BE191BDF595}" type="presParOf" srcId="{EEF45641-0D91-4388-9730-2E99CF48E6B7}" destId="{0EC556DE-22D7-4E64-92CF-EAC79F14C290}" srcOrd="1" destOrd="0" presId="urn:microsoft.com/office/officeart/2005/8/layout/cycle3"/>
    <dgm:cxn modelId="{86A07CF5-597A-4E33-A9F9-4CC6297BEFC9}" type="presParOf" srcId="{EEF45641-0D91-4388-9730-2E99CF48E6B7}" destId="{5CAE706F-B0FC-440C-83DC-8B0562953636}" srcOrd="2" destOrd="0" presId="urn:microsoft.com/office/officeart/2005/8/layout/cycle3"/>
    <dgm:cxn modelId="{A6216642-E439-4224-B07E-C57BDB041FAF}" type="presParOf" srcId="{EEF45641-0D91-4388-9730-2E99CF48E6B7}" destId="{981A9764-D659-4E3B-8D1A-FC460E126FEF}" srcOrd="3" destOrd="0" presId="urn:microsoft.com/office/officeart/2005/8/layout/cycle3"/>
    <dgm:cxn modelId="{E7DCEC17-5292-462D-92A3-ACED67566BE8}" type="presParOf" srcId="{EEF45641-0D91-4388-9730-2E99CF48E6B7}" destId="{927F6CEE-F1AB-40F0-9E0F-70D541A8FB86}" srcOrd="4" destOrd="0" presId="urn:microsoft.com/office/officeart/2005/8/layout/cycle3"/>
    <dgm:cxn modelId="{A6B2060D-9DCF-4E41-BA77-3A0499229977}" type="presParOf" srcId="{EEF45641-0D91-4388-9730-2E99CF48E6B7}" destId="{4187E7FB-2193-47E0-B877-A2B5D959063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7A1F4C-D956-4953-B153-63F693AFC068}"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AU"/>
        </a:p>
      </dgm:t>
    </dgm:pt>
    <dgm:pt modelId="{871AB859-5F37-46C5-9A2D-260394CA1848}">
      <dgm:prSet phldrT="[Text]" custT="1"/>
      <dgm:spPr/>
      <dgm:t>
        <a:bodyPr/>
        <a:lstStyle/>
        <a:p>
          <a:r>
            <a:rPr lang="en-AU" sz="2800"/>
            <a:t>Predictable</a:t>
          </a:r>
        </a:p>
      </dgm:t>
    </dgm:pt>
    <dgm:pt modelId="{03E9DA7B-987B-447A-98EE-DA281DE4C99F}" type="parTrans" cxnId="{E09DB704-ED45-4C2A-A9CC-9DE8459C43DE}">
      <dgm:prSet/>
      <dgm:spPr/>
      <dgm:t>
        <a:bodyPr/>
        <a:lstStyle/>
        <a:p>
          <a:endParaRPr lang="en-AU"/>
        </a:p>
      </dgm:t>
    </dgm:pt>
    <dgm:pt modelId="{203C29BC-F658-497D-81F3-965F566AA657}" type="sibTrans" cxnId="{E09DB704-ED45-4C2A-A9CC-9DE8459C43DE}">
      <dgm:prSet/>
      <dgm:spPr/>
      <dgm:t>
        <a:bodyPr/>
        <a:lstStyle/>
        <a:p>
          <a:endParaRPr lang="en-AU"/>
        </a:p>
      </dgm:t>
    </dgm:pt>
    <dgm:pt modelId="{152AC3AB-D1FF-4CEF-8FFD-CE40988017EF}">
      <dgm:prSet phldrT="[Text]" custT="1"/>
      <dgm:spPr/>
      <dgm:t>
        <a:bodyPr/>
        <a:lstStyle/>
        <a:p>
          <a:r>
            <a:rPr lang="en-AU" sz="2800"/>
            <a:t>Responsive</a:t>
          </a:r>
        </a:p>
      </dgm:t>
    </dgm:pt>
    <dgm:pt modelId="{752C6DEF-9BBE-4222-BECB-91D54B3790C4}" type="parTrans" cxnId="{AEF2E62B-24E5-475D-8993-FDDEB6413FD1}">
      <dgm:prSet/>
      <dgm:spPr/>
      <dgm:t>
        <a:bodyPr/>
        <a:lstStyle/>
        <a:p>
          <a:endParaRPr lang="en-AU"/>
        </a:p>
      </dgm:t>
    </dgm:pt>
    <dgm:pt modelId="{C6784D6B-430C-42EB-BA91-E8B44CB3F909}" type="sibTrans" cxnId="{AEF2E62B-24E5-475D-8993-FDDEB6413FD1}">
      <dgm:prSet/>
      <dgm:spPr/>
      <dgm:t>
        <a:bodyPr/>
        <a:lstStyle/>
        <a:p>
          <a:endParaRPr lang="en-AU"/>
        </a:p>
      </dgm:t>
    </dgm:pt>
    <dgm:pt modelId="{BB8846AB-D6E1-41D0-A205-7673C4663E3C}">
      <dgm:prSet phldrT="[Text]" custT="1"/>
      <dgm:spPr/>
      <dgm:t>
        <a:bodyPr/>
        <a:lstStyle/>
        <a:p>
          <a:r>
            <a:rPr lang="en-AU" sz="2800"/>
            <a:t>Attuned</a:t>
          </a:r>
        </a:p>
      </dgm:t>
    </dgm:pt>
    <dgm:pt modelId="{C1DE1E8A-87F4-46A6-91B3-4D701100552C}" type="parTrans" cxnId="{04E69B42-D6B3-400B-B4CB-D69F5B4575C7}">
      <dgm:prSet/>
      <dgm:spPr/>
      <dgm:t>
        <a:bodyPr/>
        <a:lstStyle/>
        <a:p>
          <a:endParaRPr lang="en-AU"/>
        </a:p>
      </dgm:t>
    </dgm:pt>
    <dgm:pt modelId="{3F4FCA59-78A5-4FC1-8E48-302986D908B0}" type="sibTrans" cxnId="{04E69B42-D6B3-400B-B4CB-D69F5B4575C7}">
      <dgm:prSet/>
      <dgm:spPr/>
      <dgm:t>
        <a:bodyPr/>
        <a:lstStyle/>
        <a:p>
          <a:endParaRPr lang="en-AU"/>
        </a:p>
      </dgm:t>
    </dgm:pt>
    <dgm:pt modelId="{D35DC309-E2AF-427F-A84D-421850B3EF5E}">
      <dgm:prSet custT="1"/>
      <dgm:spPr/>
      <dgm:t>
        <a:bodyPr/>
        <a:lstStyle/>
        <a:p>
          <a:r>
            <a:rPr lang="en-AU" sz="2800"/>
            <a:t>Connecting</a:t>
          </a:r>
        </a:p>
      </dgm:t>
    </dgm:pt>
    <dgm:pt modelId="{AD558471-5406-4380-81B9-AB209F4064B8}" type="parTrans" cxnId="{AD9FB83F-4BFA-4CE5-9689-96F1002D9A9A}">
      <dgm:prSet/>
      <dgm:spPr/>
      <dgm:t>
        <a:bodyPr/>
        <a:lstStyle/>
        <a:p>
          <a:endParaRPr lang="en-AU"/>
        </a:p>
      </dgm:t>
    </dgm:pt>
    <dgm:pt modelId="{CC2CC0C1-D830-449D-9D53-AD4D937F74A4}" type="sibTrans" cxnId="{AD9FB83F-4BFA-4CE5-9689-96F1002D9A9A}">
      <dgm:prSet/>
      <dgm:spPr/>
      <dgm:t>
        <a:bodyPr/>
        <a:lstStyle/>
        <a:p>
          <a:endParaRPr lang="en-AU"/>
        </a:p>
      </dgm:t>
    </dgm:pt>
    <dgm:pt modelId="{1A2F540A-BD56-44E8-BC4B-8D1D5644A5F2}">
      <dgm:prSet custT="1"/>
      <dgm:spPr/>
      <dgm:t>
        <a:bodyPr/>
        <a:lstStyle/>
        <a:p>
          <a:r>
            <a:rPr lang="en-AU" sz="2800"/>
            <a:t>Translating</a:t>
          </a:r>
        </a:p>
      </dgm:t>
    </dgm:pt>
    <dgm:pt modelId="{C9AC3B71-E15B-4284-A4CE-51579CCD8B73}" type="parTrans" cxnId="{36456D98-FC58-4726-A4ED-12FDC09BD014}">
      <dgm:prSet/>
      <dgm:spPr/>
      <dgm:t>
        <a:bodyPr/>
        <a:lstStyle/>
        <a:p>
          <a:endParaRPr lang="en-AU"/>
        </a:p>
      </dgm:t>
    </dgm:pt>
    <dgm:pt modelId="{C5906278-07C6-41EB-9158-AD4DBE058DE4}" type="sibTrans" cxnId="{36456D98-FC58-4726-A4ED-12FDC09BD014}">
      <dgm:prSet/>
      <dgm:spPr/>
      <dgm:t>
        <a:bodyPr/>
        <a:lstStyle/>
        <a:p>
          <a:endParaRPr lang="en-AU"/>
        </a:p>
      </dgm:t>
    </dgm:pt>
    <dgm:pt modelId="{1D0437A9-F4CC-423C-9D6D-842CC52AB7DB}">
      <dgm:prSet custT="1"/>
      <dgm:spPr/>
      <dgm:t>
        <a:bodyPr/>
        <a:lstStyle/>
        <a:p>
          <a:r>
            <a:rPr lang="en-AU" sz="2800"/>
            <a:t>Involving</a:t>
          </a:r>
        </a:p>
      </dgm:t>
    </dgm:pt>
    <dgm:pt modelId="{2C8E335E-CEFA-4AB6-8D83-D63D04564DFA}" type="parTrans" cxnId="{48FDB32D-BE9C-4832-9DFE-CE5B5BEDD0F6}">
      <dgm:prSet/>
      <dgm:spPr/>
      <dgm:t>
        <a:bodyPr/>
        <a:lstStyle/>
        <a:p>
          <a:endParaRPr lang="en-AU"/>
        </a:p>
      </dgm:t>
    </dgm:pt>
    <dgm:pt modelId="{91F93BBC-85D3-47B3-9789-09696931874A}" type="sibTrans" cxnId="{48FDB32D-BE9C-4832-9DFE-CE5B5BEDD0F6}">
      <dgm:prSet/>
      <dgm:spPr/>
      <dgm:t>
        <a:bodyPr/>
        <a:lstStyle/>
        <a:p>
          <a:endParaRPr lang="en-AU"/>
        </a:p>
      </dgm:t>
    </dgm:pt>
    <dgm:pt modelId="{E9DBD0C7-0DC1-4DB1-ADFF-26BD7E66EFE9}">
      <dgm:prSet custT="1"/>
      <dgm:spPr/>
      <dgm:t>
        <a:bodyPr/>
        <a:lstStyle/>
        <a:p>
          <a:r>
            <a:rPr lang="en-AU" sz="2800" b="1"/>
            <a:t>Engaging</a:t>
          </a:r>
        </a:p>
      </dgm:t>
    </dgm:pt>
    <dgm:pt modelId="{49BD799E-8BC3-402C-BEC8-E3BD5D84AB0B}" type="parTrans" cxnId="{44187E82-DA08-467B-ABB2-DA817550B8F0}">
      <dgm:prSet/>
      <dgm:spPr/>
      <dgm:t>
        <a:bodyPr/>
        <a:lstStyle/>
        <a:p>
          <a:endParaRPr lang="en-AU"/>
        </a:p>
      </dgm:t>
    </dgm:pt>
    <dgm:pt modelId="{B31534B4-817E-422E-9A88-5A6C6F5227BB}" type="sibTrans" cxnId="{44187E82-DA08-467B-ABB2-DA817550B8F0}">
      <dgm:prSet/>
      <dgm:spPr/>
      <dgm:t>
        <a:bodyPr/>
        <a:lstStyle/>
        <a:p>
          <a:endParaRPr lang="en-AU"/>
        </a:p>
      </dgm:t>
    </dgm:pt>
    <dgm:pt modelId="{394A7A79-02F4-4BC1-A13C-40E3EEF4FDBD}">
      <dgm:prSet custT="1"/>
      <dgm:spPr/>
      <dgm:t>
        <a:bodyPr/>
        <a:lstStyle/>
        <a:p>
          <a:r>
            <a:rPr lang="en-AU" sz="2800" b="1"/>
            <a:t>Calming</a:t>
          </a:r>
        </a:p>
      </dgm:t>
    </dgm:pt>
    <dgm:pt modelId="{509639D3-F7D1-4457-8EEF-DCDA4E2E737D}" type="parTrans" cxnId="{1F730E87-7C1B-47D5-B243-844DD60F11B6}">
      <dgm:prSet/>
      <dgm:spPr/>
    </dgm:pt>
    <dgm:pt modelId="{CA7CBDBA-0DB0-4987-B5D4-0FEB80E66C4A}" type="sibTrans" cxnId="{1F730E87-7C1B-47D5-B243-844DD60F11B6}">
      <dgm:prSet/>
      <dgm:spPr/>
    </dgm:pt>
    <dgm:pt modelId="{C12C1833-F225-4FE8-AD80-BE6A8EB81604}" type="pres">
      <dgm:prSet presAssocID="{577A1F4C-D956-4953-B153-63F693AFC068}" presName="Name0" presStyleCnt="0">
        <dgm:presLayoutVars>
          <dgm:dir/>
          <dgm:animLvl val="lvl"/>
          <dgm:resizeHandles val="exact"/>
        </dgm:presLayoutVars>
      </dgm:prSet>
      <dgm:spPr/>
    </dgm:pt>
    <dgm:pt modelId="{8DF89DC8-C08D-47C4-8EDC-970A548750EA}" type="pres">
      <dgm:prSet presAssocID="{871AB859-5F37-46C5-9A2D-260394CA1848}" presName="compositeNode" presStyleCnt="0">
        <dgm:presLayoutVars>
          <dgm:bulletEnabled val="1"/>
        </dgm:presLayoutVars>
      </dgm:prSet>
      <dgm:spPr/>
    </dgm:pt>
    <dgm:pt modelId="{6FBB2D11-DB30-41CE-BDF6-2921AF69FBA8}" type="pres">
      <dgm:prSet presAssocID="{871AB859-5F37-46C5-9A2D-260394CA1848}" presName="bgRect" presStyleLbl="node1" presStyleIdx="0" presStyleCnt="8" custScaleY="167152"/>
      <dgm:spPr/>
    </dgm:pt>
    <dgm:pt modelId="{8BE9E1D5-0BFD-469A-B099-0A69FFE81BA1}" type="pres">
      <dgm:prSet presAssocID="{871AB859-5F37-46C5-9A2D-260394CA1848}" presName="parentNode" presStyleLbl="node1" presStyleIdx="0" presStyleCnt="8">
        <dgm:presLayoutVars>
          <dgm:chMax val="0"/>
          <dgm:bulletEnabled val="1"/>
        </dgm:presLayoutVars>
      </dgm:prSet>
      <dgm:spPr/>
    </dgm:pt>
    <dgm:pt modelId="{143F66AD-D62A-45C3-9F3F-6CB3E010B1D0}" type="pres">
      <dgm:prSet presAssocID="{203C29BC-F658-497D-81F3-965F566AA657}" presName="hSp" presStyleCnt="0"/>
      <dgm:spPr/>
    </dgm:pt>
    <dgm:pt modelId="{192CD86B-D25A-4AEF-A109-912C7C1BCFC8}" type="pres">
      <dgm:prSet presAssocID="{203C29BC-F658-497D-81F3-965F566AA657}" presName="vProcSp" presStyleCnt="0"/>
      <dgm:spPr/>
    </dgm:pt>
    <dgm:pt modelId="{2D8D6AEF-8B16-4EDC-93C7-0114D5B39818}" type="pres">
      <dgm:prSet presAssocID="{203C29BC-F658-497D-81F3-965F566AA657}" presName="vSp1" presStyleCnt="0"/>
      <dgm:spPr/>
    </dgm:pt>
    <dgm:pt modelId="{70DF29B3-D66B-4AB9-B66E-788645305A9C}" type="pres">
      <dgm:prSet presAssocID="{203C29BC-F658-497D-81F3-965F566AA657}" presName="simulatedConn" presStyleLbl="solidFgAcc1" presStyleIdx="0" presStyleCnt="7"/>
      <dgm:spPr/>
    </dgm:pt>
    <dgm:pt modelId="{D2E3C74B-61D2-468D-8C9A-E82F12DFB4C9}" type="pres">
      <dgm:prSet presAssocID="{203C29BC-F658-497D-81F3-965F566AA657}" presName="vSp2" presStyleCnt="0"/>
      <dgm:spPr/>
    </dgm:pt>
    <dgm:pt modelId="{3D901041-8B9D-4598-B740-CA7B0574C2A2}" type="pres">
      <dgm:prSet presAssocID="{203C29BC-F658-497D-81F3-965F566AA657}" presName="sibTrans" presStyleCnt="0"/>
      <dgm:spPr/>
    </dgm:pt>
    <dgm:pt modelId="{29C76FA2-7098-49C4-8BF0-85EA3CD5335E}" type="pres">
      <dgm:prSet presAssocID="{152AC3AB-D1FF-4CEF-8FFD-CE40988017EF}" presName="compositeNode" presStyleCnt="0">
        <dgm:presLayoutVars>
          <dgm:bulletEnabled val="1"/>
        </dgm:presLayoutVars>
      </dgm:prSet>
      <dgm:spPr/>
    </dgm:pt>
    <dgm:pt modelId="{9597F5D5-97FB-4A9F-9B38-E4CCE6F220DA}" type="pres">
      <dgm:prSet presAssocID="{152AC3AB-D1FF-4CEF-8FFD-CE40988017EF}" presName="bgRect" presStyleLbl="node1" presStyleIdx="1" presStyleCnt="8" custScaleY="169842"/>
      <dgm:spPr/>
    </dgm:pt>
    <dgm:pt modelId="{A7620FB5-8DD0-4699-A1E9-4012074526EB}" type="pres">
      <dgm:prSet presAssocID="{152AC3AB-D1FF-4CEF-8FFD-CE40988017EF}" presName="parentNode" presStyleLbl="node1" presStyleIdx="1" presStyleCnt="8">
        <dgm:presLayoutVars>
          <dgm:chMax val="0"/>
          <dgm:bulletEnabled val="1"/>
        </dgm:presLayoutVars>
      </dgm:prSet>
      <dgm:spPr/>
    </dgm:pt>
    <dgm:pt modelId="{88FC0DEA-AC1F-4540-B8B8-C1344313612E}" type="pres">
      <dgm:prSet presAssocID="{C6784D6B-430C-42EB-BA91-E8B44CB3F909}" presName="hSp" presStyleCnt="0"/>
      <dgm:spPr/>
    </dgm:pt>
    <dgm:pt modelId="{DDC6F941-4FD0-4938-A743-7361922897B2}" type="pres">
      <dgm:prSet presAssocID="{C6784D6B-430C-42EB-BA91-E8B44CB3F909}" presName="vProcSp" presStyleCnt="0"/>
      <dgm:spPr/>
    </dgm:pt>
    <dgm:pt modelId="{2F164D46-5F52-4064-B854-ADA25A140368}" type="pres">
      <dgm:prSet presAssocID="{C6784D6B-430C-42EB-BA91-E8B44CB3F909}" presName="vSp1" presStyleCnt="0"/>
      <dgm:spPr/>
    </dgm:pt>
    <dgm:pt modelId="{148DF226-4070-4305-81FC-792BBECA774F}" type="pres">
      <dgm:prSet presAssocID="{C6784D6B-430C-42EB-BA91-E8B44CB3F909}" presName="simulatedConn" presStyleLbl="solidFgAcc1" presStyleIdx="1" presStyleCnt="7"/>
      <dgm:spPr/>
    </dgm:pt>
    <dgm:pt modelId="{3A54C709-9316-4726-BEE9-DCB4A0B0A0BF}" type="pres">
      <dgm:prSet presAssocID="{C6784D6B-430C-42EB-BA91-E8B44CB3F909}" presName="vSp2" presStyleCnt="0"/>
      <dgm:spPr/>
    </dgm:pt>
    <dgm:pt modelId="{953119FF-6288-43A8-BF6B-1AEF5CFD4D78}" type="pres">
      <dgm:prSet presAssocID="{C6784D6B-430C-42EB-BA91-E8B44CB3F909}" presName="sibTrans" presStyleCnt="0"/>
      <dgm:spPr/>
    </dgm:pt>
    <dgm:pt modelId="{55121C24-0C6B-4B45-92B0-9D2F13F8A8F5}" type="pres">
      <dgm:prSet presAssocID="{BB8846AB-D6E1-41D0-A205-7673C4663E3C}" presName="compositeNode" presStyleCnt="0">
        <dgm:presLayoutVars>
          <dgm:bulletEnabled val="1"/>
        </dgm:presLayoutVars>
      </dgm:prSet>
      <dgm:spPr/>
    </dgm:pt>
    <dgm:pt modelId="{D254467A-90A9-4C91-B3D2-A85C84C68A6A}" type="pres">
      <dgm:prSet presAssocID="{BB8846AB-D6E1-41D0-A205-7673C4663E3C}" presName="bgRect" presStyleLbl="node1" presStyleIdx="2" presStyleCnt="8" custScaleY="168714"/>
      <dgm:spPr/>
    </dgm:pt>
    <dgm:pt modelId="{6C2E9397-8AA2-4C0E-A1E6-6020FBCF659A}" type="pres">
      <dgm:prSet presAssocID="{BB8846AB-D6E1-41D0-A205-7673C4663E3C}" presName="parentNode" presStyleLbl="node1" presStyleIdx="2" presStyleCnt="8">
        <dgm:presLayoutVars>
          <dgm:chMax val="0"/>
          <dgm:bulletEnabled val="1"/>
        </dgm:presLayoutVars>
      </dgm:prSet>
      <dgm:spPr/>
    </dgm:pt>
    <dgm:pt modelId="{CAAA31C4-E1D1-4408-8395-266ECC94AD20}" type="pres">
      <dgm:prSet presAssocID="{3F4FCA59-78A5-4FC1-8E48-302986D908B0}" presName="hSp" presStyleCnt="0"/>
      <dgm:spPr/>
    </dgm:pt>
    <dgm:pt modelId="{308EAA7D-D0FA-41E3-9948-9D907378E78F}" type="pres">
      <dgm:prSet presAssocID="{3F4FCA59-78A5-4FC1-8E48-302986D908B0}" presName="vProcSp" presStyleCnt="0"/>
      <dgm:spPr/>
    </dgm:pt>
    <dgm:pt modelId="{07BBAF2E-5CD7-416B-9497-405B24B3066E}" type="pres">
      <dgm:prSet presAssocID="{3F4FCA59-78A5-4FC1-8E48-302986D908B0}" presName="vSp1" presStyleCnt="0"/>
      <dgm:spPr/>
    </dgm:pt>
    <dgm:pt modelId="{C378E914-94C5-4222-AB4E-9EBAF50AB77F}" type="pres">
      <dgm:prSet presAssocID="{3F4FCA59-78A5-4FC1-8E48-302986D908B0}" presName="simulatedConn" presStyleLbl="solidFgAcc1" presStyleIdx="2" presStyleCnt="7"/>
      <dgm:spPr/>
    </dgm:pt>
    <dgm:pt modelId="{93643281-EE93-4D1F-A801-C7B86C7E5FC4}" type="pres">
      <dgm:prSet presAssocID="{3F4FCA59-78A5-4FC1-8E48-302986D908B0}" presName="vSp2" presStyleCnt="0"/>
      <dgm:spPr/>
    </dgm:pt>
    <dgm:pt modelId="{8AD9C060-00B4-4406-8870-1D414F2DF1D8}" type="pres">
      <dgm:prSet presAssocID="{3F4FCA59-78A5-4FC1-8E48-302986D908B0}" presName="sibTrans" presStyleCnt="0"/>
      <dgm:spPr/>
    </dgm:pt>
    <dgm:pt modelId="{24A332AB-4D69-4C33-A332-FC6A12554DCC}" type="pres">
      <dgm:prSet presAssocID="{D35DC309-E2AF-427F-A84D-421850B3EF5E}" presName="compositeNode" presStyleCnt="0">
        <dgm:presLayoutVars>
          <dgm:bulletEnabled val="1"/>
        </dgm:presLayoutVars>
      </dgm:prSet>
      <dgm:spPr/>
    </dgm:pt>
    <dgm:pt modelId="{5298A1C9-2162-4526-B1E9-72664F5CCF4D}" type="pres">
      <dgm:prSet presAssocID="{D35DC309-E2AF-427F-A84D-421850B3EF5E}" presName="bgRect" presStyleLbl="node1" presStyleIdx="3" presStyleCnt="8" custScaleY="172265"/>
      <dgm:spPr/>
    </dgm:pt>
    <dgm:pt modelId="{F1F487D9-53BC-4905-A401-D8259C61CA35}" type="pres">
      <dgm:prSet presAssocID="{D35DC309-E2AF-427F-A84D-421850B3EF5E}" presName="parentNode" presStyleLbl="node1" presStyleIdx="3" presStyleCnt="8">
        <dgm:presLayoutVars>
          <dgm:chMax val="0"/>
          <dgm:bulletEnabled val="1"/>
        </dgm:presLayoutVars>
      </dgm:prSet>
      <dgm:spPr/>
    </dgm:pt>
    <dgm:pt modelId="{8B4818BB-A0AD-438D-932A-0B36663A1C46}" type="pres">
      <dgm:prSet presAssocID="{CC2CC0C1-D830-449D-9D53-AD4D937F74A4}" presName="hSp" presStyleCnt="0"/>
      <dgm:spPr/>
    </dgm:pt>
    <dgm:pt modelId="{B4F3561B-8B0D-473B-8B14-0222062115A5}" type="pres">
      <dgm:prSet presAssocID="{CC2CC0C1-D830-449D-9D53-AD4D937F74A4}" presName="vProcSp" presStyleCnt="0"/>
      <dgm:spPr/>
    </dgm:pt>
    <dgm:pt modelId="{6DC49863-335C-4200-9B45-2C4BD8269668}" type="pres">
      <dgm:prSet presAssocID="{CC2CC0C1-D830-449D-9D53-AD4D937F74A4}" presName="vSp1" presStyleCnt="0"/>
      <dgm:spPr/>
    </dgm:pt>
    <dgm:pt modelId="{11C694E3-97EB-4271-9708-9AEFB154AA2F}" type="pres">
      <dgm:prSet presAssocID="{CC2CC0C1-D830-449D-9D53-AD4D937F74A4}" presName="simulatedConn" presStyleLbl="solidFgAcc1" presStyleIdx="3" presStyleCnt="7"/>
      <dgm:spPr/>
    </dgm:pt>
    <dgm:pt modelId="{704E94C2-84D1-4C5F-A26C-C67ED62D3B60}" type="pres">
      <dgm:prSet presAssocID="{CC2CC0C1-D830-449D-9D53-AD4D937F74A4}" presName="vSp2" presStyleCnt="0"/>
      <dgm:spPr/>
    </dgm:pt>
    <dgm:pt modelId="{976128B0-E5B2-4991-BBBC-2ECE13ADF348}" type="pres">
      <dgm:prSet presAssocID="{CC2CC0C1-D830-449D-9D53-AD4D937F74A4}" presName="sibTrans" presStyleCnt="0"/>
      <dgm:spPr/>
    </dgm:pt>
    <dgm:pt modelId="{94854F83-CE0B-4775-BDEA-D22E545A5E40}" type="pres">
      <dgm:prSet presAssocID="{1A2F540A-BD56-44E8-BC4B-8D1D5644A5F2}" presName="compositeNode" presStyleCnt="0">
        <dgm:presLayoutVars>
          <dgm:bulletEnabled val="1"/>
        </dgm:presLayoutVars>
      </dgm:prSet>
      <dgm:spPr/>
    </dgm:pt>
    <dgm:pt modelId="{D17D5462-0EEE-45BC-A8E5-737589D57183}" type="pres">
      <dgm:prSet presAssocID="{1A2F540A-BD56-44E8-BC4B-8D1D5644A5F2}" presName="bgRect" presStyleLbl="node1" presStyleIdx="4" presStyleCnt="8" custScaleY="167412"/>
      <dgm:spPr/>
    </dgm:pt>
    <dgm:pt modelId="{C9E8AD4F-526E-4442-94C4-961694D99592}" type="pres">
      <dgm:prSet presAssocID="{1A2F540A-BD56-44E8-BC4B-8D1D5644A5F2}" presName="parentNode" presStyleLbl="node1" presStyleIdx="4" presStyleCnt="8">
        <dgm:presLayoutVars>
          <dgm:chMax val="0"/>
          <dgm:bulletEnabled val="1"/>
        </dgm:presLayoutVars>
      </dgm:prSet>
      <dgm:spPr/>
    </dgm:pt>
    <dgm:pt modelId="{7379062E-1720-4373-8C33-E6831CC7F165}" type="pres">
      <dgm:prSet presAssocID="{C5906278-07C6-41EB-9158-AD4DBE058DE4}" presName="hSp" presStyleCnt="0"/>
      <dgm:spPr/>
    </dgm:pt>
    <dgm:pt modelId="{131A53D3-0E4E-4B8D-93D4-6720941DEAAA}" type="pres">
      <dgm:prSet presAssocID="{C5906278-07C6-41EB-9158-AD4DBE058DE4}" presName="vProcSp" presStyleCnt="0"/>
      <dgm:spPr/>
    </dgm:pt>
    <dgm:pt modelId="{2FD89107-7D1F-412C-9CFF-F29A25CA265D}" type="pres">
      <dgm:prSet presAssocID="{C5906278-07C6-41EB-9158-AD4DBE058DE4}" presName="vSp1" presStyleCnt="0"/>
      <dgm:spPr/>
    </dgm:pt>
    <dgm:pt modelId="{C71B19BC-3DCB-4D53-B101-BA273F7E2615}" type="pres">
      <dgm:prSet presAssocID="{C5906278-07C6-41EB-9158-AD4DBE058DE4}" presName="simulatedConn" presStyleLbl="solidFgAcc1" presStyleIdx="4" presStyleCnt="7"/>
      <dgm:spPr/>
    </dgm:pt>
    <dgm:pt modelId="{A7EB4CCA-EFF8-4B25-A6CD-4D10ED7698D8}" type="pres">
      <dgm:prSet presAssocID="{C5906278-07C6-41EB-9158-AD4DBE058DE4}" presName="vSp2" presStyleCnt="0"/>
      <dgm:spPr/>
    </dgm:pt>
    <dgm:pt modelId="{8E2FA46C-2917-4A9E-ADDC-472C292E62F3}" type="pres">
      <dgm:prSet presAssocID="{C5906278-07C6-41EB-9158-AD4DBE058DE4}" presName="sibTrans" presStyleCnt="0"/>
      <dgm:spPr/>
    </dgm:pt>
    <dgm:pt modelId="{78730EDF-4B97-4121-A162-05EFCC007E8B}" type="pres">
      <dgm:prSet presAssocID="{1D0437A9-F4CC-423C-9D6D-842CC52AB7DB}" presName="compositeNode" presStyleCnt="0">
        <dgm:presLayoutVars>
          <dgm:bulletEnabled val="1"/>
        </dgm:presLayoutVars>
      </dgm:prSet>
      <dgm:spPr/>
    </dgm:pt>
    <dgm:pt modelId="{425A385F-36DE-4E49-A7D9-B88329344B35}" type="pres">
      <dgm:prSet presAssocID="{1D0437A9-F4CC-423C-9D6D-842CC52AB7DB}" presName="bgRect" presStyleLbl="node1" presStyleIdx="5" presStyleCnt="8" custScaleY="163380"/>
      <dgm:spPr/>
    </dgm:pt>
    <dgm:pt modelId="{791F6943-77F7-4097-851C-16441EBC482F}" type="pres">
      <dgm:prSet presAssocID="{1D0437A9-F4CC-423C-9D6D-842CC52AB7DB}" presName="parentNode" presStyleLbl="node1" presStyleIdx="5" presStyleCnt="8">
        <dgm:presLayoutVars>
          <dgm:chMax val="0"/>
          <dgm:bulletEnabled val="1"/>
        </dgm:presLayoutVars>
      </dgm:prSet>
      <dgm:spPr/>
    </dgm:pt>
    <dgm:pt modelId="{E04EBE6D-2F8E-4F80-A440-00728BFBBB0C}" type="pres">
      <dgm:prSet presAssocID="{91F93BBC-85D3-47B3-9789-09696931874A}" presName="hSp" presStyleCnt="0"/>
      <dgm:spPr/>
    </dgm:pt>
    <dgm:pt modelId="{CE713BF6-6C7D-4EAD-9675-EED4E6F8A13E}" type="pres">
      <dgm:prSet presAssocID="{91F93BBC-85D3-47B3-9789-09696931874A}" presName="vProcSp" presStyleCnt="0"/>
      <dgm:spPr/>
    </dgm:pt>
    <dgm:pt modelId="{EF60A04B-FDA9-4259-BE4B-286C620C20E6}" type="pres">
      <dgm:prSet presAssocID="{91F93BBC-85D3-47B3-9789-09696931874A}" presName="vSp1" presStyleCnt="0"/>
      <dgm:spPr/>
    </dgm:pt>
    <dgm:pt modelId="{E045EB71-ACEB-4F5D-9A40-842F05C56362}" type="pres">
      <dgm:prSet presAssocID="{91F93BBC-85D3-47B3-9789-09696931874A}" presName="simulatedConn" presStyleLbl="solidFgAcc1" presStyleIdx="5" presStyleCnt="7"/>
      <dgm:spPr/>
    </dgm:pt>
    <dgm:pt modelId="{40E773E7-7775-4654-BE65-AD6F590F0759}" type="pres">
      <dgm:prSet presAssocID="{91F93BBC-85D3-47B3-9789-09696931874A}" presName="vSp2" presStyleCnt="0"/>
      <dgm:spPr/>
    </dgm:pt>
    <dgm:pt modelId="{E59605CE-75F4-43DF-8CFD-9D5CBF0FD556}" type="pres">
      <dgm:prSet presAssocID="{91F93BBC-85D3-47B3-9789-09696931874A}" presName="sibTrans" presStyleCnt="0"/>
      <dgm:spPr/>
    </dgm:pt>
    <dgm:pt modelId="{82E38177-70E7-491D-9689-E9C5438E3944}" type="pres">
      <dgm:prSet presAssocID="{394A7A79-02F4-4BC1-A13C-40E3EEF4FDBD}" presName="compositeNode" presStyleCnt="0">
        <dgm:presLayoutVars>
          <dgm:bulletEnabled val="1"/>
        </dgm:presLayoutVars>
      </dgm:prSet>
      <dgm:spPr/>
    </dgm:pt>
    <dgm:pt modelId="{8A953B37-67B8-4A54-86B6-AFD2AB8D70A8}" type="pres">
      <dgm:prSet presAssocID="{394A7A79-02F4-4BC1-A13C-40E3EEF4FDBD}" presName="bgRect" presStyleLbl="node1" presStyleIdx="6" presStyleCnt="8" custScaleY="167416"/>
      <dgm:spPr/>
    </dgm:pt>
    <dgm:pt modelId="{7A5D0496-03A0-42AF-BED4-B0D2BC1C073C}" type="pres">
      <dgm:prSet presAssocID="{394A7A79-02F4-4BC1-A13C-40E3EEF4FDBD}" presName="parentNode" presStyleLbl="node1" presStyleIdx="6" presStyleCnt="8">
        <dgm:presLayoutVars>
          <dgm:chMax val="0"/>
          <dgm:bulletEnabled val="1"/>
        </dgm:presLayoutVars>
      </dgm:prSet>
      <dgm:spPr/>
    </dgm:pt>
    <dgm:pt modelId="{37E2BD45-68DF-431B-B96F-1DF1033FC7D0}" type="pres">
      <dgm:prSet presAssocID="{CA7CBDBA-0DB0-4987-B5D4-0FEB80E66C4A}" presName="hSp" presStyleCnt="0"/>
      <dgm:spPr/>
    </dgm:pt>
    <dgm:pt modelId="{EA719CAA-1B43-404D-A6FF-9EB77FEDFEAF}" type="pres">
      <dgm:prSet presAssocID="{CA7CBDBA-0DB0-4987-B5D4-0FEB80E66C4A}" presName="vProcSp" presStyleCnt="0"/>
      <dgm:spPr/>
    </dgm:pt>
    <dgm:pt modelId="{6006AEE3-9863-485F-83E0-B067464CBC76}" type="pres">
      <dgm:prSet presAssocID="{CA7CBDBA-0DB0-4987-B5D4-0FEB80E66C4A}" presName="vSp1" presStyleCnt="0"/>
      <dgm:spPr/>
    </dgm:pt>
    <dgm:pt modelId="{FF63C613-3AB0-47CB-BA42-B23699D51A88}" type="pres">
      <dgm:prSet presAssocID="{CA7CBDBA-0DB0-4987-B5D4-0FEB80E66C4A}" presName="simulatedConn" presStyleLbl="solidFgAcc1" presStyleIdx="6" presStyleCnt="7"/>
      <dgm:spPr/>
    </dgm:pt>
    <dgm:pt modelId="{CABD82ED-C8C4-4286-86AA-3EDDBC7F7341}" type="pres">
      <dgm:prSet presAssocID="{CA7CBDBA-0DB0-4987-B5D4-0FEB80E66C4A}" presName="vSp2" presStyleCnt="0"/>
      <dgm:spPr/>
    </dgm:pt>
    <dgm:pt modelId="{BB9C0B32-DD66-4445-B34D-65D42B0351FF}" type="pres">
      <dgm:prSet presAssocID="{CA7CBDBA-0DB0-4987-B5D4-0FEB80E66C4A}" presName="sibTrans" presStyleCnt="0"/>
      <dgm:spPr/>
    </dgm:pt>
    <dgm:pt modelId="{77A8DDFE-9D0B-4838-8E66-3893902C84E2}" type="pres">
      <dgm:prSet presAssocID="{E9DBD0C7-0DC1-4DB1-ADFF-26BD7E66EFE9}" presName="compositeNode" presStyleCnt="0">
        <dgm:presLayoutVars>
          <dgm:bulletEnabled val="1"/>
        </dgm:presLayoutVars>
      </dgm:prSet>
      <dgm:spPr/>
    </dgm:pt>
    <dgm:pt modelId="{CAE28CDC-AAAC-44EF-9FDD-A453BB206C5E}" type="pres">
      <dgm:prSet presAssocID="{E9DBD0C7-0DC1-4DB1-ADFF-26BD7E66EFE9}" presName="bgRect" presStyleLbl="node1" presStyleIdx="7" presStyleCnt="8" custScaleY="165233"/>
      <dgm:spPr/>
    </dgm:pt>
    <dgm:pt modelId="{1ED90988-E4EE-4EA0-AB1F-440845E5C82F}" type="pres">
      <dgm:prSet presAssocID="{E9DBD0C7-0DC1-4DB1-ADFF-26BD7E66EFE9}" presName="parentNode" presStyleLbl="node1" presStyleIdx="7" presStyleCnt="8">
        <dgm:presLayoutVars>
          <dgm:chMax val="0"/>
          <dgm:bulletEnabled val="1"/>
        </dgm:presLayoutVars>
      </dgm:prSet>
      <dgm:spPr/>
    </dgm:pt>
  </dgm:ptLst>
  <dgm:cxnLst>
    <dgm:cxn modelId="{E09DB704-ED45-4C2A-A9CC-9DE8459C43DE}" srcId="{577A1F4C-D956-4953-B153-63F693AFC068}" destId="{871AB859-5F37-46C5-9A2D-260394CA1848}" srcOrd="0" destOrd="0" parTransId="{03E9DA7B-987B-447A-98EE-DA281DE4C99F}" sibTransId="{203C29BC-F658-497D-81F3-965F566AA657}"/>
    <dgm:cxn modelId="{DCD4B218-5722-4E00-B0A0-7AF6B1619F9F}" type="presOf" srcId="{D35DC309-E2AF-427F-A84D-421850B3EF5E}" destId="{F1F487D9-53BC-4905-A401-D8259C61CA35}" srcOrd="1" destOrd="0" presId="urn:microsoft.com/office/officeart/2005/8/layout/hProcess7"/>
    <dgm:cxn modelId="{D1286520-7EBF-49CD-BEF6-A998145C2651}" type="presOf" srcId="{D35DC309-E2AF-427F-A84D-421850B3EF5E}" destId="{5298A1C9-2162-4526-B1E9-72664F5CCF4D}" srcOrd="0" destOrd="0" presId="urn:microsoft.com/office/officeart/2005/8/layout/hProcess7"/>
    <dgm:cxn modelId="{AEF2E62B-24E5-475D-8993-FDDEB6413FD1}" srcId="{577A1F4C-D956-4953-B153-63F693AFC068}" destId="{152AC3AB-D1FF-4CEF-8FFD-CE40988017EF}" srcOrd="1" destOrd="0" parTransId="{752C6DEF-9BBE-4222-BECB-91D54B3790C4}" sibTransId="{C6784D6B-430C-42EB-BA91-E8B44CB3F909}"/>
    <dgm:cxn modelId="{48FDB32D-BE9C-4832-9DFE-CE5B5BEDD0F6}" srcId="{577A1F4C-D956-4953-B153-63F693AFC068}" destId="{1D0437A9-F4CC-423C-9D6D-842CC52AB7DB}" srcOrd="5" destOrd="0" parTransId="{2C8E335E-CEFA-4AB6-8D83-D63D04564DFA}" sibTransId="{91F93BBC-85D3-47B3-9789-09696931874A}"/>
    <dgm:cxn modelId="{F12AB436-8C1C-4CE5-A68A-7958ADC36FF3}" type="presOf" srcId="{394A7A79-02F4-4BC1-A13C-40E3EEF4FDBD}" destId="{7A5D0496-03A0-42AF-BED4-B0D2BC1C073C}" srcOrd="1" destOrd="0" presId="urn:microsoft.com/office/officeart/2005/8/layout/hProcess7"/>
    <dgm:cxn modelId="{AD9FB83F-4BFA-4CE5-9689-96F1002D9A9A}" srcId="{577A1F4C-D956-4953-B153-63F693AFC068}" destId="{D35DC309-E2AF-427F-A84D-421850B3EF5E}" srcOrd="3" destOrd="0" parTransId="{AD558471-5406-4380-81B9-AB209F4064B8}" sibTransId="{CC2CC0C1-D830-449D-9D53-AD4D937F74A4}"/>
    <dgm:cxn modelId="{E0C5155B-7DDD-48D9-ABCD-6B2B2E411289}" type="presOf" srcId="{BB8846AB-D6E1-41D0-A205-7673C4663E3C}" destId="{6C2E9397-8AA2-4C0E-A1E6-6020FBCF659A}" srcOrd="1" destOrd="0" presId="urn:microsoft.com/office/officeart/2005/8/layout/hProcess7"/>
    <dgm:cxn modelId="{04E69B42-D6B3-400B-B4CB-D69F5B4575C7}" srcId="{577A1F4C-D956-4953-B153-63F693AFC068}" destId="{BB8846AB-D6E1-41D0-A205-7673C4663E3C}" srcOrd="2" destOrd="0" parTransId="{C1DE1E8A-87F4-46A6-91B3-4D701100552C}" sibTransId="{3F4FCA59-78A5-4FC1-8E48-302986D908B0}"/>
    <dgm:cxn modelId="{232E356F-988C-4B40-9EB8-63F83173321C}" type="presOf" srcId="{1D0437A9-F4CC-423C-9D6D-842CC52AB7DB}" destId="{791F6943-77F7-4097-851C-16441EBC482F}" srcOrd="1" destOrd="0" presId="urn:microsoft.com/office/officeart/2005/8/layout/hProcess7"/>
    <dgm:cxn modelId="{BB00B273-A2FC-461A-B8D5-225636B978E0}" type="presOf" srcId="{E9DBD0C7-0DC1-4DB1-ADFF-26BD7E66EFE9}" destId="{CAE28CDC-AAAC-44EF-9FDD-A453BB206C5E}" srcOrd="0" destOrd="0" presId="urn:microsoft.com/office/officeart/2005/8/layout/hProcess7"/>
    <dgm:cxn modelId="{E4EB2858-2170-49B0-849D-2D1313BBEDC8}" type="presOf" srcId="{1A2F540A-BD56-44E8-BC4B-8D1D5644A5F2}" destId="{C9E8AD4F-526E-4442-94C4-961694D99592}" srcOrd="1" destOrd="0" presId="urn:microsoft.com/office/officeart/2005/8/layout/hProcess7"/>
    <dgm:cxn modelId="{7942727C-6C2D-4F61-8A85-7DF1FD1B3DF6}" type="presOf" srcId="{394A7A79-02F4-4BC1-A13C-40E3EEF4FDBD}" destId="{8A953B37-67B8-4A54-86B6-AFD2AB8D70A8}" srcOrd="0" destOrd="0" presId="urn:microsoft.com/office/officeart/2005/8/layout/hProcess7"/>
    <dgm:cxn modelId="{44187E82-DA08-467B-ABB2-DA817550B8F0}" srcId="{577A1F4C-D956-4953-B153-63F693AFC068}" destId="{E9DBD0C7-0DC1-4DB1-ADFF-26BD7E66EFE9}" srcOrd="7" destOrd="0" parTransId="{49BD799E-8BC3-402C-BEC8-E3BD5D84AB0B}" sibTransId="{B31534B4-817E-422E-9A88-5A6C6F5227BB}"/>
    <dgm:cxn modelId="{96D4D086-9200-4799-A041-AE75961F0F77}" type="presOf" srcId="{152AC3AB-D1FF-4CEF-8FFD-CE40988017EF}" destId="{9597F5D5-97FB-4A9F-9B38-E4CCE6F220DA}" srcOrd="0" destOrd="0" presId="urn:microsoft.com/office/officeart/2005/8/layout/hProcess7"/>
    <dgm:cxn modelId="{1F730E87-7C1B-47D5-B243-844DD60F11B6}" srcId="{577A1F4C-D956-4953-B153-63F693AFC068}" destId="{394A7A79-02F4-4BC1-A13C-40E3EEF4FDBD}" srcOrd="6" destOrd="0" parTransId="{509639D3-F7D1-4457-8EEF-DCDA4E2E737D}" sibTransId="{CA7CBDBA-0DB0-4987-B5D4-0FEB80E66C4A}"/>
    <dgm:cxn modelId="{60932F8C-65C1-4E09-B3F3-9A1FA7A5F23B}" type="presOf" srcId="{152AC3AB-D1FF-4CEF-8FFD-CE40988017EF}" destId="{A7620FB5-8DD0-4699-A1E9-4012074526EB}" srcOrd="1" destOrd="0" presId="urn:microsoft.com/office/officeart/2005/8/layout/hProcess7"/>
    <dgm:cxn modelId="{C20C5C8F-EC38-453D-AF81-41F65ACAFB32}" type="presOf" srcId="{BB8846AB-D6E1-41D0-A205-7673C4663E3C}" destId="{D254467A-90A9-4C91-B3D2-A85C84C68A6A}" srcOrd="0" destOrd="0" presId="urn:microsoft.com/office/officeart/2005/8/layout/hProcess7"/>
    <dgm:cxn modelId="{FACF3791-4D6F-42F4-822E-20A18813011C}" type="presOf" srcId="{577A1F4C-D956-4953-B153-63F693AFC068}" destId="{C12C1833-F225-4FE8-AD80-BE6A8EB81604}" srcOrd="0" destOrd="0" presId="urn:microsoft.com/office/officeart/2005/8/layout/hProcess7"/>
    <dgm:cxn modelId="{36456D98-FC58-4726-A4ED-12FDC09BD014}" srcId="{577A1F4C-D956-4953-B153-63F693AFC068}" destId="{1A2F540A-BD56-44E8-BC4B-8D1D5644A5F2}" srcOrd="4" destOrd="0" parTransId="{C9AC3B71-E15B-4284-A4CE-51579CCD8B73}" sibTransId="{C5906278-07C6-41EB-9158-AD4DBE058DE4}"/>
    <dgm:cxn modelId="{8911EDA0-6AA1-483A-9273-366F2CEE38BD}" type="presOf" srcId="{1D0437A9-F4CC-423C-9D6D-842CC52AB7DB}" destId="{425A385F-36DE-4E49-A7D9-B88329344B35}" srcOrd="0" destOrd="0" presId="urn:microsoft.com/office/officeart/2005/8/layout/hProcess7"/>
    <dgm:cxn modelId="{2609BBAC-A1BE-40A9-8C38-18860C2CBAD9}" type="presOf" srcId="{871AB859-5F37-46C5-9A2D-260394CA1848}" destId="{6FBB2D11-DB30-41CE-BDF6-2921AF69FBA8}" srcOrd="0" destOrd="0" presId="urn:microsoft.com/office/officeart/2005/8/layout/hProcess7"/>
    <dgm:cxn modelId="{E03688B0-7CBE-4D97-B5E2-895925E44780}" type="presOf" srcId="{E9DBD0C7-0DC1-4DB1-ADFF-26BD7E66EFE9}" destId="{1ED90988-E4EE-4EA0-AB1F-440845E5C82F}" srcOrd="1" destOrd="0" presId="urn:microsoft.com/office/officeart/2005/8/layout/hProcess7"/>
    <dgm:cxn modelId="{D62E29C2-85D3-4E1C-A9CD-DC8E8B30B3B2}" type="presOf" srcId="{1A2F540A-BD56-44E8-BC4B-8D1D5644A5F2}" destId="{D17D5462-0EEE-45BC-A8E5-737589D57183}" srcOrd="0" destOrd="0" presId="urn:microsoft.com/office/officeart/2005/8/layout/hProcess7"/>
    <dgm:cxn modelId="{02958BCC-7C12-49DB-BCCE-86EFD7B0EF12}" type="presOf" srcId="{871AB859-5F37-46C5-9A2D-260394CA1848}" destId="{8BE9E1D5-0BFD-469A-B099-0A69FFE81BA1}" srcOrd="1" destOrd="0" presId="urn:microsoft.com/office/officeart/2005/8/layout/hProcess7"/>
    <dgm:cxn modelId="{BA282BFA-6A4D-4399-8990-BDA998B349EE}" type="presParOf" srcId="{C12C1833-F225-4FE8-AD80-BE6A8EB81604}" destId="{8DF89DC8-C08D-47C4-8EDC-970A548750EA}" srcOrd="0" destOrd="0" presId="urn:microsoft.com/office/officeart/2005/8/layout/hProcess7"/>
    <dgm:cxn modelId="{2DD1ABDD-89D4-4694-96D8-D42D966A020B}" type="presParOf" srcId="{8DF89DC8-C08D-47C4-8EDC-970A548750EA}" destId="{6FBB2D11-DB30-41CE-BDF6-2921AF69FBA8}" srcOrd="0" destOrd="0" presId="urn:microsoft.com/office/officeart/2005/8/layout/hProcess7"/>
    <dgm:cxn modelId="{A8B56893-3330-45A3-BB27-84106296E8E7}" type="presParOf" srcId="{8DF89DC8-C08D-47C4-8EDC-970A548750EA}" destId="{8BE9E1D5-0BFD-469A-B099-0A69FFE81BA1}" srcOrd="1" destOrd="0" presId="urn:microsoft.com/office/officeart/2005/8/layout/hProcess7"/>
    <dgm:cxn modelId="{FD68CE99-6B26-4253-895A-1891F7AEE9DE}" type="presParOf" srcId="{C12C1833-F225-4FE8-AD80-BE6A8EB81604}" destId="{143F66AD-D62A-45C3-9F3F-6CB3E010B1D0}" srcOrd="1" destOrd="0" presId="urn:microsoft.com/office/officeart/2005/8/layout/hProcess7"/>
    <dgm:cxn modelId="{4A8E0CDC-B9EB-48D1-AF38-D447B4C44E32}" type="presParOf" srcId="{C12C1833-F225-4FE8-AD80-BE6A8EB81604}" destId="{192CD86B-D25A-4AEF-A109-912C7C1BCFC8}" srcOrd="2" destOrd="0" presId="urn:microsoft.com/office/officeart/2005/8/layout/hProcess7"/>
    <dgm:cxn modelId="{DDE08553-8802-4682-812E-7C3F0519DF01}" type="presParOf" srcId="{192CD86B-D25A-4AEF-A109-912C7C1BCFC8}" destId="{2D8D6AEF-8B16-4EDC-93C7-0114D5B39818}" srcOrd="0" destOrd="0" presId="urn:microsoft.com/office/officeart/2005/8/layout/hProcess7"/>
    <dgm:cxn modelId="{3821CF38-86E1-4510-B85F-AB087365C0E7}" type="presParOf" srcId="{192CD86B-D25A-4AEF-A109-912C7C1BCFC8}" destId="{70DF29B3-D66B-4AB9-B66E-788645305A9C}" srcOrd="1" destOrd="0" presId="urn:microsoft.com/office/officeart/2005/8/layout/hProcess7"/>
    <dgm:cxn modelId="{94241D1C-075B-4150-BC44-01DE014C86D6}" type="presParOf" srcId="{192CD86B-D25A-4AEF-A109-912C7C1BCFC8}" destId="{D2E3C74B-61D2-468D-8C9A-E82F12DFB4C9}" srcOrd="2" destOrd="0" presId="urn:microsoft.com/office/officeart/2005/8/layout/hProcess7"/>
    <dgm:cxn modelId="{B8FD0339-AA7D-4B6A-B3F7-2DCDCCCB23DA}" type="presParOf" srcId="{C12C1833-F225-4FE8-AD80-BE6A8EB81604}" destId="{3D901041-8B9D-4598-B740-CA7B0574C2A2}" srcOrd="3" destOrd="0" presId="urn:microsoft.com/office/officeart/2005/8/layout/hProcess7"/>
    <dgm:cxn modelId="{9BF7648F-75AA-462A-A3A8-66E9AEBA0D08}" type="presParOf" srcId="{C12C1833-F225-4FE8-AD80-BE6A8EB81604}" destId="{29C76FA2-7098-49C4-8BF0-85EA3CD5335E}" srcOrd="4" destOrd="0" presId="urn:microsoft.com/office/officeart/2005/8/layout/hProcess7"/>
    <dgm:cxn modelId="{8DAD14D4-39C2-4399-B117-95FD87B36D26}" type="presParOf" srcId="{29C76FA2-7098-49C4-8BF0-85EA3CD5335E}" destId="{9597F5D5-97FB-4A9F-9B38-E4CCE6F220DA}" srcOrd="0" destOrd="0" presId="urn:microsoft.com/office/officeart/2005/8/layout/hProcess7"/>
    <dgm:cxn modelId="{35E53008-DFB1-425E-9E99-2577912F9CEB}" type="presParOf" srcId="{29C76FA2-7098-49C4-8BF0-85EA3CD5335E}" destId="{A7620FB5-8DD0-4699-A1E9-4012074526EB}" srcOrd="1" destOrd="0" presId="urn:microsoft.com/office/officeart/2005/8/layout/hProcess7"/>
    <dgm:cxn modelId="{E62DD020-768D-47D0-AA37-2BC03CA04BDB}" type="presParOf" srcId="{C12C1833-F225-4FE8-AD80-BE6A8EB81604}" destId="{88FC0DEA-AC1F-4540-B8B8-C1344313612E}" srcOrd="5" destOrd="0" presId="urn:microsoft.com/office/officeart/2005/8/layout/hProcess7"/>
    <dgm:cxn modelId="{EB391825-EF86-4849-8FAC-AD04757FD398}" type="presParOf" srcId="{C12C1833-F225-4FE8-AD80-BE6A8EB81604}" destId="{DDC6F941-4FD0-4938-A743-7361922897B2}" srcOrd="6" destOrd="0" presId="urn:microsoft.com/office/officeart/2005/8/layout/hProcess7"/>
    <dgm:cxn modelId="{83AC8F32-7687-412B-9345-5A808D3E69C0}" type="presParOf" srcId="{DDC6F941-4FD0-4938-A743-7361922897B2}" destId="{2F164D46-5F52-4064-B854-ADA25A140368}" srcOrd="0" destOrd="0" presId="urn:microsoft.com/office/officeart/2005/8/layout/hProcess7"/>
    <dgm:cxn modelId="{C90FB569-B8BC-4EF2-9F50-372FFF4F79AD}" type="presParOf" srcId="{DDC6F941-4FD0-4938-A743-7361922897B2}" destId="{148DF226-4070-4305-81FC-792BBECA774F}" srcOrd="1" destOrd="0" presId="urn:microsoft.com/office/officeart/2005/8/layout/hProcess7"/>
    <dgm:cxn modelId="{3CB3E1F9-CA87-4D31-AF30-34B8B18FBB7B}" type="presParOf" srcId="{DDC6F941-4FD0-4938-A743-7361922897B2}" destId="{3A54C709-9316-4726-BEE9-DCB4A0B0A0BF}" srcOrd="2" destOrd="0" presId="urn:microsoft.com/office/officeart/2005/8/layout/hProcess7"/>
    <dgm:cxn modelId="{862A3121-12F0-40A6-9705-185DEDB0D127}" type="presParOf" srcId="{C12C1833-F225-4FE8-AD80-BE6A8EB81604}" destId="{953119FF-6288-43A8-BF6B-1AEF5CFD4D78}" srcOrd="7" destOrd="0" presId="urn:microsoft.com/office/officeart/2005/8/layout/hProcess7"/>
    <dgm:cxn modelId="{8060F3BB-6FCD-44E7-9A0B-5C590EB9BF8C}" type="presParOf" srcId="{C12C1833-F225-4FE8-AD80-BE6A8EB81604}" destId="{55121C24-0C6B-4B45-92B0-9D2F13F8A8F5}" srcOrd="8" destOrd="0" presId="urn:microsoft.com/office/officeart/2005/8/layout/hProcess7"/>
    <dgm:cxn modelId="{DEB9CA10-8A76-436A-AE76-8D6EB74BC4E5}" type="presParOf" srcId="{55121C24-0C6B-4B45-92B0-9D2F13F8A8F5}" destId="{D254467A-90A9-4C91-B3D2-A85C84C68A6A}" srcOrd="0" destOrd="0" presId="urn:microsoft.com/office/officeart/2005/8/layout/hProcess7"/>
    <dgm:cxn modelId="{371FD7DA-8661-4E0D-8793-95FD35D2920B}" type="presParOf" srcId="{55121C24-0C6B-4B45-92B0-9D2F13F8A8F5}" destId="{6C2E9397-8AA2-4C0E-A1E6-6020FBCF659A}" srcOrd="1" destOrd="0" presId="urn:microsoft.com/office/officeart/2005/8/layout/hProcess7"/>
    <dgm:cxn modelId="{A61C0FD8-6A7F-458B-9B60-26AEDE27A558}" type="presParOf" srcId="{C12C1833-F225-4FE8-AD80-BE6A8EB81604}" destId="{CAAA31C4-E1D1-4408-8395-266ECC94AD20}" srcOrd="9" destOrd="0" presId="urn:microsoft.com/office/officeart/2005/8/layout/hProcess7"/>
    <dgm:cxn modelId="{359A9746-AE60-4C39-B19C-C68E3E79DA70}" type="presParOf" srcId="{C12C1833-F225-4FE8-AD80-BE6A8EB81604}" destId="{308EAA7D-D0FA-41E3-9948-9D907378E78F}" srcOrd="10" destOrd="0" presId="urn:microsoft.com/office/officeart/2005/8/layout/hProcess7"/>
    <dgm:cxn modelId="{4BF0624C-BC8D-4A3E-B9D1-99956367341A}" type="presParOf" srcId="{308EAA7D-D0FA-41E3-9948-9D907378E78F}" destId="{07BBAF2E-5CD7-416B-9497-405B24B3066E}" srcOrd="0" destOrd="0" presId="urn:microsoft.com/office/officeart/2005/8/layout/hProcess7"/>
    <dgm:cxn modelId="{D8012E9D-740B-4CA7-BF56-7AE78FB7DE00}" type="presParOf" srcId="{308EAA7D-D0FA-41E3-9948-9D907378E78F}" destId="{C378E914-94C5-4222-AB4E-9EBAF50AB77F}" srcOrd="1" destOrd="0" presId="urn:microsoft.com/office/officeart/2005/8/layout/hProcess7"/>
    <dgm:cxn modelId="{B643D61C-C7CC-4CBE-8F6C-BA53DBF26F67}" type="presParOf" srcId="{308EAA7D-D0FA-41E3-9948-9D907378E78F}" destId="{93643281-EE93-4D1F-A801-C7B86C7E5FC4}" srcOrd="2" destOrd="0" presId="urn:microsoft.com/office/officeart/2005/8/layout/hProcess7"/>
    <dgm:cxn modelId="{CF83A5AC-F703-48E4-A632-3B5C1CD2D8EC}" type="presParOf" srcId="{C12C1833-F225-4FE8-AD80-BE6A8EB81604}" destId="{8AD9C060-00B4-4406-8870-1D414F2DF1D8}" srcOrd="11" destOrd="0" presId="urn:microsoft.com/office/officeart/2005/8/layout/hProcess7"/>
    <dgm:cxn modelId="{24C92790-C4F8-4D6B-836B-3AD488FF1A98}" type="presParOf" srcId="{C12C1833-F225-4FE8-AD80-BE6A8EB81604}" destId="{24A332AB-4D69-4C33-A332-FC6A12554DCC}" srcOrd="12" destOrd="0" presId="urn:microsoft.com/office/officeart/2005/8/layout/hProcess7"/>
    <dgm:cxn modelId="{0B0B465A-E059-4A62-995C-23F60D458DB1}" type="presParOf" srcId="{24A332AB-4D69-4C33-A332-FC6A12554DCC}" destId="{5298A1C9-2162-4526-B1E9-72664F5CCF4D}" srcOrd="0" destOrd="0" presId="urn:microsoft.com/office/officeart/2005/8/layout/hProcess7"/>
    <dgm:cxn modelId="{096F1C03-2A0E-439A-8ED0-076B1406126A}" type="presParOf" srcId="{24A332AB-4D69-4C33-A332-FC6A12554DCC}" destId="{F1F487D9-53BC-4905-A401-D8259C61CA35}" srcOrd="1" destOrd="0" presId="urn:microsoft.com/office/officeart/2005/8/layout/hProcess7"/>
    <dgm:cxn modelId="{E7583EB7-D06F-4DFC-8BFB-213F04346BAB}" type="presParOf" srcId="{C12C1833-F225-4FE8-AD80-BE6A8EB81604}" destId="{8B4818BB-A0AD-438D-932A-0B36663A1C46}" srcOrd="13" destOrd="0" presId="urn:microsoft.com/office/officeart/2005/8/layout/hProcess7"/>
    <dgm:cxn modelId="{540DCA0D-8D26-4699-A561-94AF86EED42E}" type="presParOf" srcId="{C12C1833-F225-4FE8-AD80-BE6A8EB81604}" destId="{B4F3561B-8B0D-473B-8B14-0222062115A5}" srcOrd="14" destOrd="0" presId="urn:microsoft.com/office/officeart/2005/8/layout/hProcess7"/>
    <dgm:cxn modelId="{79ED9E11-10EB-4510-B665-9F33A1B3AD5F}" type="presParOf" srcId="{B4F3561B-8B0D-473B-8B14-0222062115A5}" destId="{6DC49863-335C-4200-9B45-2C4BD8269668}" srcOrd="0" destOrd="0" presId="urn:microsoft.com/office/officeart/2005/8/layout/hProcess7"/>
    <dgm:cxn modelId="{D936E45E-39E4-4696-A323-CD217AF1B342}" type="presParOf" srcId="{B4F3561B-8B0D-473B-8B14-0222062115A5}" destId="{11C694E3-97EB-4271-9708-9AEFB154AA2F}" srcOrd="1" destOrd="0" presId="urn:microsoft.com/office/officeart/2005/8/layout/hProcess7"/>
    <dgm:cxn modelId="{060D54D9-502E-467E-AD0F-0F1A5265E655}" type="presParOf" srcId="{B4F3561B-8B0D-473B-8B14-0222062115A5}" destId="{704E94C2-84D1-4C5F-A26C-C67ED62D3B60}" srcOrd="2" destOrd="0" presId="urn:microsoft.com/office/officeart/2005/8/layout/hProcess7"/>
    <dgm:cxn modelId="{829935E1-91C4-4D35-A037-37FBBD33A1BA}" type="presParOf" srcId="{C12C1833-F225-4FE8-AD80-BE6A8EB81604}" destId="{976128B0-E5B2-4991-BBBC-2ECE13ADF348}" srcOrd="15" destOrd="0" presId="urn:microsoft.com/office/officeart/2005/8/layout/hProcess7"/>
    <dgm:cxn modelId="{40069932-60CD-4C5E-B363-9B5CB329846B}" type="presParOf" srcId="{C12C1833-F225-4FE8-AD80-BE6A8EB81604}" destId="{94854F83-CE0B-4775-BDEA-D22E545A5E40}" srcOrd="16" destOrd="0" presId="urn:microsoft.com/office/officeart/2005/8/layout/hProcess7"/>
    <dgm:cxn modelId="{D6D3B87D-1D84-4A1F-A015-412387CCE15D}" type="presParOf" srcId="{94854F83-CE0B-4775-BDEA-D22E545A5E40}" destId="{D17D5462-0EEE-45BC-A8E5-737589D57183}" srcOrd="0" destOrd="0" presId="urn:microsoft.com/office/officeart/2005/8/layout/hProcess7"/>
    <dgm:cxn modelId="{78A7802A-F478-44AB-8640-2E2BB16398DC}" type="presParOf" srcId="{94854F83-CE0B-4775-BDEA-D22E545A5E40}" destId="{C9E8AD4F-526E-4442-94C4-961694D99592}" srcOrd="1" destOrd="0" presId="urn:microsoft.com/office/officeart/2005/8/layout/hProcess7"/>
    <dgm:cxn modelId="{0F81709A-B270-4BE3-B51E-83CC4C3EB2FB}" type="presParOf" srcId="{C12C1833-F225-4FE8-AD80-BE6A8EB81604}" destId="{7379062E-1720-4373-8C33-E6831CC7F165}" srcOrd="17" destOrd="0" presId="urn:microsoft.com/office/officeart/2005/8/layout/hProcess7"/>
    <dgm:cxn modelId="{25A42D98-9B22-4EDE-9740-CAFB1F43F2D6}" type="presParOf" srcId="{C12C1833-F225-4FE8-AD80-BE6A8EB81604}" destId="{131A53D3-0E4E-4B8D-93D4-6720941DEAAA}" srcOrd="18" destOrd="0" presId="urn:microsoft.com/office/officeart/2005/8/layout/hProcess7"/>
    <dgm:cxn modelId="{619E22D1-342C-405E-8A65-9A91D1715F93}" type="presParOf" srcId="{131A53D3-0E4E-4B8D-93D4-6720941DEAAA}" destId="{2FD89107-7D1F-412C-9CFF-F29A25CA265D}" srcOrd="0" destOrd="0" presId="urn:microsoft.com/office/officeart/2005/8/layout/hProcess7"/>
    <dgm:cxn modelId="{A12D00D4-5181-4FEB-A249-8E9DA80B179E}" type="presParOf" srcId="{131A53D3-0E4E-4B8D-93D4-6720941DEAAA}" destId="{C71B19BC-3DCB-4D53-B101-BA273F7E2615}" srcOrd="1" destOrd="0" presId="urn:microsoft.com/office/officeart/2005/8/layout/hProcess7"/>
    <dgm:cxn modelId="{1526040D-6E23-4EC4-8303-768FC961B181}" type="presParOf" srcId="{131A53D3-0E4E-4B8D-93D4-6720941DEAAA}" destId="{A7EB4CCA-EFF8-4B25-A6CD-4D10ED7698D8}" srcOrd="2" destOrd="0" presId="urn:microsoft.com/office/officeart/2005/8/layout/hProcess7"/>
    <dgm:cxn modelId="{01255FE8-293F-4A50-9152-6C16A023E699}" type="presParOf" srcId="{C12C1833-F225-4FE8-AD80-BE6A8EB81604}" destId="{8E2FA46C-2917-4A9E-ADDC-472C292E62F3}" srcOrd="19" destOrd="0" presId="urn:microsoft.com/office/officeart/2005/8/layout/hProcess7"/>
    <dgm:cxn modelId="{53A4787B-6E74-437F-A358-3F72797F47DC}" type="presParOf" srcId="{C12C1833-F225-4FE8-AD80-BE6A8EB81604}" destId="{78730EDF-4B97-4121-A162-05EFCC007E8B}" srcOrd="20" destOrd="0" presId="urn:microsoft.com/office/officeart/2005/8/layout/hProcess7"/>
    <dgm:cxn modelId="{73020ADA-526D-44A8-A709-29BBF1C09C59}" type="presParOf" srcId="{78730EDF-4B97-4121-A162-05EFCC007E8B}" destId="{425A385F-36DE-4E49-A7D9-B88329344B35}" srcOrd="0" destOrd="0" presId="urn:microsoft.com/office/officeart/2005/8/layout/hProcess7"/>
    <dgm:cxn modelId="{830C5314-03CA-4376-A3FE-FF9C9407130F}" type="presParOf" srcId="{78730EDF-4B97-4121-A162-05EFCC007E8B}" destId="{791F6943-77F7-4097-851C-16441EBC482F}" srcOrd="1" destOrd="0" presId="urn:microsoft.com/office/officeart/2005/8/layout/hProcess7"/>
    <dgm:cxn modelId="{C46B6219-5D7C-4AF5-A8D6-73CAEBB19610}" type="presParOf" srcId="{C12C1833-F225-4FE8-AD80-BE6A8EB81604}" destId="{E04EBE6D-2F8E-4F80-A440-00728BFBBB0C}" srcOrd="21" destOrd="0" presId="urn:microsoft.com/office/officeart/2005/8/layout/hProcess7"/>
    <dgm:cxn modelId="{C628144E-3B07-4602-A050-6D78B038A54B}" type="presParOf" srcId="{C12C1833-F225-4FE8-AD80-BE6A8EB81604}" destId="{CE713BF6-6C7D-4EAD-9675-EED4E6F8A13E}" srcOrd="22" destOrd="0" presId="urn:microsoft.com/office/officeart/2005/8/layout/hProcess7"/>
    <dgm:cxn modelId="{66FD0AFA-4CCE-4030-A685-C5A0FEA93E65}" type="presParOf" srcId="{CE713BF6-6C7D-4EAD-9675-EED4E6F8A13E}" destId="{EF60A04B-FDA9-4259-BE4B-286C620C20E6}" srcOrd="0" destOrd="0" presId="urn:microsoft.com/office/officeart/2005/8/layout/hProcess7"/>
    <dgm:cxn modelId="{E89D36F4-B943-4767-BC67-28FBC8EED325}" type="presParOf" srcId="{CE713BF6-6C7D-4EAD-9675-EED4E6F8A13E}" destId="{E045EB71-ACEB-4F5D-9A40-842F05C56362}" srcOrd="1" destOrd="0" presId="urn:microsoft.com/office/officeart/2005/8/layout/hProcess7"/>
    <dgm:cxn modelId="{39084B64-AB27-4142-B199-C31C027C06DE}" type="presParOf" srcId="{CE713BF6-6C7D-4EAD-9675-EED4E6F8A13E}" destId="{40E773E7-7775-4654-BE65-AD6F590F0759}" srcOrd="2" destOrd="0" presId="urn:microsoft.com/office/officeart/2005/8/layout/hProcess7"/>
    <dgm:cxn modelId="{AAE37C32-2C6B-4B77-99DF-21C18D9111DF}" type="presParOf" srcId="{C12C1833-F225-4FE8-AD80-BE6A8EB81604}" destId="{E59605CE-75F4-43DF-8CFD-9D5CBF0FD556}" srcOrd="23" destOrd="0" presId="urn:microsoft.com/office/officeart/2005/8/layout/hProcess7"/>
    <dgm:cxn modelId="{9E3E943D-D489-4A55-8527-90A6920235F0}" type="presParOf" srcId="{C12C1833-F225-4FE8-AD80-BE6A8EB81604}" destId="{82E38177-70E7-491D-9689-E9C5438E3944}" srcOrd="24" destOrd="0" presId="urn:microsoft.com/office/officeart/2005/8/layout/hProcess7"/>
    <dgm:cxn modelId="{2C6228F9-8776-4B14-9826-507CD7E54F39}" type="presParOf" srcId="{82E38177-70E7-491D-9689-E9C5438E3944}" destId="{8A953B37-67B8-4A54-86B6-AFD2AB8D70A8}" srcOrd="0" destOrd="0" presId="urn:microsoft.com/office/officeart/2005/8/layout/hProcess7"/>
    <dgm:cxn modelId="{60DA799D-3E9A-40D8-B8C4-2529581DFF7B}" type="presParOf" srcId="{82E38177-70E7-491D-9689-E9C5438E3944}" destId="{7A5D0496-03A0-42AF-BED4-B0D2BC1C073C}" srcOrd="1" destOrd="0" presId="urn:microsoft.com/office/officeart/2005/8/layout/hProcess7"/>
    <dgm:cxn modelId="{47E72D98-9E5A-4699-A833-E092900ED0BE}" type="presParOf" srcId="{C12C1833-F225-4FE8-AD80-BE6A8EB81604}" destId="{37E2BD45-68DF-431B-B96F-1DF1033FC7D0}" srcOrd="25" destOrd="0" presId="urn:microsoft.com/office/officeart/2005/8/layout/hProcess7"/>
    <dgm:cxn modelId="{FDA2C13E-1DFA-40DC-8463-7F4A277E24B0}" type="presParOf" srcId="{C12C1833-F225-4FE8-AD80-BE6A8EB81604}" destId="{EA719CAA-1B43-404D-A6FF-9EB77FEDFEAF}" srcOrd="26" destOrd="0" presId="urn:microsoft.com/office/officeart/2005/8/layout/hProcess7"/>
    <dgm:cxn modelId="{052EE878-9B81-4710-8059-566FF86D8BE5}" type="presParOf" srcId="{EA719CAA-1B43-404D-A6FF-9EB77FEDFEAF}" destId="{6006AEE3-9863-485F-83E0-B067464CBC76}" srcOrd="0" destOrd="0" presId="urn:microsoft.com/office/officeart/2005/8/layout/hProcess7"/>
    <dgm:cxn modelId="{894044D6-52AD-4678-B8A9-EDA7F0FEBFFA}" type="presParOf" srcId="{EA719CAA-1B43-404D-A6FF-9EB77FEDFEAF}" destId="{FF63C613-3AB0-47CB-BA42-B23699D51A88}" srcOrd="1" destOrd="0" presId="urn:microsoft.com/office/officeart/2005/8/layout/hProcess7"/>
    <dgm:cxn modelId="{D517711C-F874-4EF6-A61A-4168407CDBCC}" type="presParOf" srcId="{EA719CAA-1B43-404D-A6FF-9EB77FEDFEAF}" destId="{CABD82ED-C8C4-4286-86AA-3EDDBC7F7341}" srcOrd="2" destOrd="0" presId="urn:microsoft.com/office/officeart/2005/8/layout/hProcess7"/>
    <dgm:cxn modelId="{74ED73EC-97C4-4A36-B59A-783E7E4EB98D}" type="presParOf" srcId="{C12C1833-F225-4FE8-AD80-BE6A8EB81604}" destId="{BB9C0B32-DD66-4445-B34D-65D42B0351FF}" srcOrd="27" destOrd="0" presId="urn:microsoft.com/office/officeart/2005/8/layout/hProcess7"/>
    <dgm:cxn modelId="{4C91ED8C-CBF5-4EEC-8F75-921A927D3E03}" type="presParOf" srcId="{C12C1833-F225-4FE8-AD80-BE6A8EB81604}" destId="{77A8DDFE-9D0B-4838-8E66-3893902C84E2}" srcOrd="28" destOrd="0" presId="urn:microsoft.com/office/officeart/2005/8/layout/hProcess7"/>
    <dgm:cxn modelId="{AB74AC3F-FC81-4FEF-B20E-DEE29C3EB92D}" type="presParOf" srcId="{77A8DDFE-9D0B-4838-8E66-3893902C84E2}" destId="{CAE28CDC-AAAC-44EF-9FDD-A453BB206C5E}" srcOrd="0" destOrd="0" presId="urn:microsoft.com/office/officeart/2005/8/layout/hProcess7"/>
    <dgm:cxn modelId="{1ABDEC7B-BC6F-4F86-BB04-7492B700C036}" type="presParOf" srcId="{77A8DDFE-9D0B-4838-8E66-3893902C84E2}" destId="{1ED90988-E4EE-4EA0-AB1F-440845E5C82F}"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556DE-22D7-4E64-92CF-EAC79F14C290}">
      <dsp:nvSpPr>
        <dsp:cNvPr id="0" name=""/>
        <dsp:cNvSpPr/>
      </dsp:nvSpPr>
      <dsp:spPr>
        <a:xfrm>
          <a:off x="715601" y="-67262"/>
          <a:ext cx="4699584" cy="4699584"/>
        </a:xfrm>
        <a:prstGeom prst="circularArrow">
          <a:avLst>
            <a:gd name="adj1" fmla="val 5544"/>
            <a:gd name="adj2" fmla="val 330680"/>
            <a:gd name="adj3" fmla="val 13819166"/>
            <a:gd name="adj4" fmla="val 17359703"/>
            <a:gd name="adj5" fmla="val 5757"/>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3D73E559-C5F4-4034-B274-7BF4258B2C2B}">
      <dsp:nvSpPr>
        <dsp:cNvPr id="0" name=""/>
        <dsp:cNvSpPr/>
      </dsp:nvSpPr>
      <dsp:spPr>
        <a:xfrm>
          <a:off x="1985662" y="-40109"/>
          <a:ext cx="2159462" cy="10797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tx1"/>
              </a:solidFill>
              <a:latin typeface="Helvetica" panose="020B0604020202020204" pitchFamily="34" charset="0"/>
              <a:cs typeface="Helvetica" panose="020B0604020202020204" pitchFamily="34" charset="0"/>
            </a:rPr>
            <a:t>Child/YP is startled by event or </a:t>
          </a:r>
          <a:r>
            <a:rPr lang="en-AU" sz="2000" b="1" kern="1200">
              <a:solidFill>
                <a:schemeClr val="tx1"/>
              </a:solidFill>
              <a:latin typeface="Helvetica" panose="020B0604020202020204" pitchFamily="34" charset="0"/>
              <a:cs typeface="Helvetica" panose="020B0604020202020204" pitchFamily="34" charset="0"/>
            </a:rPr>
            <a:t>trigger</a:t>
          </a:r>
        </a:p>
      </dsp:txBody>
      <dsp:txXfrm>
        <a:off x="2038370" y="12599"/>
        <a:ext cx="2054046" cy="974315"/>
      </dsp:txXfrm>
    </dsp:sp>
    <dsp:sp modelId="{5CAE706F-B0FC-440C-83DC-8B0562953636}">
      <dsp:nvSpPr>
        <dsp:cNvPr id="0" name=""/>
        <dsp:cNvSpPr/>
      </dsp:nvSpPr>
      <dsp:spPr>
        <a:xfrm>
          <a:off x="3891662" y="1344681"/>
          <a:ext cx="2159462" cy="1079731"/>
        </a:xfrm>
        <a:prstGeom prst="roundRect">
          <a:avLst/>
        </a:prstGeom>
        <a:solidFill>
          <a:srgbClr val="FFB8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tx1"/>
              </a:solidFill>
              <a:latin typeface="Helvetica" panose="020B0604020202020204" pitchFamily="34" charset="0"/>
              <a:cs typeface="Helvetica" panose="020B0604020202020204" pitchFamily="34" charset="0"/>
            </a:rPr>
            <a:t>Child’s/YP’s subcortical areas enact responses</a:t>
          </a:r>
        </a:p>
      </dsp:txBody>
      <dsp:txXfrm>
        <a:off x="3944370" y="1397389"/>
        <a:ext cx="2054046" cy="974315"/>
      </dsp:txXfrm>
    </dsp:sp>
    <dsp:sp modelId="{981A9764-D659-4E3B-8D1A-FC460E126FEF}">
      <dsp:nvSpPr>
        <dsp:cNvPr id="0" name=""/>
        <dsp:cNvSpPr/>
      </dsp:nvSpPr>
      <dsp:spPr>
        <a:xfrm>
          <a:off x="3163635" y="3585318"/>
          <a:ext cx="2159462" cy="1079731"/>
        </a:xfrm>
        <a:prstGeom prst="roundRect">
          <a:avLst/>
        </a:prstGeom>
        <a:solidFill>
          <a:srgbClr val="ED8B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tx1"/>
              </a:solidFill>
              <a:latin typeface="Helvetica" panose="020B0604020202020204" pitchFamily="34" charset="0"/>
              <a:cs typeface="Helvetica" panose="020B0604020202020204" pitchFamily="34" charset="0"/>
            </a:rPr>
            <a:t>Behaviour provokes a reaction in others</a:t>
          </a:r>
        </a:p>
      </dsp:txBody>
      <dsp:txXfrm>
        <a:off x="3216343" y="3638026"/>
        <a:ext cx="2054046" cy="974315"/>
      </dsp:txXfrm>
    </dsp:sp>
    <dsp:sp modelId="{927F6CEE-F1AB-40F0-9E0F-70D541A8FB86}">
      <dsp:nvSpPr>
        <dsp:cNvPr id="0" name=""/>
        <dsp:cNvSpPr/>
      </dsp:nvSpPr>
      <dsp:spPr>
        <a:xfrm>
          <a:off x="886878" y="3464013"/>
          <a:ext cx="1997372" cy="1242111"/>
        </a:xfrm>
        <a:prstGeom prst="roundRect">
          <a:avLst/>
        </a:prstGeom>
        <a:solidFill>
          <a:srgbClr val="FF67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tx1"/>
              </a:solidFill>
              <a:latin typeface="Helvetica" panose="020B0604020202020204" pitchFamily="34" charset="0"/>
              <a:cs typeface="Helvetica" panose="020B0604020202020204" pitchFamily="34" charset="0"/>
            </a:rPr>
            <a:t>This reaction is perceived as an additional threat</a:t>
          </a:r>
        </a:p>
      </dsp:txBody>
      <dsp:txXfrm>
        <a:off x="947513" y="3524648"/>
        <a:ext cx="1876102" cy="1120841"/>
      </dsp:txXfrm>
    </dsp:sp>
    <dsp:sp modelId="{4187E7FB-2193-47E0-B877-A2B5D9590635}">
      <dsp:nvSpPr>
        <dsp:cNvPr id="0" name=""/>
        <dsp:cNvSpPr/>
      </dsp:nvSpPr>
      <dsp:spPr>
        <a:xfrm>
          <a:off x="-9350" y="1253810"/>
          <a:ext cx="2337488" cy="1261471"/>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tx1"/>
              </a:solidFill>
              <a:latin typeface="Helvetica" panose="020B0604020202020204" pitchFamily="34" charset="0"/>
              <a:cs typeface="Helvetica" panose="020B0604020202020204" pitchFamily="34" charset="0"/>
            </a:rPr>
            <a:t>Child/YP is in state of heightened defense– either hyper or hypo arousal</a:t>
          </a:r>
        </a:p>
      </dsp:txBody>
      <dsp:txXfrm>
        <a:off x="52230" y="1315390"/>
        <a:ext cx="2214328" cy="1138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B2D11-DB30-41CE-BDF6-2921AF69FBA8}">
      <dsp:nvSpPr>
        <dsp:cNvPr id="0" name=""/>
        <dsp:cNvSpPr/>
      </dsp:nvSpPr>
      <dsp:spPr>
        <a:xfrm>
          <a:off x="3035" y="508753"/>
          <a:ext cx="1278683" cy="2564813"/>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Predictable</a:t>
          </a:r>
        </a:p>
      </dsp:txBody>
      <dsp:txXfrm rot="16200000">
        <a:off x="-920669" y="1432458"/>
        <a:ext cx="2103147" cy="255736"/>
      </dsp:txXfrm>
    </dsp:sp>
    <dsp:sp modelId="{9597F5D5-97FB-4A9F-9B38-E4CCE6F220DA}">
      <dsp:nvSpPr>
        <dsp:cNvPr id="0" name=""/>
        <dsp:cNvSpPr/>
      </dsp:nvSpPr>
      <dsp:spPr>
        <a:xfrm>
          <a:off x="1326472" y="508753"/>
          <a:ext cx="1278683" cy="2606089"/>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Responsive</a:t>
          </a:r>
        </a:p>
      </dsp:txBody>
      <dsp:txXfrm rot="16200000">
        <a:off x="385844" y="1449381"/>
        <a:ext cx="2136993" cy="255736"/>
      </dsp:txXfrm>
    </dsp:sp>
    <dsp:sp modelId="{70DF29B3-D66B-4AB9-B66E-788645305A9C}">
      <dsp:nvSpPr>
        <dsp:cNvPr id="0" name=""/>
        <dsp:cNvSpPr/>
      </dsp:nvSpPr>
      <dsp:spPr>
        <a:xfrm rot="5400000">
          <a:off x="1220092" y="1728544"/>
          <a:ext cx="225547" cy="191802"/>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4467A-90A9-4C91-B3D2-A85C84C68A6A}">
      <dsp:nvSpPr>
        <dsp:cNvPr id="0" name=""/>
        <dsp:cNvSpPr/>
      </dsp:nvSpPr>
      <dsp:spPr>
        <a:xfrm>
          <a:off x="2649910" y="508753"/>
          <a:ext cx="1278683" cy="2588781"/>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Attuned</a:t>
          </a:r>
        </a:p>
      </dsp:txBody>
      <dsp:txXfrm rot="16200000">
        <a:off x="1716378" y="1442285"/>
        <a:ext cx="2122800" cy="255736"/>
      </dsp:txXfrm>
    </dsp:sp>
    <dsp:sp modelId="{148DF226-4070-4305-81FC-792BBECA774F}">
      <dsp:nvSpPr>
        <dsp:cNvPr id="0" name=""/>
        <dsp:cNvSpPr/>
      </dsp:nvSpPr>
      <dsp:spPr>
        <a:xfrm rot="5400000">
          <a:off x="2543529" y="1728544"/>
          <a:ext cx="225547" cy="191802"/>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98A1C9-2162-4526-B1E9-72664F5CCF4D}">
      <dsp:nvSpPr>
        <dsp:cNvPr id="0" name=""/>
        <dsp:cNvSpPr/>
      </dsp:nvSpPr>
      <dsp:spPr>
        <a:xfrm>
          <a:off x="3973347" y="508753"/>
          <a:ext cx="1278683" cy="2643268"/>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Connecting</a:t>
          </a:r>
        </a:p>
      </dsp:txBody>
      <dsp:txXfrm rot="16200000">
        <a:off x="3017475" y="1464625"/>
        <a:ext cx="2167480" cy="255736"/>
      </dsp:txXfrm>
    </dsp:sp>
    <dsp:sp modelId="{C378E914-94C5-4222-AB4E-9EBAF50AB77F}">
      <dsp:nvSpPr>
        <dsp:cNvPr id="0" name=""/>
        <dsp:cNvSpPr/>
      </dsp:nvSpPr>
      <dsp:spPr>
        <a:xfrm rot="5400000">
          <a:off x="3866967" y="1728544"/>
          <a:ext cx="225547" cy="191802"/>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7D5462-0EEE-45BC-A8E5-737589D57183}">
      <dsp:nvSpPr>
        <dsp:cNvPr id="0" name=""/>
        <dsp:cNvSpPr/>
      </dsp:nvSpPr>
      <dsp:spPr>
        <a:xfrm>
          <a:off x="5296784" y="508753"/>
          <a:ext cx="1278683" cy="256880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Translating</a:t>
          </a:r>
        </a:p>
      </dsp:txBody>
      <dsp:txXfrm rot="16200000">
        <a:off x="4371443" y="1434094"/>
        <a:ext cx="2106418" cy="255736"/>
      </dsp:txXfrm>
    </dsp:sp>
    <dsp:sp modelId="{11C694E3-97EB-4271-9708-9AEFB154AA2F}">
      <dsp:nvSpPr>
        <dsp:cNvPr id="0" name=""/>
        <dsp:cNvSpPr/>
      </dsp:nvSpPr>
      <dsp:spPr>
        <a:xfrm rot="5400000">
          <a:off x="5190404" y="1728544"/>
          <a:ext cx="225547" cy="191802"/>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A385F-36DE-4E49-A7D9-B88329344B35}">
      <dsp:nvSpPr>
        <dsp:cNvPr id="0" name=""/>
        <dsp:cNvSpPr/>
      </dsp:nvSpPr>
      <dsp:spPr>
        <a:xfrm>
          <a:off x="6620221" y="508753"/>
          <a:ext cx="1278683" cy="2506935"/>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kern="1200"/>
            <a:t>Involving</a:t>
          </a:r>
        </a:p>
      </dsp:txBody>
      <dsp:txXfrm rot="16200000">
        <a:off x="5720246" y="1408728"/>
        <a:ext cx="2055686" cy="255736"/>
      </dsp:txXfrm>
    </dsp:sp>
    <dsp:sp modelId="{C71B19BC-3DCB-4D53-B101-BA273F7E2615}">
      <dsp:nvSpPr>
        <dsp:cNvPr id="0" name=""/>
        <dsp:cNvSpPr/>
      </dsp:nvSpPr>
      <dsp:spPr>
        <a:xfrm rot="5400000">
          <a:off x="6513841" y="1728544"/>
          <a:ext cx="225547" cy="191802"/>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953B37-67B8-4A54-86B6-AFD2AB8D70A8}">
      <dsp:nvSpPr>
        <dsp:cNvPr id="0" name=""/>
        <dsp:cNvSpPr/>
      </dsp:nvSpPr>
      <dsp:spPr>
        <a:xfrm>
          <a:off x="7943658" y="508753"/>
          <a:ext cx="1278683" cy="2568864"/>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b="1" kern="1200"/>
            <a:t>Calming</a:t>
          </a:r>
        </a:p>
      </dsp:txBody>
      <dsp:txXfrm rot="16200000">
        <a:off x="7018292" y="1434119"/>
        <a:ext cx="2106468" cy="255736"/>
      </dsp:txXfrm>
    </dsp:sp>
    <dsp:sp modelId="{E045EB71-ACEB-4F5D-9A40-842F05C56362}">
      <dsp:nvSpPr>
        <dsp:cNvPr id="0" name=""/>
        <dsp:cNvSpPr/>
      </dsp:nvSpPr>
      <dsp:spPr>
        <a:xfrm rot="5400000">
          <a:off x="7837278" y="1728544"/>
          <a:ext cx="225547" cy="191802"/>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E28CDC-AAAC-44EF-9FDD-A453BB206C5E}">
      <dsp:nvSpPr>
        <dsp:cNvPr id="0" name=""/>
        <dsp:cNvSpPr/>
      </dsp:nvSpPr>
      <dsp:spPr>
        <a:xfrm>
          <a:off x="9267095" y="508753"/>
          <a:ext cx="1278683" cy="2535368"/>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AU" sz="2800" b="1" kern="1200"/>
            <a:t>Engaging</a:t>
          </a:r>
        </a:p>
      </dsp:txBody>
      <dsp:txXfrm rot="16200000">
        <a:off x="8355463" y="1420385"/>
        <a:ext cx="2079001" cy="255736"/>
      </dsp:txXfrm>
    </dsp:sp>
    <dsp:sp modelId="{FF63C613-3AB0-47CB-BA42-B23699D51A88}">
      <dsp:nvSpPr>
        <dsp:cNvPr id="0" name=""/>
        <dsp:cNvSpPr/>
      </dsp:nvSpPr>
      <dsp:spPr>
        <a:xfrm rot="5400000">
          <a:off x="9160715" y="1728544"/>
          <a:ext cx="225547" cy="191802"/>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485C51-1CD2-4857-ACAA-F00CBDA0E9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AU"/>
              <a:t>DRAFT</a:t>
            </a:r>
          </a:p>
        </p:txBody>
      </p:sp>
      <p:sp>
        <p:nvSpPr>
          <p:cNvPr id="3" name="Date Placeholder 2">
            <a:extLst>
              <a:ext uri="{FF2B5EF4-FFF2-40B4-BE49-F238E27FC236}">
                <a16:creationId xmlns:a16="http://schemas.microsoft.com/office/drawing/2014/main" id="{6A6D63F4-1A78-42D3-AF7F-4652AFBE7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AU"/>
          </a:p>
        </p:txBody>
      </p:sp>
      <p:sp>
        <p:nvSpPr>
          <p:cNvPr id="4" name="Footer Placeholder 3">
            <a:extLst>
              <a:ext uri="{FF2B5EF4-FFF2-40B4-BE49-F238E27FC236}">
                <a16:creationId xmlns:a16="http://schemas.microsoft.com/office/drawing/2014/main" id="{73772DBA-D681-4061-8667-FB957DD40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36CD497-8A36-4E0F-BFB0-FC49B2C34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6296EA-19D4-4A96-8F77-ECC348E0923E}" type="slidenum">
              <a:rPr lang="en-AU" smtClean="0"/>
              <a:t>‹#›</a:t>
            </a:fld>
            <a:endParaRPr lang="en-AU"/>
          </a:p>
        </p:txBody>
      </p:sp>
    </p:spTree>
    <p:extLst>
      <p:ext uri="{BB962C8B-B14F-4D97-AF65-F5344CB8AC3E}">
        <p14:creationId xmlns:p14="http://schemas.microsoft.com/office/powerpoint/2010/main" val="371155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E5C75-1C3B-4E4C-B47E-F015C97AFC51}" type="datetimeFigureOut">
              <a:rPr lang="en-AU" smtClean="0"/>
              <a:t>29/04/2021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0252B-382C-4695-8800-125F61058E6C}" type="slidenum">
              <a:rPr lang="en-AU" smtClean="0"/>
              <a:t>‹#›</a:t>
            </a:fld>
            <a:endParaRPr lang="en-AU"/>
          </a:p>
        </p:txBody>
      </p:sp>
    </p:spTree>
    <p:extLst>
      <p:ext uri="{BB962C8B-B14F-4D97-AF65-F5344CB8AC3E}">
        <p14:creationId xmlns:p14="http://schemas.microsoft.com/office/powerpoint/2010/main" val="195708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b="1">
                <a:solidFill>
                  <a:srgbClr val="000000"/>
                </a:solidFill>
                <a:latin typeface="Calibri"/>
                <a:ea typeface="Times New Roman" panose="02020603050405020304" pitchFamily="18" charset="0"/>
                <a:cs typeface="Calibri"/>
              </a:rPr>
              <a:t>Understanding and Responding to Trauma module</a:t>
            </a:r>
          </a:p>
          <a:p>
            <a:pPr>
              <a:lnSpc>
                <a:spcPct val="107000"/>
              </a:lnSpc>
              <a:spcAft>
                <a:spcPts val="800"/>
              </a:spcAft>
            </a:pPr>
            <a:endParaRPr lang="en-AU" b="1">
              <a:solidFill>
                <a:srgbClr val="000000"/>
              </a:solidFill>
              <a:latin typeface="Calibri"/>
              <a:ea typeface="Times New Roman" panose="02020603050405020304" pitchFamily="18"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This module was rigorously constructed based on consistent feedback to simplify the SMART session delivered by department trainers to 2-hours. Slides, handouts and resources linked to the SMART Train the Trainer package are</a:t>
            </a:r>
            <a:r>
              <a:rPr lang="en-AU" sz="1200" b="1" kern="1200">
                <a:solidFill>
                  <a:srgbClr val="000000"/>
                </a:solidFill>
                <a:effectLst/>
                <a:latin typeface="Calibri"/>
                <a:ea typeface="Times New Roman" panose="02020603050405020304" pitchFamily="18" charset="0"/>
                <a:cs typeface="Calibri"/>
              </a:rPr>
              <a:t> not to be altered in any way</a:t>
            </a:r>
            <a:r>
              <a:rPr lang="en-AU" sz="1200" kern="1200">
                <a:solidFill>
                  <a:srgbClr val="000000"/>
                </a:solidFill>
                <a:effectLst/>
                <a:latin typeface="Calibri"/>
                <a:ea typeface="Times New Roman" panose="02020603050405020304" pitchFamily="18" charset="0"/>
                <a:cs typeface="Calibri"/>
              </a:rPr>
              <a:t>. You can update the notes section to assist delivery, drawing from Australian Childhood Foundation resources.</a:t>
            </a:r>
            <a:endParaRPr lang="en-US" sz="1100">
              <a:effectLst/>
              <a:latin typeface="Times New Roman"/>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 </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Please note the following points about the headings used in the notes page of each session</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 </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Key points – </a:t>
            </a:r>
            <a:r>
              <a:rPr lang="en-AU" sz="1200" kern="1200">
                <a:solidFill>
                  <a:srgbClr val="000000"/>
                </a:solidFill>
                <a:effectLst/>
                <a:latin typeface="Calibri"/>
                <a:ea typeface="Times New Roman" panose="02020603050405020304" pitchFamily="18" charset="0"/>
                <a:cs typeface="Calibri"/>
              </a:rPr>
              <a:t>these are the main messages and should be included in the training delivery</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Background information – </a:t>
            </a:r>
            <a:r>
              <a:rPr lang="en-AU" sz="1200" kern="1200">
                <a:solidFill>
                  <a:srgbClr val="000000"/>
                </a:solidFill>
                <a:effectLst/>
                <a:latin typeface="Calibri"/>
                <a:ea typeface="Times New Roman" panose="02020603050405020304" pitchFamily="18" charset="0"/>
                <a:cs typeface="Calibri"/>
              </a:rPr>
              <a:t>this is information for the trainer only and does not need to be shared with the training participants</a:t>
            </a:r>
            <a:r>
              <a:rPr lang="en-AU" b="1">
                <a:solidFill>
                  <a:srgbClr val="000000"/>
                </a:solidFill>
                <a:latin typeface="Calibri"/>
                <a:ea typeface="Times New Roman" panose="02020603050405020304" pitchFamily="18" charset="0"/>
                <a:cs typeface="Calibri"/>
              </a:rPr>
              <a:t> </a:t>
            </a:r>
            <a:endPar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Please note – </a:t>
            </a:r>
            <a:r>
              <a:rPr lang="en-AU" sz="1200" kern="1200">
                <a:solidFill>
                  <a:srgbClr val="000000"/>
                </a:solidFill>
                <a:effectLst/>
                <a:latin typeface="Calibri"/>
                <a:ea typeface="Times New Roman" panose="02020603050405020304" pitchFamily="18" charset="0"/>
                <a:cs typeface="Calibri"/>
              </a:rPr>
              <a:t>these are important information points about a particular slide or content area.</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They should be reviewed prior to delivering the training to ensure the point is noted and followed as outlined</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Activity </a:t>
            </a:r>
            <a:r>
              <a:rPr lang="en-AU" sz="1200" kern="1200">
                <a:solidFill>
                  <a:srgbClr val="000000"/>
                </a:solidFill>
                <a:effectLst/>
                <a:latin typeface="Calibri"/>
                <a:ea typeface="Times New Roman" panose="02020603050405020304" pitchFamily="18" charset="0"/>
                <a:cs typeface="Calibri"/>
              </a:rPr>
              <a:t>– these provide suggested activities to be undertaken during the session.</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Trainers may choose which activities they include in the delivery of the session.</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There is no expectation that all activities would be completed.</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 selection is based on the trainers’ assessment on the group needs, the session facilitation, and their own comfort with each activity.</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We would suggest that additional activities are not used as there is already more content and activity ideas than could be included in any one session.</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Additional points – </a:t>
            </a:r>
            <a:r>
              <a:rPr lang="en-AU" sz="1200" kern="1200">
                <a:solidFill>
                  <a:srgbClr val="000000"/>
                </a:solidFill>
                <a:effectLst/>
                <a:latin typeface="Calibri"/>
                <a:ea typeface="Times New Roman" panose="02020603050405020304" pitchFamily="18" charset="0"/>
                <a:cs typeface="Calibri"/>
              </a:rPr>
              <a:t>these are additional content points or questions for reflection and can be delivered to the participants in the session or just used for background information for trainers.</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Handout – </a:t>
            </a:r>
            <a:r>
              <a:rPr lang="en-AU" sz="1200" kern="1200">
                <a:solidFill>
                  <a:srgbClr val="000000"/>
                </a:solidFill>
                <a:effectLst/>
                <a:latin typeface="Calibri"/>
                <a:ea typeface="Times New Roman" panose="02020603050405020304" pitchFamily="18" charset="0"/>
                <a:cs typeface="Calibri"/>
              </a:rPr>
              <a:t>denotes where there is an additional resource available for distribution to participants.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Ensuring that there are copies of these available is an important part of preparing for each session.</a:t>
            </a:r>
            <a:endParaRPr lang="en-US" sz="1100">
              <a:effectLst/>
              <a:latin typeface="Calibri"/>
              <a:ea typeface="Calibri" panose="020F0502020204030204" pitchFamily="34" charset="0"/>
              <a:cs typeface="Calibri"/>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Optional handout and optional activity – </a:t>
            </a:r>
            <a:r>
              <a:rPr lang="en-AU" sz="1200" kern="1200">
                <a:solidFill>
                  <a:srgbClr val="000000"/>
                </a:solidFill>
                <a:effectLst/>
                <a:latin typeface="Calibri"/>
                <a:ea typeface="Times New Roman" panose="02020603050405020304" pitchFamily="18" charset="0"/>
                <a:cs typeface="Calibri"/>
              </a:rPr>
              <a:t>these are included in some sessions and mean that there needs to be some trainer discretion about their use.</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It is likely that this handout or activity may be too complex or too challenging for most groups and their use needs to be carefully considered.</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Feel free to discuss their use with other SMART trainers, the department team or the ACF team</a:t>
            </a:r>
            <a:endParaRPr lang="en-US" sz="1100">
              <a:effectLst/>
              <a:latin typeface="Calibri"/>
              <a:ea typeface="Calibri" panose="020F0502020204030204" pitchFamily="34" charset="0"/>
              <a:cs typeface="Calibri"/>
            </a:endParaRPr>
          </a:p>
          <a:p>
            <a:pPr>
              <a:lnSpc>
                <a:spcPct val="107000"/>
              </a:lnSpc>
              <a:spcAft>
                <a:spcPts val="800"/>
              </a:spcAft>
            </a:pPr>
            <a:endParaRPr lang="en-AU" sz="12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AU" sz="1200" b="1" kern="1200">
                <a:solidFill>
                  <a:srgbClr val="000000"/>
                </a:solidFill>
                <a:effectLst/>
                <a:latin typeface="Calibri"/>
                <a:ea typeface="Times New Roman" panose="02020603050405020304" pitchFamily="18" charset="0"/>
                <a:cs typeface="Calibri"/>
              </a:rPr>
              <a:t>Training sessions available within this suite of modules</a:t>
            </a:r>
            <a:endParaRPr lang="en-US" sz="1100">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Once this Foundation session has been delivered, trainers can deliver one or several of the additional modules.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Each is developed as a 60 minute presentation but trainers/facilitators may take up to 90 minutes for delivery as there are often a lot of discussion points.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These modules may also be helpful to review to build the background knowledge base of trainers.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However, trainers may not ‘mix and match’ between sessions.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They need to be delivered in the format provided only.</a:t>
            </a:r>
            <a:r>
              <a:rPr lang="en-AU">
                <a:solidFill>
                  <a:srgbClr val="000000"/>
                </a:solidFill>
                <a:latin typeface="Calibri"/>
                <a:ea typeface="Times New Roman" panose="02020603050405020304" pitchFamily="18" charset="0"/>
                <a:cs typeface="Calibri"/>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Trainers are expected to familiarise themselves with the modules to be able to suggest a learning pathway that best meets the needs of staff groups with whom they connect and interact.</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There is no specific sequence or order to the modules once the foundation training has been delivered.</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However, feel free to discuss the best learning pathway with the department’s SMART team or the Australian Childhood Foundation trainers.</a:t>
            </a:r>
            <a:endParaRPr lang="en-US" sz="1100">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Each session includes content material, activity ideas, additional handouts and each session concludes with reflective questions to support the learning and implementing of trauma responsive practices across the school or site to whom the training is delivered.</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There are also facilitator notes accompanying each session.</a:t>
            </a:r>
            <a:endParaRPr lang="en-US" sz="1100">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The additional modules, with a brief synopsis and module resources, are:</a:t>
            </a:r>
            <a:endParaRPr lang="en-US" sz="1100">
              <a:effectLst/>
              <a:latin typeface="Calibri"/>
              <a:ea typeface="Calibri" panose="020F0502020204030204" pitchFamily="34" charset="0"/>
              <a:cs typeface="Calibri"/>
            </a:endParaRPr>
          </a:p>
          <a:p>
            <a:pPr marL="342900" lvl="0" indent="-342900">
              <a:lnSpc>
                <a:spcPct val="107000"/>
              </a:lnSpc>
              <a:spcAft>
                <a:spcPts val="800"/>
              </a:spcAft>
              <a:buFont typeface="Times New Roman" panose="02020603050405020304" pitchFamily="18" charset="0"/>
              <a:buChar char="-"/>
              <a:tabLst>
                <a:tab pos="457200" algn="l"/>
              </a:tabLst>
            </a:pPr>
            <a:r>
              <a:rPr lang="en-AU" sz="1200" b="1" kern="1200">
                <a:solidFill>
                  <a:srgbClr val="000000"/>
                </a:solidFill>
                <a:effectLst/>
                <a:latin typeface="Calibri"/>
                <a:ea typeface="Times New Roman" panose="02020603050405020304" pitchFamily="18" charset="0"/>
                <a:cs typeface="Calibri"/>
              </a:rPr>
              <a:t>SMART PRACTICE – strategies in action</a:t>
            </a:r>
            <a:endParaRPr lang="en-US" sz="1100" b="1">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This session works through the PRACTICE framework in detail, exploring each of the 8 elements, why each is important, some strategy and activity ideas for each as well as the expected outcomes stemming from the implementation of these strategies.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a:t>
            </a:r>
            <a:r>
              <a:rPr lang="en-AU" sz="1200" u="sng" kern="1200">
                <a:solidFill>
                  <a:srgbClr val="000000"/>
                </a:solidFill>
                <a:effectLst/>
                <a:latin typeface="Calibri"/>
                <a:ea typeface="Times New Roman" panose="02020603050405020304" pitchFamily="18" charset="0"/>
                <a:cs typeface="Calibri"/>
              </a:rPr>
              <a:t>Resources</a:t>
            </a:r>
            <a:r>
              <a:rPr lang="en-AU" sz="1200" kern="1200">
                <a:solidFill>
                  <a:srgbClr val="000000"/>
                </a:solidFill>
                <a:effectLst/>
                <a:latin typeface="Calibri"/>
                <a:ea typeface="Times New Roman" panose="02020603050405020304" pitchFamily="18" charset="0"/>
                <a:cs typeface="Calibri"/>
              </a:rPr>
              <a:t>: power point, strategy handout</a:t>
            </a:r>
            <a:endParaRPr lang="en-US" sz="1100">
              <a:effectLst/>
              <a:latin typeface="Calibri"/>
              <a:ea typeface="Calibri" panose="020F0502020204030204" pitchFamily="34" charset="0"/>
              <a:cs typeface="Calibri"/>
            </a:endParaRPr>
          </a:p>
          <a:p>
            <a:pPr marL="342900" lvl="0" indent="-342900">
              <a:lnSpc>
                <a:spcPct val="107000"/>
              </a:lnSpc>
              <a:spcAft>
                <a:spcPts val="800"/>
              </a:spcAft>
              <a:buFont typeface="Times New Roman" panose="02020603050405020304" pitchFamily="18" charset="0"/>
              <a:buChar char="-"/>
              <a:tabLst>
                <a:tab pos="457200" algn="l"/>
              </a:tabLst>
            </a:pPr>
            <a:r>
              <a:rPr lang="en-AU" sz="1200" b="1" kern="1200">
                <a:solidFill>
                  <a:srgbClr val="000000"/>
                </a:solidFill>
                <a:effectLst/>
                <a:latin typeface="Calibri"/>
                <a:ea typeface="Times New Roman" panose="02020603050405020304" pitchFamily="18" charset="0"/>
                <a:cs typeface="Calibri"/>
              </a:rPr>
              <a:t>Neurobiology of self-care and staff wellbeing</a:t>
            </a:r>
            <a:endParaRPr lang="en-US" sz="1100" b="1">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This session focuses on building an understanding of how neurobiology helps us to review our own wellbeing in the face of working with traumatised children and young people and then provides resources for enabling self-care and wellbeing practices. </a:t>
            </a:r>
            <a:r>
              <a:rPr lang="en-AU" sz="1200" u="sng" kern="1200">
                <a:solidFill>
                  <a:srgbClr val="000000"/>
                </a:solidFill>
                <a:effectLst/>
                <a:latin typeface="Calibri"/>
                <a:ea typeface="Times New Roman" panose="02020603050405020304" pitchFamily="18" charset="0"/>
                <a:cs typeface="Calibri"/>
              </a:rPr>
              <a:t>Resources</a:t>
            </a:r>
            <a:r>
              <a:rPr lang="en-AU" sz="1200" kern="1200">
                <a:solidFill>
                  <a:srgbClr val="000000"/>
                </a:solidFill>
                <a:effectLst/>
                <a:latin typeface="Calibri"/>
                <a:ea typeface="Times New Roman" panose="02020603050405020304" pitchFamily="18" charset="0"/>
                <a:cs typeface="Calibri"/>
              </a:rPr>
              <a:t>: power point, possible indicators of vicarious trauma handout, Professional Quality of Life (</a:t>
            </a:r>
            <a:r>
              <a:rPr lang="en-AU" sz="1200" kern="1200" err="1">
                <a:solidFill>
                  <a:srgbClr val="000000"/>
                </a:solidFill>
                <a:effectLst/>
                <a:latin typeface="Calibri"/>
                <a:ea typeface="Times New Roman" panose="02020603050405020304" pitchFamily="18" charset="0"/>
                <a:cs typeface="Calibri"/>
              </a:rPr>
              <a:t>ProQoL</a:t>
            </a:r>
            <a:r>
              <a:rPr lang="en-AU" sz="1200" kern="1200">
                <a:solidFill>
                  <a:srgbClr val="000000"/>
                </a:solidFill>
                <a:effectLst/>
                <a:latin typeface="Calibri"/>
                <a:ea typeface="Times New Roman" panose="02020603050405020304" pitchFamily="18" charset="0"/>
                <a:cs typeface="Calibri"/>
              </a:rPr>
              <a:t>) handout.</a:t>
            </a:r>
            <a:endParaRPr lang="en-US" sz="1100">
              <a:effectLst/>
              <a:latin typeface="Calibri"/>
              <a:ea typeface="Calibri" panose="020F0502020204030204" pitchFamily="34" charset="0"/>
              <a:cs typeface="Calibri"/>
            </a:endParaRPr>
          </a:p>
          <a:p>
            <a:pPr marL="342900" lvl="0" indent="-342900">
              <a:lnSpc>
                <a:spcPct val="107000"/>
              </a:lnSpc>
              <a:spcAft>
                <a:spcPts val="800"/>
              </a:spcAft>
              <a:buFont typeface="Times New Roman" panose="02020603050405020304" pitchFamily="18" charset="0"/>
              <a:buChar char="-"/>
              <a:tabLst>
                <a:tab pos="457200" algn="l"/>
              </a:tabLst>
            </a:pPr>
            <a:r>
              <a:rPr lang="en-AU" sz="1200" b="1" kern="1200">
                <a:solidFill>
                  <a:srgbClr val="000000"/>
                </a:solidFill>
                <a:effectLst/>
                <a:latin typeface="Calibri"/>
                <a:ea typeface="Times New Roman" panose="02020603050405020304" pitchFamily="18" charset="0"/>
                <a:cs typeface="Calibri"/>
              </a:rPr>
              <a:t>SMART audit tool – supporting trauma responsive school practices</a:t>
            </a:r>
            <a:endParaRPr lang="en-US" sz="1100" b="1">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This session focuses on the use of the SMART site audit tool to support schools and other education environments to review what they are currently doing in terms of trauma responsive practices and where they could implement additional strategies, activities, and resources.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This review is underpinned by some information on the neurobiology of change as it can be challenging to ask professionals to change their ways of working. </a:t>
            </a:r>
            <a:r>
              <a:rPr lang="en-AU" sz="1200" u="sng" kern="1200">
                <a:solidFill>
                  <a:srgbClr val="000000"/>
                </a:solidFill>
                <a:effectLst/>
                <a:latin typeface="Calibri"/>
                <a:ea typeface="Times New Roman" panose="02020603050405020304" pitchFamily="18" charset="0"/>
                <a:cs typeface="Calibri"/>
              </a:rPr>
              <a:t>Resources</a:t>
            </a:r>
            <a:r>
              <a:rPr lang="en-AU" sz="1200" kern="1200">
                <a:solidFill>
                  <a:srgbClr val="000000"/>
                </a:solidFill>
                <a:effectLst/>
                <a:latin typeface="Calibri"/>
                <a:ea typeface="Times New Roman" panose="02020603050405020304" pitchFamily="18" charset="0"/>
                <a:cs typeface="Calibri"/>
              </a:rPr>
              <a:t>: power point, SMART audit tool handout.</a:t>
            </a:r>
            <a:endParaRPr lang="en-US" sz="1100">
              <a:effectLst/>
              <a:latin typeface="Calibri"/>
              <a:ea typeface="Calibri" panose="020F0502020204030204" pitchFamily="34" charset="0"/>
              <a:cs typeface="Calibri"/>
            </a:endParaRPr>
          </a:p>
          <a:p>
            <a:pPr marL="342900" lvl="0" indent="-342900">
              <a:lnSpc>
                <a:spcPct val="107000"/>
              </a:lnSpc>
              <a:spcAft>
                <a:spcPts val="800"/>
              </a:spcAft>
              <a:buFont typeface="Times New Roman" panose="02020603050405020304" pitchFamily="18" charset="0"/>
              <a:buChar char="-"/>
              <a:tabLst>
                <a:tab pos="457200" algn="l"/>
              </a:tabLst>
            </a:pPr>
            <a:r>
              <a:rPr lang="en-AU" sz="1200" b="1" kern="1200">
                <a:solidFill>
                  <a:srgbClr val="000000"/>
                </a:solidFill>
                <a:effectLst/>
                <a:latin typeface="Calibri"/>
                <a:ea typeface="Times New Roman" panose="02020603050405020304" pitchFamily="18" charset="0"/>
                <a:cs typeface="Calibri"/>
              </a:rPr>
              <a:t>Exploring Polyvagal Theory and neurobiology</a:t>
            </a:r>
            <a:endParaRPr lang="en-US" sz="1100" b="1">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There is a lot of interest in Polyvagal Theory and its relevance to education environments and there is too much to this theoretical framework to adequately address it in this foundational session.</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As such, this module has been developed to explore Polyvagal Theory in a bit more detail and link it to other core concepts such as the window of tolerance and the critical nature of safety in relationships. </a:t>
            </a:r>
            <a:r>
              <a:rPr lang="en-AU" sz="1200" u="sng" kern="1200">
                <a:solidFill>
                  <a:srgbClr val="000000"/>
                </a:solidFill>
                <a:effectLst/>
                <a:latin typeface="Calibri"/>
                <a:ea typeface="Times New Roman" panose="02020603050405020304" pitchFamily="18" charset="0"/>
                <a:cs typeface="Calibri"/>
              </a:rPr>
              <a:t>Resources</a:t>
            </a:r>
            <a:r>
              <a:rPr lang="en-AU" sz="1200" kern="1200">
                <a:solidFill>
                  <a:srgbClr val="000000"/>
                </a:solidFill>
                <a:effectLst/>
                <a:latin typeface="Calibri"/>
                <a:ea typeface="Times New Roman" panose="02020603050405020304" pitchFamily="18" charset="0"/>
                <a:cs typeface="Calibri"/>
              </a:rPr>
              <a:t>: power point, chapter article.</a:t>
            </a:r>
            <a:endParaRPr lang="en-US" sz="1100">
              <a:effectLst/>
              <a:latin typeface="Calibri"/>
              <a:ea typeface="Calibri" panose="020F0502020204030204" pitchFamily="34" charset="0"/>
              <a:cs typeface="Calibri"/>
            </a:endParaRPr>
          </a:p>
          <a:p>
            <a:pPr marL="342900" lvl="0" indent="-342900">
              <a:lnSpc>
                <a:spcPct val="107000"/>
              </a:lnSpc>
              <a:spcAft>
                <a:spcPts val="800"/>
              </a:spcAft>
              <a:buFont typeface="Times New Roman" panose="02020603050405020304" pitchFamily="18" charset="0"/>
              <a:buChar char="-"/>
              <a:tabLst>
                <a:tab pos="457200" algn="l"/>
              </a:tabLst>
            </a:pPr>
            <a:r>
              <a:rPr lang="en-AU" sz="1200" b="1" kern="1200">
                <a:solidFill>
                  <a:srgbClr val="000000"/>
                </a:solidFill>
                <a:effectLst/>
                <a:latin typeface="Calibri"/>
                <a:ea typeface="Times New Roman" panose="02020603050405020304" pitchFamily="18" charset="0"/>
                <a:cs typeface="Calibri"/>
              </a:rPr>
              <a:t>Establishing and maintaining safe, supportive learning environments</a:t>
            </a:r>
            <a:endParaRPr lang="en-US" sz="1100" b="1">
              <a:effectLst/>
              <a:latin typeface="Calibri"/>
              <a:ea typeface="Calibri" panose="020F0502020204030204" pitchFamily="34" charset="0"/>
              <a:cs typeface="Calibri"/>
            </a:endParaRPr>
          </a:p>
          <a:p>
            <a:pPr>
              <a:lnSpc>
                <a:spcPct val="107000"/>
              </a:lnSpc>
              <a:spcAft>
                <a:spcPts val="800"/>
              </a:spcAft>
            </a:pPr>
            <a:r>
              <a:rPr lang="en-AU" sz="1200" kern="1200">
                <a:solidFill>
                  <a:srgbClr val="000000"/>
                </a:solidFill>
                <a:effectLst/>
                <a:latin typeface="Calibri"/>
                <a:ea typeface="Times New Roman" panose="02020603050405020304" pitchFamily="18" charset="0"/>
                <a:cs typeface="Calibri"/>
              </a:rPr>
              <a:t>This session pulls together some of the key concepts of all the other sessions into an understanding of what goes into establishing and maintaining safe, supportive learning environments.</a:t>
            </a:r>
            <a:r>
              <a:rPr lang="en-AU">
                <a:solidFill>
                  <a:srgbClr val="000000"/>
                </a:solidFill>
                <a:latin typeface="Calibri"/>
                <a:ea typeface="Times New Roman" panose="02020603050405020304" pitchFamily="18" charset="0"/>
                <a:cs typeface="Calibri"/>
              </a:rPr>
              <a:t> </a:t>
            </a:r>
            <a:r>
              <a:rPr lang="en-AU" sz="1200" kern="1200">
                <a:solidFill>
                  <a:srgbClr val="000000"/>
                </a:solidFill>
                <a:effectLst/>
                <a:latin typeface="Calibri"/>
                <a:ea typeface="Times New Roman" panose="02020603050405020304" pitchFamily="18" charset="0"/>
                <a:cs typeface="Calibri"/>
              </a:rPr>
              <a:t> In some ways it is an integrative session that includes key points but less detail of the areas of content outlined above.	</a:t>
            </a:r>
            <a:r>
              <a:rPr lang="en-AU" sz="1200" u="sng" kern="1200">
                <a:solidFill>
                  <a:srgbClr val="000000"/>
                </a:solidFill>
                <a:effectLst/>
                <a:latin typeface="Calibri"/>
                <a:ea typeface="Times New Roman" panose="02020603050405020304" pitchFamily="18" charset="0"/>
                <a:cs typeface="Calibri"/>
              </a:rPr>
              <a:t>Resources</a:t>
            </a:r>
            <a:r>
              <a:rPr lang="en-AU" sz="1200" kern="1200">
                <a:solidFill>
                  <a:srgbClr val="000000"/>
                </a:solidFill>
                <a:effectLst/>
                <a:latin typeface="Calibri"/>
                <a:ea typeface="Times New Roman" panose="02020603050405020304" pitchFamily="18" charset="0"/>
                <a:cs typeface="Calibri"/>
              </a:rPr>
              <a:t>: power point, SMART audit tool handout</a:t>
            </a:r>
            <a:endParaRPr lang="en-US" sz="1100">
              <a:effectLst/>
              <a:latin typeface="Calibri"/>
              <a:ea typeface="Calibri" panose="020F0502020204030204" pitchFamily="34" charset="0"/>
              <a:cs typeface="Calibri"/>
            </a:endParaRPr>
          </a:p>
          <a:p>
            <a:pPr marL="171450" indent="-171450">
              <a:buFontTx/>
              <a:buChar char="-"/>
            </a:pPr>
            <a:endParaRPr lang="en-AU" b="0"/>
          </a:p>
        </p:txBody>
      </p:sp>
      <p:sp>
        <p:nvSpPr>
          <p:cNvPr id="4" name="Slide Number Placeholder 3"/>
          <p:cNvSpPr>
            <a:spLocks noGrp="1"/>
          </p:cNvSpPr>
          <p:nvPr>
            <p:ph type="sldNum" sz="quarter" idx="5"/>
          </p:nvPr>
        </p:nvSpPr>
        <p:spPr/>
        <p:txBody>
          <a:bodyPr/>
          <a:lstStyle/>
          <a:p>
            <a:fld id="{9FD0252B-382C-4695-8800-125F61058E6C}" type="slidenum">
              <a:rPr lang="en-AU" smtClean="0"/>
              <a:t>1</a:t>
            </a:fld>
            <a:endParaRPr lang="en-AU"/>
          </a:p>
        </p:txBody>
      </p:sp>
    </p:spTree>
    <p:extLst>
      <p:ext uri="{BB962C8B-B14F-4D97-AF65-F5344CB8AC3E}">
        <p14:creationId xmlns:p14="http://schemas.microsoft.com/office/powerpoint/2010/main" val="126308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26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13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50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a:defRPr/>
            </a:pPr>
            <a:r>
              <a:rPr kumimoji="0" lang="en-AU" sz="1200" b="0" i="0" u="none" strike="noStrike" kern="1200" cap="none" spc="0" normalizeH="0" baseline="0" noProof="0">
                <a:ln>
                  <a:noFill/>
                </a:ln>
                <a:solidFill>
                  <a:prstClr val="black"/>
                </a:solidFill>
                <a:effectLst/>
                <a:uLnTx/>
                <a:uFillTx/>
                <a:latin typeface="+mn-lt"/>
                <a:ea typeface="+mn-ea"/>
                <a:cs typeface="+mn-cs"/>
              </a:rPr>
              <a:t>We need to be clear that talking about trauma can trigger things for people with their own trauma histories and we want to be available to support them as needed..</a:t>
            </a:r>
            <a:r>
              <a:rPr lang="en-AU">
                <a:solidFill>
                  <a:prstClr val="black"/>
                </a:solidFill>
              </a:rPr>
              <a:t> </a:t>
            </a:r>
            <a:r>
              <a:rPr kumimoji="0" lang="en-AU" sz="1200" b="0" i="0" u="none" strike="noStrike" kern="1200" cap="none" spc="0" normalizeH="0" baseline="0" noProof="0">
                <a:ln>
                  <a:noFill/>
                </a:ln>
                <a:solidFill>
                  <a:prstClr val="black"/>
                </a:solidFill>
                <a:effectLst/>
                <a:uLnTx/>
                <a:uFillTx/>
                <a:latin typeface="+mn-lt"/>
                <a:ea typeface="+mn-ea"/>
                <a:cs typeface="+mn-cs"/>
              </a:rPr>
              <a:t> It is also the case that individuals can find their own ways to care for themselves and that is fine in the context of this training session.</a:t>
            </a:r>
            <a:endParaRPr lang="en-AU"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a:defRPr/>
            </a:pPr>
            <a:r>
              <a:rPr kumimoji="0" lang="en-AU" sz="1200" b="0" i="0" u="none" strike="noStrike" kern="1200" cap="none" spc="0" normalizeH="0" baseline="0" noProof="0">
                <a:ln>
                  <a:noFill/>
                </a:ln>
                <a:solidFill>
                  <a:prstClr val="black"/>
                </a:solidFill>
                <a:effectLst/>
                <a:uLnTx/>
                <a:uFillTx/>
                <a:latin typeface="+mn-lt"/>
                <a:ea typeface="+mn-ea"/>
                <a:cs typeface="+mn-cs"/>
              </a:rPr>
              <a:t>Remind participants that they may want to discuss issues raised with </a:t>
            </a:r>
            <a:r>
              <a:rPr lang="en-AU">
                <a:solidFill>
                  <a:prstClr val="black"/>
                </a:solidFill>
              </a:rPr>
              <a:t>their site leader</a:t>
            </a:r>
            <a:r>
              <a:rPr kumimoji="0" lang="en-AU" sz="1200" b="0" i="0" u="none" strike="noStrike" kern="1200" cap="none" spc="0" normalizeH="0" baseline="0" noProof="0">
                <a:ln>
                  <a:noFill/>
                </a:ln>
                <a:solidFill>
                  <a:prstClr val="black"/>
                </a:solidFill>
                <a:effectLst/>
                <a:uLnTx/>
                <a:uFillTx/>
                <a:latin typeface="+mn-lt"/>
                <a:ea typeface="+mn-ea"/>
                <a:cs typeface="+mn-cs"/>
              </a:rPr>
              <a:t> or access the Employee Assistance Program.</a:t>
            </a:r>
            <a:endParaRPr lang="en-AU" sz="1200" b="0" i="0" u="none" strike="noStrike" kern="1200" cap="none" spc="0" normalizeH="0" baseline="0" noProof="0">
              <a:ln>
                <a:noFill/>
              </a:ln>
              <a:solidFill>
                <a:prstClr val="black"/>
              </a:solidFill>
              <a:effectLst/>
              <a:uLnTx/>
              <a:uFillTx/>
              <a:latin typeface="+mn-lt"/>
              <a:cs typeface="Calibri"/>
            </a:endParaRPr>
          </a:p>
        </p:txBody>
      </p:sp>
      <p:sp>
        <p:nvSpPr>
          <p:cNvPr id="4" name="Slide Number Placeholder 3"/>
          <p:cNvSpPr>
            <a:spLocks noGrp="1"/>
          </p:cNvSpPr>
          <p:nvPr>
            <p:ph type="sldNum" sz="quarter" idx="5"/>
          </p:nvPr>
        </p:nvSpPr>
        <p:spPr/>
        <p:txBody>
          <a:bodyPr/>
          <a:lstStyle/>
          <a:p>
            <a:fld id="{9FD0252B-382C-4695-8800-125F61058E6C}" type="slidenum">
              <a:rPr lang="en-AU" smtClean="0"/>
              <a:t>14</a:t>
            </a:fld>
            <a:endParaRPr lang="en-AU"/>
          </a:p>
        </p:txBody>
      </p:sp>
    </p:spTree>
    <p:extLst>
      <p:ext uri="{BB962C8B-B14F-4D97-AF65-F5344CB8AC3E}">
        <p14:creationId xmlns:p14="http://schemas.microsoft.com/office/powerpoint/2010/main" val="2331043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a:t>
            </a:r>
          </a:p>
          <a:p>
            <a:endParaRPr lang="en-AU"/>
          </a:p>
          <a:p>
            <a:r>
              <a:rPr lang="en-AU"/>
              <a:t>It is important to continually ask participants to reflect on the relevance of this content in the context of the children and young people in the school or learning centre.  They may come into the session already thinking about a particular child or young person and this is an opportunity to invite them to hold that child in mind throughout the session.</a:t>
            </a:r>
          </a:p>
          <a:p>
            <a:endParaRPr lang="en-AU">
              <a:cs typeface="Calibri" panose="020F0502020204030204"/>
            </a:endParaRPr>
          </a:p>
          <a:p>
            <a:endParaRPr lang="en-AU" b="1">
              <a:cs typeface="Calibri"/>
            </a:endParaRPr>
          </a:p>
          <a:p>
            <a:endParaRPr lang="en-AU">
              <a:cs typeface="Calibri" panose="020F0502020204030204"/>
            </a:endParaRPr>
          </a:p>
        </p:txBody>
      </p:sp>
      <p:sp>
        <p:nvSpPr>
          <p:cNvPr id="4" name="Slide Number Placeholder 3"/>
          <p:cNvSpPr>
            <a:spLocks noGrp="1"/>
          </p:cNvSpPr>
          <p:nvPr>
            <p:ph type="sldNum" sz="quarter" idx="5"/>
          </p:nvPr>
        </p:nvSpPr>
        <p:spPr/>
        <p:txBody>
          <a:bodyPr/>
          <a:lstStyle/>
          <a:p>
            <a:fld id="{9FD0252B-382C-4695-8800-125F61058E6C}" type="slidenum">
              <a:rPr lang="en-AU" smtClean="0"/>
              <a:t>15</a:t>
            </a:fld>
            <a:endParaRPr lang="en-AU"/>
          </a:p>
        </p:txBody>
      </p:sp>
    </p:spTree>
    <p:extLst>
      <p:ext uri="{BB962C8B-B14F-4D97-AF65-F5344CB8AC3E}">
        <p14:creationId xmlns:p14="http://schemas.microsoft.com/office/powerpoint/2010/main" val="213789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a:t>
            </a:r>
          </a:p>
          <a:p>
            <a:endParaRPr lang="en-AU"/>
          </a:p>
          <a:p>
            <a:r>
              <a:rPr lang="en-AU"/>
              <a:t>These key messages provide a summary of the session content.</a:t>
            </a:r>
          </a:p>
          <a:p>
            <a:r>
              <a:rPr lang="en-AU"/>
              <a:t>You might like to hover here and work from these slides for your content or you might like to quickly outline them and move into the ‘nuts and bolts’ of each statement or question.</a:t>
            </a:r>
          </a:p>
        </p:txBody>
      </p:sp>
      <p:sp>
        <p:nvSpPr>
          <p:cNvPr id="4" name="Slide Number Placeholder 3"/>
          <p:cNvSpPr>
            <a:spLocks noGrp="1"/>
          </p:cNvSpPr>
          <p:nvPr>
            <p:ph type="sldNum" sz="quarter" idx="5"/>
          </p:nvPr>
        </p:nvSpPr>
        <p:spPr/>
        <p:txBody>
          <a:bodyPr/>
          <a:lstStyle/>
          <a:p>
            <a:fld id="{9FD0252B-382C-4695-8800-125F61058E6C}" type="slidenum">
              <a:rPr lang="en-AU" smtClean="0"/>
              <a:t>16</a:t>
            </a:fld>
            <a:endParaRPr lang="en-AU"/>
          </a:p>
        </p:txBody>
      </p:sp>
    </p:spTree>
    <p:extLst>
      <p:ext uri="{BB962C8B-B14F-4D97-AF65-F5344CB8AC3E}">
        <p14:creationId xmlns:p14="http://schemas.microsoft.com/office/powerpoint/2010/main" val="435152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17</a:t>
            </a:fld>
            <a:endParaRPr lang="en-AU"/>
          </a:p>
        </p:txBody>
      </p:sp>
    </p:spTree>
    <p:extLst>
      <p:ext uri="{BB962C8B-B14F-4D97-AF65-F5344CB8AC3E}">
        <p14:creationId xmlns:p14="http://schemas.microsoft.com/office/powerpoint/2010/main" val="946902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 </a:t>
            </a:r>
          </a:p>
          <a:p>
            <a:endParaRPr lang="en-AU" b="1"/>
          </a:p>
          <a:p>
            <a:r>
              <a:rPr lang="en-AU" b="0"/>
              <a:t>This may provide an opportunity to direct participants to the option of the SMART PRACTICE additional module in this series.</a:t>
            </a:r>
            <a:r>
              <a:rPr lang="en-AU"/>
              <a:t> </a:t>
            </a:r>
            <a:endParaRPr lang="en-AU">
              <a:cs typeface="Calibri"/>
            </a:endParaRPr>
          </a:p>
          <a:p>
            <a:r>
              <a:rPr lang="en-AU"/>
              <a:t> </a:t>
            </a:r>
            <a:r>
              <a:rPr lang="en-AU" b="0"/>
              <a:t>Equally, the point about taking responsibility for looking after ourselves might provide an opportunity to speak about the self-care additional module</a:t>
            </a:r>
            <a:r>
              <a:rPr lang="en-AU"/>
              <a:t>.</a:t>
            </a:r>
            <a:endParaRPr lang="en-AU">
              <a:cs typeface="Calibri" panose="020F0502020204030204"/>
            </a:endParaRPr>
          </a:p>
          <a:p>
            <a:r>
              <a:rPr lang="en-AU"/>
              <a:t>Finally, the</a:t>
            </a:r>
            <a:r>
              <a:rPr lang="en-AU" b="0"/>
              <a:t> point about reflecting on what you already do is a good segue </a:t>
            </a:r>
            <a:r>
              <a:rPr lang="en-AU"/>
              <a:t>into</a:t>
            </a:r>
            <a:r>
              <a:rPr lang="en-AU" b="0"/>
              <a:t> </a:t>
            </a:r>
            <a:r>
              <a:rPr lang="en-AU"/>
              <a:t>discussing the</a:t>
            </a:r>
            <a:r>
              <a:rPr lang="en-AU" b="0"/>
              <a:t> SMART audit tool module.</a:t>
            </a:r>
            <a:endParaRPr lang="en-AU">
              <a:cs typeface="Calibri"/>
            </a:endParaRPr>
          </a:p>
        </p:txBody>
      </p:sp>
      <p:sp>
        <p:nvSpPr>
          <p:cNvPr id="4" name="Slide Number Placeholder 3"/>
          <p:cNvSpPr>
            <a:spLocks noGrp="1"/>
          </p:cNvSpPr>
          <p:nvPr>
            <p:ph type="sldNum" sz="quarter" idx="5"/>
          </p:nvPr>
        </p:nvSpPr>
        <p:spPr/>
        <p:txBody>
          <a:bodyPr/>
          <a:lstStyle/>
          <a:p>
            <a:fld id="{9FD0252B-382C-4695-8800-125F61058E6C}" type="slidenum">
              <a:rPr lang="en-AU" smtClean="0"/>
              <a:t>18</a:t>
            </a:fld>
            <a:endParaRPr lang="en-AU"/>
          </a:p>
        </p:txBody>
      </p:sp>
    </p:spTree>
    <p:extLst>
      <p:ext uri="{BB962C8B-B14F-4D97-AF65-F5344CB8AC3E}">
        <p14:creationId xmlns:p14="http://schemas.microsoft.com/office/powerpoint/2010/main" val="198661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19</a:t>
            </a:fld>
            <a:endParaRPr lang="en-AU"/>
          </a:p>
        </p:txBody>
      </p:sp>
    </p:spTree>
    <p:extLst>
      <p:ext uri="{BB962C8B-B14F-4D97-AF65-F5344CB8AC3E}">
        <p14:creationId xmlns:p14="http://schemas.microsoft.com/office/powerpoint/2010/main" val="223750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2</a:t>
            </a:fld>
            <a:endParaRPr lang="en-AU"/>
          </a:p>
        </p:txBody>
      </p:sp>
    </p:spTree>
    <p:extLst>
      <p:ext uri="{BB962C8B-B14F-4D97-AF65-F5344CB8AC3E}">
        <p14:creationId xmlns:p14="http://schemas.microsoft.com/office/powerpoint/2010/main" val="1287819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endParaRPr lang="en-AU"/>
          </a:p>
          <a:p>
            <a:r>
              <a:rPr lang="en-AU"/>
              <a:t>Give the group times to discuss this question in some detail.  This can be done in small groups or pairs.</a:t>
            </a:r>
          </a:p>
          <a:p>
            <a:r>
              <a:rPr lang="en-AU"/>
              <a:t>You might ask:</a:t>
            </a:r>
          </a:p>
          <a:p>
            <a:pPr marL="171450" indent="-171450">
              <a:buFontTx/>
              <a:buChar char="-"/>
            </a:pPr>
            <a:r>
              <a:rPr lang="en-AU"/>
              <a:t>What is trauma?</a:t>
            </a:r>
          </a:p>
          <a:p>
            <a:pPr marL="171450" indent="-171450">
              <a:buFontTx/>
              <a:buChar char="-"/>
            </a:pPr>
            <a:r>
              <a:rPr lang="en-AU"/>
              <a:t>What does trauma do?</a:t>
            </a:r>
          </a:p>
          <a:p>
            <a:pPr marL="171450" indent="-171450">
              <a:buFontTx/>
              <a:buChar char="-"/>
            </a:pPr>
            <a:r>
              <a:rPr lang="en-AU"/>
              <a:t>How is trauma different from stress?</a:t>
            </a:r>
          </a:p>
          <a:p>
            <a:pPr marL="171450" indent="-171450">
              <a:buFontTx/>
              <a:buChar char="-"/>
            </a:pPr>
            <a:r>
              <a:rPr lang="en-AU"/>
              <a:t>What is different about traumatic experiences that occur early in life?</a:t>
            </a:r>
          </a:p>
          <a:p>
            <a:pPr marL="171450" indent="-171450">
              <a:buFontTx/>
              <a:buChar char="-"/>
            </a:pPr>
            <a:r>
              <a:rPr lang="en-AU"/>
              <a:t>How can trauma impact a child or young person?</a:t>
            </a:r>
          </a:p>
          <a:p>
            <a:pPr marL="171450" indent="-171450">
              <a:buFontTx/>
              <a:buChar char="-"/>
            </a:pPr>
            <a:endParaRPr lang="en-AU"/>
          </a:p>
          <a:p>
            <a:pPr marL="0" indent="0">
              <a:buFontTx/>
              <a:buNone/>
            </a:pPr>
            <a:r>
              <a:rPr lang="en-AU"/>
              <a:t>You could ask people to draw or make a model of trauma rather than discuss it if you would prefer.</a:t>
            </a:r>
          </a:p>
          <a:p>
            <a:pPr marL="0" indent="0">
              <a:buFontTx/>
              <a:buNone/>
            </a:pPr>
            <a:endParaRPr lang="en-AU"/>
          </a:p>
          <a:p>
            <a:pPr marL="0" indent="0">
              <a:buFontTx/>
              <a:buNone/>
            </a:pPr>
            <a:r>
              <a:rPr lang="en-AU"/>
              <a:t>Record their responses.</a:t>
            </a:r>
          </a:p>
        </p:txBody>
      </p:sp>
      <p:sp>
        <p:nvSpPr>
          <p:cNvPr id="4" name="Slide Number Placeholder 3"/>
          <p:cNvSpPr>
            <a:spLocks noGrp="1"/>
          </p:cNvSpPr>
          <p:nvPr>
            <p:ph type="sldNum" sz="quarter" idx="5"/>
          </p:nvPr>
        </p:nvSpPr>
        <p:spPr/>
        <p:txBody>
          <a:bodyPr/>
          <a:lstStyle/>
          <a:p>
            <a:fld id="{9FD0252B-382C-4695-8800-125F61058E6C}" type="slidenum">
              <a:rPr lang="en-AU" smtClean="0"/>
              <a:t>20</a:t>
            </a:fld>
            <a:endParaRPr lang="en-AU"/>
          </a:p>
        </p:txBody>
      </p:sp>
    </p:spTree>
    <p:extLst>
      <p:ext uri="{BB962C8B-B14F-4D97-AF65-F5344CB8AC3E}">
        <p14:creationId xmlns:p14="http://schemas.microsoft.com/office/powerpoint/2010/main" val="382292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Explore each of these points in a bit of detail regarding what this might mean for our response to traumatised children and young people.</a:t>
            </a:r>
          </a:p>
          <a:p>
            <a:endParaRPr lang="en-AU"/>
          </a:p>
          <a:p>
            <a:r>
              <a:rPr lang="en-AU"/>
              <a:t>For example: If trauma is a response to a perceived threat then our responses need to focus on safety to reduce that perception of threat.  If trauma overwhelms our capacity to cope then we need to focus on containment and building children’s capacity to cope with life stressors.  Of course we would note that no one should have to cope with trauma so that is NOT the goal.</a:t>
            </a:r>
          </a:p>
          <a:p>
            <a:endParaRPr lang="en-AU"/>
          </a:p>
          <a:p>
            <a:r>
              <a:rPr lang="en-AU"/>
              <a:t>Also, then discuss the difference between simple, complex, relational or developmental trauma.</a:t>
            </a:r>
          </a:p>
          <a:p>
            <a:endParaRPr lang="en-AU"/>
          </a:p>
          <a:p>
            <a:r>
              <a:rPr lang="en-AU" b="1"/>
              <a:t>Background information</a:t>
            </a:r>
          </a:p>
          <a:p>
            <a:endParaRPr lang="en-AU" b="1"/>
          </a:p>
          <a:p>
            <a:r>
              <a:rPr lang="en-AU" b="0"/>
              <a:t>Simple trauma – most likely a one off experience of trauma that is not intentional </a:t>
            </a:r>
            <a:r>
              <a:rPr lang="en-AU" b="0" err="1"/>
              <a:t>eg</a:t>
            </a:r>
            <a:r>
              <a:rPr lang="en-AU" b="0"/>
              <a:t>: car accident, natural disaster.  It is important to note that the word simple can be a little misleading because it makes it sound like it is less impactful but it is still an experience of trauma.  </a:t>
            </a:r>
          </a:p>
          <a:p>
            <a:endParaRPr lang="en-AU" b="0"/>
          </a:p>
          <a:p>
            <a:r>
              <a:rPr lang="en-AU" b="0"/>
              <a:t>Complex trauma – more likely to be multiple or ongoing experiences and generally is relationally based as these two factors are what add to the complexity.  It could be defined as trauma that is directed at me because of who I am, rather than a random occurrence.  Examples might include: family violence, child abuse, migration trauma, intergenerational trauma and war trauma</a:t>
            </a:r>
          </a:p>
          <a:p>
            <a:endParaRPr lang="en-AU" b="0"/>
          </a:p>
          <a:p>
            <a:r>
              <a:rPr lang="en-AU" b="0"/>
              <a:t>Relational trauma – this is a form of complex trauma that is specifically related to relationally based traumatic experiences.  Because relationships are experienced as fundamental to our survival then relationally traumatic experiences are experienced as threatening to our survival and this tells us about the intensity of the response.  We would again put child abuse and family violence into this category.</a:t>
            </a:r>
          </a:p>
          <a:p>
            <a:endParaRPr lang="en-AU" b="0"/>
          </a:p>
          <a:p>
            <a:r>
              <a:rPr lang="en-AU" b="0"/>
              <a:t>Developmental trauma – this is another form of complex trauma that also has a relational component to it but is trauma that is experienced during infancy, childhood and/or adolescence </a:t>
            </a:r>
            <a:r>
              <a:rPr lang="en-AU" b="0" err="1"/>
              <a:t>ie</a:t>
            </a:r>
            <a:r>
              <a:rPr lang="en-AU" b="0"/>
              <a:t>: while we are still developing.  This has a significant impact because we rely on those relationships around us to effectively support our development and that being threatened leaves lasting impacts, or residue.</a:t>
            </a:r>
          </a:p>
        </p:txBody>
      </p:sp>
      <p:sp>
        <p:nvSpPr>
          <p:cNvPr id="4" name="Slide Number Placeholder 3"/>
          <p:cNvSpPr>
            <a:spLocks noGrp="1"/>
          </p:cNvSpPr>
          <p:nvPr>
            <p:ph type="sldNum" sz="quarter" idx="5"/>
          </p:nvPr>
        </p:nvSpPr>
        <p:spPr/>
        <p:txBody>
          <a:bodyPr/>
          <a:lstStyle/>
          <a:p>
            <a:fld id="{9FD0252B-382C-4695-8800-125F61058E6C}" type="slidenum">
              <a:rPr lang="en-AU" smtClean="0"/>
              <a:t>21</a:t>
            </a:fld>
            <a:endParaRPr lang="en-AU"/>
          </a:p>
        </p:txBody>
      </p:sp>
    </p:spTree>
    <p:extLst>
      <p:ext uri="{BB962C8B-B14F-4D97-AF65-F5344CB8AC3E}">
        <p14:creationId xmlns:p14="http://schemas.microsoft.com/office/powerpoint/2010/main" val="26510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Please note: </a:t>
            </a:r>
            <a:r>
              <a:rPr lang="en-AU" b="0"/>
              <a:t>Trainers may choose to show one or both of these 2 slides of the brain – depending on the image you prefer.  This selection was based on feedback from the Train the trainer group.  The information in this notes page is the same for each slide and the handout is applicable regardless of which image you choose.</a:t>
            </a:r>
            <a:endParaRPr lang="en-AU" b="1"/>
          </a:p>
          <a:p>
            <a:endParaRPr lang="en-AU" b="1"/>
          </a:p>
          <a:p>
            <a:r>
              <a:rPr lang="en-AU" b="1"/>
              <a:t>Handout:</a:t>
            </a:r>
            <a:r>
              <a:rPr lang="en-AU"/>
              <a:t> </a:t>
            </a:r>
            <a:r>
              <a:rPr lang="en-AU" err="1"/>
              <a:t>Neurosequential</a:t>
            </a:r>
            <a:r>
              <a:rPr lang="en-AU"/>
              <a:t> development – this outlines the different parts of the brain and how and when they develop.  It is likely you will spend some time on this slide as you go through the sequential development of the brain as outlined in this handout.</a:t>
            </a:r>
          </a:p>
          <a:p>
            <a:endParaRPr lang="en-AU"/>
          </a:p>
          <a:p>
            <a:r>
              <a:rPr lang="en-AU" b="1"/>
              <a:t>Background information</a:t>
            </a:r>
          </a:p>
          <a:p>
            <a:endParaRPr lang="en-AU" b="1"/>
          </a:p>
          <a:p>
            <a:r>
              <a:rPr lang="en-AU" b="0"/>
              <a:t>An additional resource has been provided for this slide which is a trainer version of the handout provided for participants regarding </a:t>
            </a:r>
            <a:r>
              <a:rPr lang="en-AU" b="0" err="1"/>
              <a:t>neurosequential</a:t>
            </a:r>
            <a:r>
              <a:rPr lang="en-AU" b="0"/>
              <a:t> development.  This additional resource provides further information about the parts of the brain and the impacts of trauma.  This is for your information only and is not to be used as a handout for participants.</a:t>
            </a:r>
          </a:p>
          <a:p>
            <a:endParaRPr lang="en-AU" b="1"/>
          </a:p>
          <a:p>
            <a:r>
              <a:rPr lang="en-AU"/>
              <a:t>In addition to the extensive overview of the different parts of the brain provided in the trainer handout accompanying this slide, it is also important that the following key terms are discussed while delivering this session.  We also encourage you to do your own additional reading to expand your understanding of the brain, its parts, development and function.</a:t>
            </a:r>
          </a:p>
          <a:p>
            <a:endParaRPr lang="en-AU"/>
          </a:p>
          <a:p>
            <a:r>
              <a:rPr lang="en-AU" b="1"/>
              <a:t>Key points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Neurons: Nerve cells in the brain (in particular) that connect to enable us to undertake the extraordinary range of tasks the brain enables us to do.  We are born with billions of neurons and they make trillions of connections in the complex web of our brain and its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Neuronal connections:  Once the neurons are connected we call them, unsurprisingly </a:t>
            </a:r>
            <a:r>
              <a:rPr kumimoji="0" lang="en-AU" sz="12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 neuronal connections but these can also be called templates, synaptic connections or neuronal pathways.  It is critical to understand that neuronal connections develop through repetition – and the more a connection is activated, the stronger it becomes.  As trainers, we know you will have multiple ways of describing this process but it needs to be reinforced during this section and throughout the training because it helps us understand that the brain of a child who has experienced trauma is very good at surviving trauma because those neuronal patterns have been repeated so many times and that we are seeking to develop new neuronal connections not linked to trauma in our work with children and young people and this requires LOTS of repetitions.</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Cortical: it is important to differentiate between these 2 terms when talking about the brain.  Cortical refers to the parts of the brain in the cortex or neocortex, including the prefrontal cortex.  We talk about cortical functioning and this means functioning that is conscious and invariably based in 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Subcortical:  Subcortical functioning is probably more relevant to trauma informed and responsive practices as it helps us to understand many of the presenting behaviours of children and young people who have experienced trauma.  Subcortical refers to the parts of the brain underneath (sub) the cortex so this includes the limbic lobe/system, diencephalon, cerebellum, brainstem and the body.  Subcortical functioning is most often subconscious and does not require specific cognition to activate.  It is reactive rather than responsive.  It is not a conscious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Hemispheres:  the time of this session means we cannot go into detail about everything so we just want to clarify with people that there is also hemispheric development occurring during infancy, childhood and adolescence and there may be reference to the right and left hemisphere at different points in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22</a:t>
            </a:fld>
            <a:endParaRPr lang="en-AU"/>
          </a:p>
        </p:txBody>
      </p:sp>
    </p:spTree>
    <p:extLst>
      <p:ext uri="{BB962C8B-B14F-4D97-AF65-F5344CB8AC3E}">
        <p14:creationId xmlns:p14="http://schemas.microsoft.com/office/powerpoint/2010/main" val="242824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Please note: </a:t>
            </a:r>
            <a:r>
              <a:rPr kumimoji="0" lang="en-AU" sz="1200" b="0" i="0" u="none" strike="noStrike" kern="1200" cap="none" spc="0" normalizeH="0" baseline="0" noProof="0">
                <a:ln>
                  <a:noFill/>
                </a:ln>
                <a:solidFill>
                  <a:prstClr val="black"/>
                </a:solidFill>
                <a:effectLst/>
                <a:uLnTx/>
                <a:uFillTx/>
                <a:latin typeface="+mn-lt"/>
                <a:ea typeface="+mn-ea"/>
                <a:cs typeface="+mn-cs"/>
              </a:rPr>
              <a:t>Trainers may choose to show one or both of these 2 slides of the brain – depending on the image you prefer.  This selection was based on feedback from the Train the trainer group.  The information in this notes page is the same for each slide and the handout is applicable regardless of which image you choose.</a:t>
            </a: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Handout:</a:t>
            </a:r>
            <a:r>
              <a:rPr kumimoji="0" lang="en-AU" sz="1200" b="0" i="0" u="none" strike="noStrike" kern="1200" cap="none" spc="0" normalizeH="0" baseline="0" noProof="0">
                <a:ln>
                  <a:noFill/>
                </a:ln>
                <a:solidFill>
                  <a:prstClr val="black"/>
                </a:solidFill>
                <a:effectLst/>
                <a:uLnTx/>
                <a:uFillTx/>
                <a:latin typeface="+mn-lt"/>
                <a:ea typeface="+mn-ea"/>
                <a:cs typeface="+mn-cs"/>
              </a:rPr>
              <a:t> </a:t>
            </a:r>
            <a:r>
              <a:rPr kumimoji="0" lang="en-AU" sz="1200" b="0" i="0" u="none" strike="noStrike" kern="1200" cap="none" spc="0" normalizeH="0" baseline="0" noProof="0" err="1">
                <a:ln>
                  <a:noFill/>
                </a:ln>
                <a:solidFill>
                  <a:prstClr val="black"/>
                </a:solidFill>
                <a:effectLst/>
                <a:uLnTx/>
                <a:uFillTx/>
                <a:latin typeface="+mn-lt"/>
                <a:ea typeface="+mn-ea"/>
                <a:cs typeface="+mn-cs"/>
              </a:rPr>
              <a:t>Neurosequential</a:t>
            </a:r>
            <a:r>
              <a:rPr kumimoji="0" lang="en-AU" sz="1200" b="0" i="0" u="none" strike="noStrike" kern="1200" cap="none" spc="0" normalizeH="0" baseline="0" noProof="0">
                <a:ln>
                  <a:noFill/>
                </a:ln>
                <a:solidFill>
                  <a:prstClr val="black"/>
                </a:solidFill>
                <a:effectLst/>
                <a:uLnTx/>
                <a:uFillTx/>
                <a:latin typeface="+mn-lt"/>
                <a:ea typeface="+mn-ea"/>
                <a:cs typeface="+mn-cs"/>
              </a:rPr>
              <a:t> development – this outlines the different parts of the brain and how and when they develop.  It is likely you will spend some time on this slide as you go through the sequential development of the brain as outlined in this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An additional resource has been provided for this slide which is a trainer version of the handout provided for participants regarding </a:t>
            </a:r>
            <a:r>
              <a:rPr kumimoji="0" lang="en-AU" sz="1200" b="0" i="0" u="none" strike="noStrike" kern="1200" cap="none" spc="0" normalizeH="0" baseline="0" noProof="0" err="1">
                <a:ln>
                  <a:noFill/>
                </a:ln>
                <a:solidFill>
                  <a:prstClr val="black"/>
                </a:solidFill>
                <a:effectLst/>
                <a:uLnTx/>
                <a:uFillTx/>
                <a:latin typeface="+mn-lt"/>
                <a:ea typeface="+mn-ea"/>
                <a:cs typeface="+mn-cs"/>
              </a:rPr>
              <a:t>neurosequential</a:t>
            </a:r>
            <a:r>
              <a:rPr kumimoji="0" lang="en-AU" sz="1200" b="0" i="0" u="none" strike="noStrike" kern="1200" cap="none" spc="0" normalizeH="0" baseline="0" noProof="0">
                <a:ln>
                  <a:noFill/>
                </a:ln>
                <a:solidFill>
                  <a:prstClr val="black"/>
                </a:solidFill>
                <a:effectLst/>
                <a:uLnTx/>
                <a:uFillTx/>
                <a:latin typeface="+mn-lt"/>
                <a:ea typeface="+mn-ea"/>
                <a:cs typeface="+mn-cs"/>
              </a:rPr>
              <a:t> development.  This additional resource provides further information about the parts of the brain and the impacts of trauma.  This is for your information only and is not to be used as a handout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In addition to the extensive overview of the different parts of the brain provided in the trainer handout accompanying this slide, it is also important that the following key terms are discussed while delivering this session.  We also encourage you to do your own additional reading to expand your understanding of the brain, its parts, development and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Neurons: Nerve cells in the brain (in particular) that connect to enable us to undertake the extraordinary range of tasks the brain enables us to do.  We are born with billions of neurons and they make trillions of connections in the complex web of our brain and its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Neuronal connections:  Once the neurons are connected we call them, unsurprisingly </a:t>
            </a:r>
            <a:r>
              <a:rPr kumimoji="0" lang="en-AU" sz="12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 neuronal connections but these can also be called templates, synaptic connections or neuronal pathways.  It is critical to understand that neuronal connections develop through repetition – and the more a connection is activated, the stronger it becomes.  As trainers, we know you will have multiple ways of describing this process but it needs to be reinforced during this section and throughout the training because it helps us understand that the brain of a child who has experienced trauma is very good at surviving trauma because those neuronal patterns have been repeated so many times and that we are seeking to develop new neuronal connections not linked to trauma in our work with children and young people and this requires LOTS of repetitions.</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Cortical: it is important to differentiate between these 2 terms when talking about the brain.  Cortical refers to the parts of the brain in the cortex or neocortex, including the prefrontal cortex.  We talk about cortical functioning and this means functioning that is conscious and invariably based in 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Subcortical:  Subcortical functioning is probably more relevant to trauma informed and responsive practices as it helps us to understand many of the presenting behaviours of children and young people who have experienced trauma.  Subcortical refers to the parts of the brain underneath (sub) the cortex so this includes the limbic lobe/system, diencephalon, cerebellum, brainstem and the body.  Subcortical functioning is most often subconscious and does not require specific cognition to activate.  It is reactive rather than responsive.  It is not a conscious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Hemispheres:  the time of this session means we cannot go into detail about everything so we just want to clarify with people that there is also hemispheric development occurring during infancy, childhood and adolescence and there may be reference to the right and left hemisphere at different points in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5EBC220-01FB-4EA7-9E71-0175ECAC6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5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a:t>
            </a:r>
          </a:p>
          <a:p>
            <a:endParaRPr lang="en-AU"/>
          </a:p>
          <a:p>
            <a:r>
              <a:rPr lang="en-AU"/>
              <a:t>This image shows how important relationship is to both of the people engaging in the connection.  Relational interactions engage the same parts of the brain in both the adult and the child.  These interactions are connected to our heart, or feelings, as the expectation is that they will produce pleasure in that connection.</a:t>
            </a:r>
          </a:p>
          <a:p>
            <a:r>
              <a:rPr lang="en-AU"/>
              <a:t>Abuse and trauma take away the pleasure of connection and this is particularly damaging because relationships are fundamental to our wellbeing.</a:t>
            </a:r>
          </a:p>
          <a:p>
            <a:endParaRPr lang="en-AU"/>
          </a:p>
          <a:p>
            <a:r>
              <a:rPr lang="en-AU" b="1"/>
              <a:t>Key points</a:t>
            </a:r>
          </a:p>
          <a:p>
            <a:r>
              <a:rPr lang="en-AU"/>
              <a:t>Support survival: as human infants, we need to connect with other humans to survive and so we innately seek relationships to enable us to grow and thrive.  This happens long before cognitive (or cortical) development.  This is a biological drive for connection.  This means that anything that threatens our relationships is experienced as something that threatens our survival.  This tells us about the intensity of the impact of relationally based trauma.</a:t>
            </a:r>
          </a:p>
          <a:p>
            <a:endParaRPr lang="en-AU"/>
          </a:p>
          <a:p>
            <a:r>
              <a:rPr lang="en-AU"/>
              <a:t>Self-regulation through co-regulation: The only way we can learn to regulate our own emotional states is through the interactions we have with others that help us to understand the regulatory process.  We don’t expect babies to always regulate their own emotional states.  We pick them up and speak lovingly and soothingly to them, we rock them and we hold them tightly so they can learn ways to soothe themselves over a long period of time.  We all tend to need more co-regulation through attuned responses when we are put under stress, duress or trauma.</a:t>
            </a:r>
          </a:p>
          <a:p>
            <a:endParaRPr lang="en-AU"/>
          </a:p>
          <a:p>
            <a:r>
              <a:rPr lang="en-AU"/>
              <a:t>Build through repetition: Like all experiences, the more often we experience something the stronger the neuronal connections in our brains become and the more we come to expect the same thing to happen.  Positive relationships develop through multiple experiences of positive relationships.  What happens if I experience multiple negative relationships? (I come to expect relationships to be negative).  It takes a lot of repetitions of positive relational experiences to change our brain’s way of viewing this sort of thing.</a:t>
            </a:r>
          </a:p>
          <a:p>
            <a:endParaRPr lang="en-AU"/>
          </a:p>
          <a:p>
            <a:r>
              <a:rPr lang="en-AU"/>
              <a:t>Experience of positivity in connection: That is actually underselling relationships because we actually experience pleasure in the connection (through the release of hormones such as dopamine and oxytocin – but don’t feel you need to understand or explain this in your session!!)  The purpose of this pleasurable experience is to make us seek out more connections because that facilitates our survival so it is a helpful biological set up.  We want the children and young people we work with to experience pleasure or at least positivity in the connections they have with educators and this needs to be repeated to enable change.</a:t>
            </a:r>
          </a:p>
          <a:p>
            <a:endParaRPr lang="en-AU"/>
          </a:p>
          <a:p>
            <a:r>
              <a:rPr lang="en-AU"/>
              <a:t>Relationship is a therapeutic tool: This is the message of hope.  Every relational exchange we have with a child or young person is an opportunity for repair or healing from their experiences of trauma.  We as educators need to view this as a positive because generally relationships are something that we all as a profession do well.  We just need to acknowledge the power of those connections.</a:t>
            </a:r>
          </a:p>
        </p:txBody>
      </p:sp>
      <p:sp>
        <p:nvSpPr>
          <p:cNvPr id="4" name="Slide Number Placeholder 3"/>
          <p:cNvSpPr>
            <a:spLocks noGrp="1"/>
          </p:cNvSpPr>
          <p:nvPr>
            <p:ph type="sldNum" sz="quarter" idx="5"/>
          </p:nvPr>
        </p:nvSpPr>
        <p:spPr/>
        <p:txBody>
          <a:bodyPr/>
          <a:lstStyle/>
          <a:p>
            <a:fld id="{9FD0252B-382C-4695-8800-125F61058E6C}" type="slidenum">
              <a:rPr lang="en-AU" smtClean="0"/>
              <a:t>24</a:t>
            </a:fld>
            <a:endParaRPr lang="en-AU"/>
          </a:p>
        </p:txBody>
      </p:sp>
    </p:spTree>
    <p:extLst>
      <p:ext uri="{BB962C8B-B14F-4D97-AF65-F5344CB8AC3E}">
        <p14:creationId xmlns:p14="http://schemas.microsoft.com/office/powerpoint/2010/main" val="2918114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black"/>
                </a:solidFill>
              </a:rPr>
              <a:t>Copyright Australian Childhood Foundation 2009</a:t>
            </a:r>
          </a:p>
        </p:txBody>
      </p:sp>
      <p:sp>
        <p:nvSpPr>
          <p:cNvPr id="6" name="Rectangle 7"/>
          <p:cNvSpPr>
            <a:spLocks noGrp="1" noChangeArrowheads="1"/>
          </p:cNvSpPr>
          <p:nvPr>
            <p:ph type="sldNum" sz="quarter" idx="5"/>
          </p:nvPr>
        </p:nvSpPr>
        <p:spPr>
          <a:ln/>
        </p:spPr>
        <p:txBody>
          <a:bodyPr/>
          <a:lstStyle/>
          <a:p>
            <a:pPr>
              <a:defRPr/>
            </a:pPr>
            <a:fld id="{752D883C-7583-4D30-B9BA-CE12AE876FF8}" type="slidenum">
              <a:rPr lang="en-US">
                <a:solidFill>
                  <a:prstClr val="black"/>
                </a:solidFill>
              </a:rPr>
              <a:pPr>
                <a:defRPr/>
              </a:pPr>
              <a:t>25</a:t>
            </a:fld>
            <a:endParaRPr lang="en-US">
              <a:solidFill>
                <a:prstClr val="black"/>
              </a:solidFill>
            </a:endParaRPr>
          </a:p>
        </p:txBody>
      </p:sp>
      <p:sp>
        <p:nvSpPr>
          <p:cNvPr id="149506" name="Rectangle 7"/>
          <p:cNvSpPr txBox="1">
            <a:spLocks noGrp="1" noChangeArrowheads="1"/>
          </p:cNvSpPr>
          <p:nvPr/>
        </p:nvSpPr>
        <p:spPr bwMode="auto">
          <a:xfrm>
            <a:off x="3851402" y="9429968"/>
            <a:ext cx="2946275" cy="496670"/>
          </a:xfrm>
          <a:prstGeom prst="rect">
            <a:avLst/>
          </a:prstGeom>
          <a:noFill/>
          <a:ln w="9525">
            <a:noFill/>
            <a:miter lim="800000"/>
            <a:headEnd/>
            <a:tailEnd/>
          </a:ln>
        </p:spPr>
        <p:txBody>
          <a:bodyPr lIns="93177" tIns="46589" rIns="93177" bIns="46589" anchor="b"/>
          <a:lstStyle/>
          <a:p>
            <a:pPr algn="r" defTabSz="931863" eaLnBrk="0" hangingPunct="0"/>
            <a:fld id="{EFC5EB42-D6DF-4D50-BB6B-5541420D5A57}" type="slidenum">
              <a:rPr lang="en-US" sz="1200">
                <a:solidFill>
                  <a:prstClr val="black"/>
                </a:solidFill>
                <a:latin typeface="Arial" pitchFamily="34" charset="0"/>
              </a:rPr>
              <a:pPr algn="r" defTabSz="931863" eaLnBrk="0" hangingPunct="0"/>
              <a:t>25</a:t>
            </a:fld>
            <a:endParaRPr lang="en-US" sz="1200">
              <a:solidFill>
                <a:prstClr val="black"/>
              </a:solidFill>
              <a:latin typeface="Arial" pitchFamily="34" charset="0"/>
            </a:endParaRPr>
          </a:p>
        </p:txBody>
      </p:sp>
      <p:sp>
        <p:nvSpPr>
          <p:cNvPr id="149507" name="Rectangle 2"/>
          <p:cNvSpPr>
            <a:spLocks noGrp="1" noRot="1" noChangeAspect="1" noChangeArrowheads="1" noTextEdit="1"/>
          </p:cNvSpPr>
          <p:nvPr>
            <p:ph type="sldImg"/>
          </p:nvPr>
        </p:nvSpPr>
        <p:spPr>
          <a:xfrm>
            <a:off x="90488" y="744538"/>
            <a:ext cx="6616700" cy="3722687"/>
          </a:xfrm>
          <a:ln/>
        </p:spPr>
      </p:sp>
      <p:sp>
        <p:nvSpPr>
          <p:cNvPr id="149508" name="Rectangle 3"/>
          <p:cNvSpPr>
            <a:spLocks noGrp="1" noChangeArrowheads="1"/>
          </p:cNvSpPr>
          <p:nvPr>
            <p:ph type="body" idx="1"/>
          </p:nvPr>
        </p:nvSpPr>
        <p:spPr>
          <a:noFill/>
          <a:ln/>
        </p:spPr>
        <p:txBody>
          <a:bodyPr/>
          <a:lstStyle/>
          <a:p>
            <a:r>
              <a:rPr lang="en-AU" b="1"/>
              <a:t>Background information</a:t>
            </a:r>
          </a:p>
          <a:p>
            <a:endParaRPr lang="en-AU" b="0"/>
          </a:p>
          <a:p>
            <a:r>
              <a:rPr lang="en-AU" b="0"/>
              <a:t>This content links concepts of safety as stems from an understanding of Polyvagal Theory with information about arousal levels and the window of tolerance.</a:t>
            </a:r>
          </a:p>
          <a:p>
            <a:endParaRPr lang="en-AU" b="0"/>
          </a:p>
          <a:p>
            <a:r>
              <a:rPr lang="en-AU" b="0"/>
              <a:t>You may like to start with the regulated arousal slide to discuss the key concepts or talk about the impacts of trauma on the window of tolerance.</a:t>
            </a:r>
          </a:p>
          <a:p>
            <a:endParaRPr lang="en-AU" b="1"/>
          </a:p>
          <a:p>
            <a:r>
              <a:rPr lang="en-AU" b="1"/>
              <a:t>Activity</a:t>
            </a:r>
          </a:p>
          <a:p>
            <a:endParaRPr lang="en-AU" b="1"/>
          </a:p>
          <a:p>
            <a:r>
              <a:rPr lang="en-AU"/>
              <a:t>Think about the kids you’ve worked with. What activities do you do to increase their window of tolerance?</a:t>
            </a:r>
          </a:p>
          <a:p>
            <a:r>
              <a:rPr lang="en-AU"/>
              <a:t>-Submit – raise physiological arousal to keep them engaged</a:t>
            </a:r>
          </a:p>
          <a:p>
            <a:r>
              <a:rPr lang="en-AU"/>
              <a:t>-Freeze – stretching, massaging, hand wringing to stimulate blood flow and movement through body</a:t>
            </a:r>
          </a:p>
          <a:p>
            <a:r>
              <a:rPr lang="en-AU"/>
              <a:t>-Fight or Flight – Calming activities to help bring the hyper response down and restore manageability.</a:t>
            </a:r>
          </a:p>
          <a:p>
            <a:r>
              <a:rPr lang="en-AU"/>
              <a:t>The goal is to produce a manageable level of arousal in order to process trauma. </a:t>
            </a:r>
          </a:p>
          <a:p>
            <a:r>
              <a:rPr lang="en-AU"/>
              <a:t>We want regulated arousal (NEXT SLIDE)</a:t>
            </a:r>
          </a:p>
          <a:p>
            <a:endParaRPr lang="en-AU"/>
          </a:p>
          <a:p>
            <a:r>
              <a:rPr lang="en-AU" b="1"/>
              <a:t>Key points</a:t>
            </a:r>
          </a:p>
          <a:p>
            <a:endParaRPr lang="en-AU"/>
          </a:p>
          <a:p>
            <a:pPr marL="171450" indent="-171450">
              <a:lnSpc>
                <a:spcPct val="150000"/>
              </a:lnSpc>
              <a:buFont typeface="Arial" pitchFamily="34" charset="0"/>
              <a:buChar char="•"/>
              <a:defRPr/>
            </a:pPr>
            <a:r>
              <a:rPr lang="en-US" b="0"/>
              <a:t>What does this look like for the children we work with?</a:t>
            </a:r>
          </a:p>
          <a:p>
            <a:pPr marL="171450" indent="-171450">
              <a:lnSpc>
                <a:spcPct val="150000"/>
              </a:lnSpc>
              <a:buFont typeface="Arial" pitchFamily="34" charset="0"/>
              <a:buChar char="•"/>
              <a:defRPr/>
            </a:pPr>
            <a:r>
              <a:rPr lang="en-US" b="0"/>
              <a:t>The lack of predictability makes transitions threatening – if I don’t know what is coming next and my amygdala is always switched on I’m going to appear either angry and aggressive or flat and withdrawn</a:t>
            </a:r>
          </a:p>
          <a:p>
            <a:pPr marL="171450" indent="-171450">
              <a:lnSpc>
                <a:spcPct val="150000"/>
              </a:lnSpc>
              <a:buFont typeface="Arial" pitchFamily="34" charset="0"/>
              <a:buChar char="•"/>
              <a:defRPr/>
            </a:pPr>
            <a:r>
              <a:rPr lang="en-US" b="0"/>
              <a:t>Until I can learn to calm and quiet my mind I may over react in situations that would normally give me pleasure and I enjoy</a:t>
            </a:r>
          </a:p>
          <a:p>
            <a:pPr marL="171450" indent="-171450">
              <a:lnSpc>
                <a:spcPct val="150000"/>
              </a:lnSpc>
              <a:buFont typeface="Arial" pitchFamily="34" charset="0"/>
              <a:buChar char="•"/>
              <a:defRPr/>
            </a:pPr>
            <a:r>
              <a:rPr lang="en-US" b="0"/>
              <a:t>Many abused children do not understand what they feel or why they act as they do. “ when asked why did  you do that?” – it’s like asking yourself why you locked your keys in your house and pulled the front door shut, you just know you are preoccupied and thinking of something else. Traumatized children often do things that do not make any logical sense – they do not live in a world of logic or reason, their bodies are often on autopilot.</a:t>
            </a:r>
          </a:p>
          <a:p>
            <a:endParaRPr lang="en-AU"/>
          </a:p>
          <a:p>
            <a:r>
              <a:rPr lang="en-AU" b="1"/>
              <a:t>Background information</a:t>
            </a:r>
          </a:p>
          <a:p>
            <a:endParaRPr lang="en-AU"/>
          </a:p>
          <a:p>
            <a:pPr marL="0" lvl="0" algn="l"/>
            <a:r>
              <a:rPr lang="en-US" sz="1200" b="0">
                <a:solidFill>
                  <a:srgbClr val="63666A"/>
                </a:solidFill>
                <a:latin typeface="Helvetica" panose="020B0604020202030204" pitchFamily="34" charset="0"/>
                <a:cs typeface="Arial" pitchFamily="34" charset="0"/>
              </a:rPr>
              <a:t>Chronic exposure to trauma increases cortisol</a:t>
            </a:r>
          </a:p>
          <a:p>
            <a:pPr marL="171450" lvl="0" indent="-171450" algn="l">
              <a:buFontTx/>
              <a:buChar char="-"/>
            </a:pPr>
            <a:r>
              <a:rPr lang="en-US" sz="1200" b="0">
                <a:solidFill>
                  <a:srgbClr val="63666A"/>
                </a:solidFill>
                <a:latin typeface="Helvetica" panose="020B0604020202030204" pitchFamily="34" charset="0"/>
                <a:cs typeface="Arial" pitchFamily="34" charset="0"/>
              </a:rPr>
              <a:t>Cortisol increases the amygdala’s potential to be activated</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a:solidFill>
                  <a:srgbClr val="63666A"/>
                </a:solidFill>
                <a:latin typeface="Helvetica" panose="020B0604020202030204" pitchFamily="34" charset="0"/>
                <a:cs typeface="Arial" pitchFamily="34" charset="0"/>
              </a:rPr>
              <a:t>As such, the amygdala becomes highly sensitized to any signal of potential threat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a:solidFill>
                  <a:srgbClr val="63666A"/>
                </a:solidFill>
                <a:latin typeface="Helvetica" panose="020B0604020202030204" pitchFamily="34" charset="0"/>
                <a:cs typeface="Arial" pitchFamily="34" charset="0"/>
              </a:rPr>
              <a:t>The amygdala keeps the adrenalin system turned on leaving the child in a constant state of readiness for threat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a:solidFill>
                  <a:srgbClr val="63666A"/>
                </a:solidFill>
                <a:latin typeface="Helvetica" panose="020B0604020202030204" pitchFamily="34" charset="0"/>
                <a:cs typeface="Arial" pitchFamily="34" charset="0"/>
              </a:rPr>
              <a:t>- The hippocampus is unable to provide context so the amygdala is unable to restrict threatening stimuli to specific examples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a:solidFill>
                  <a:srgbClr val="63666A"/>
                </a:solidFill>
                <a:latin typeface="Helvetica" panose="020B0604020202030204" pitchFamily="34" charset="0"/>
                <a:cs typeface="Arial" pitchFamily="34" charset="0"/>
              </a:rPr>
              <a:t>The amygdala then associates any change with threat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b="0">
              <a:solidFill>
                <a:srgbClr val="63666A"/>
              </a:solidFill>
              <a:latin typeface="Helvetica" panose="020B0604020202030204" pitchFamily="34"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a:solidFill>
                  <a:srgbClr val="63666A"/>
                </a:solidFill>
                <a:latin typeface="Helvetica" panose="020B0604020202030204" pitchFamily="34" charset="0"/>
                <a:cs typeface="Arial" pitchFamily="34" charset="0"/>
              </a:rPr>
              <a:t>Please note: </a:t>
            </a:r>
            <a:r>
              <a:rPr lang="en-US" sz="1200" b="0">
                <a:solidFill>
                  <a:srgbClr val="63666A"/>
                </a:solidFill>
                <a:latin typeface="Helvetica" panose="020B0604020202030204" pitchFamily="34" charset="0"/>
                <a:cs typeface="Arial" pitchFamily="34" charset="0"/>
              </a:rPr>
              <a:t>This content is covered in more detail in the ‘Exploring Polyvagal Theory and neurobiology’ session.</a:t>
            </a:r>
            <a:endParaRPr lang="en-AU" b="1"/>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b="1">
              <a:solidFill>
                <a:srgbClr val="63666A"/>
              </a:solidFill>
              <a:latin typeface="Helvetica" panose="020B0604020202030204" pitchFamily="34" charset="0"/>
              <a:cs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AU"/>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AU"/>
          </a:p>
          <a:p>
            <a:pPr marL="171450" lvl="0" indent="-171450" algn="l">
              <a:buFontTx/>
              <a:buChar char="-"/>
            </a:pPr>
            <a:endParaRPr lang="en-US" sz="1200" b="1">
              <a:solidFill>
                <a:srgbClr val="63666A"/>
              </a:solidFill>
              <a:latin typeface="Helvetica" panose="020B0604020202030204" pitchFamily="34" charset="0"/>
              <a:cs typeface="Arial" pitchFamily="34" charset="0"/>
            </a:endParaRPr>
          </a:p>
          <a:p>
            <a:endParaRPr lang="en-AU"/>
          </a:p>
          <a:p>
            <a:pPr marL="358810" indent="-358810" algn="just">
              <a:lnSpc>
                <a:spcPct val="150000"/>
              </a:lnSpc>
              <a:spcBef>
                <a:spcPct val="20000"/>
              </a:spcBef>
              <a:buFont typeface="Wingdings" pitchFamily="2" charset="2"/>
              <a:buChar char="§"/>
              <a:defRPr/>
            </a:pPr>
            <a:endParaRPr lang="en-AU" b="1" kern="0">
              <a:latin typeface="Arial"/>
            </a:endParaRPr>
          </a:p>
          <a:p>
            <a:pPr eaLnBrk="1" hangingPunct="1"/>
            <a:endParaRPr lang="en-AU" altLang="en-US">
              <a:latin typeface="Arial" pitchFamily="34" charset="0"/>
              <a:ea typeface="ヒラギノ角ゴ Pro W3"/>
            </a:endParaRPr>
          </a:p>
          <a:p>
            <a:pPr eaLnBrk="1" hangingPunct="1"/>
            <a:endParaRPr lang="en-AU" altLang="en-US">
              <a:latin typeface="Arial" pitchFamily="34" charset="0"/>
              <a:ea typeface="ヒラギノ角ゴ Pro W3"/>
            </a:endParaRPr>
          </a:p>
          <a:p>
            <a:pPr marL="165638" indent="-165638">
              <a:buFontTx/>
              <a:buChar char="-"/>
            </a:pPr>
            <a:endParaRPr lang="en-AU" altLang="en-US" baseline="0">
              <a:latin typeface="Arial" pitchFamily="34" charset="0"/>
              <a:ea typeface="ヒラギノ角ゴ Pro W3"/>
            </a:endParaRPr>
          </a:p>
          <a:p>
            <a:pPr marL="342900" marR="0" lvl="0" indent="-342900" algn="just" defTabSz="914400" rtl="0" eaLnBrk="0" fontAlgn="base" latinLnBrk="0" hangingPunct="0">
              <a:lnSpc>
                <a:spcPct val="150000"/>
              </a:lnSpc>
              <a:spcBef>
                <a:spcPct val="20000"/>
              </a:spcBef>
              <a:spcAft>
                <a:spcPct val="0"/>
              </a:spcAft>
              <a:buClrTx/>
              <a:buSzTx/>
              <a:buFont typeface="Wingdings" pitchFamily="2" charset="2"/>
              <a:buChar char="§"/>
              <a:tabLst/>
              <a:defRPr/>
            </a:pPr>
            <a:endParaRPr kumimoji="0" lang="en-AU" b="0" i="0" u="none" strike="noStrike" kern="0" cap="none" spc="0" normalizeH="0" baseline="0" noProof="0">
              <a:ln>
                <a:noFill/>
              </a:ln>
              <a:effectLst/>
              <a:uLnTx/>
              <a:uFillTx/>
              <a:latin typeface="Arial"/>
            </a:endParaRPr>
          </a:p>
          <a:p>
            <a:pPr eaLnBrk="1" hangingPunct="1"/>
            <a:endParaRPr lang="en-AU" b="0">
              <a:latin typeface="Arial" pitchFamily="34" charset="0"/>
            </a:endParaRPr>
          </a:p>
          <a:p>
            <a:pPr eaLnBrk="1" hangingPunct="1"/>
            <a:endParaRPr lang="en-AU" baseline="0">
              <a:latin typeface="Arial" pitchFamily="34" charset="0"/>
              <a:ea typeface="ヒラギノ角ゴ Pro W3"/>
            </a:endParaRPr>
          </a:p>
        </p:txBody>
      </p:sp>
    </p:spTree>
    <p:extLst>
      <p:ext uri="{BB962C8B-B14F-4D97-AF65-F5344CB8AC3E}">
        <p14:creationId xmlns:p14="http://schemas.microsoft.com/office/powerpoint/2010/main" val="123277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black"/>
                </a:solidFill>
              </a:rPr>
              <a:t>Copyright Australian Childhood Foundation 2009</a:t>
            </a:r>
          </a:p>
        </p:txBody>
      </p:sp>
      <p:sp>
        <p:nvSpPr>
          <p:cNvPr id="6" name="Rectangle 7"/>
          <p:cNvSpPr>
            <a:spLocks noGrp="1" noChangeArrowheads="1"/>
          </p:cNvSpPr>
          <p:nvPr>
            <p:ph type="sldNum" sz="quarter" idx="5"/>
          </p:nvPr>
        </p:nvSpPr>
        <p:spPr>
          <a:ln/>
        </p:spPr>
        <p:txBody>
          <a:bodyPr/>
          <a:lstStyle/>
          <a:p>
            <a:pPr>
              <a:defRPr/>
            </a:pPr>
            <a:fld id="{00EB402F-975C-4624-9B44-BB928D06A626}" type="slidenum">
              <a:rPr lang="en-US">
                <a:solidFill>
                  <a:prstClr val="black"/>
                </a:solidFill>
              </a:rPr>
              <a:pPr>
                <a:defRPr/>
              </a:pPr>
              <a:t>26</a:t>
            </a:fld>
            <a:endParaRPr lang="en-US">
              <a:solidFill>
                <a:prstClr val="black"/>
              </a:solidFill>
            </a:endParaRPr>
          </a:p>
        </p:txBody>
      </p:sp>
      <p:sp>
        <p:nvSpPr>
          <p:cNvPr id="151554" name="Rectangle 7"/>
          <p:cNvSpPr txBox="1">
            <a:spLocks noGrp="1" noChangeArrowheads="1"/>
          </p:cNvSpPr>
          <p:nvPr/>
        </p:nvSpPr>
        <p:spPr bwMode="auto">
          <a:xfrm>
            <a:off x="3851402" y="9429968"/>
            <a:ext cx="2946275" cy="496670"/>
          </a:xfrm>
          <a:prstGeom prst="rect">
            <a:avLst/>
          </a:prstGeom>
          <a:noFill/>
          <a:ln w="9525">
            <a:noFill/>
            <a:miter lim="800000"/>
            <a:headEnd/>
            <a:tailEnd/>
          </a:ln>
        </p:spPr>
        <p:txBody>
          <a:bodyPr lIns="93177" tIns="46589" rIns="93177" bIns="46589" anchor="b"/>
          <a:lstStyle/>
          <a:p>
            <a:pPr algn="r" defTabSz="931863" eaLnBrk="0" hangingPunct="0"/>
            <a:fld id="{CCCCEEA4-93C3-4DDA-BBCC-7704CFDE918F}" type="slidenum">
              <a:rPr lang="en-US" sz="1200">
                <a:solidFill>
                  <a:prstClr val="black"/>
                </a:solidFill>
                <a:latin typeface="Arial" pitchFamily="34" charset="0"/>
              </a:rPr>
              <a:pPr algn="r" defTabSz="931863" eaLnBrk="0" hangingPunct="0"/>
              <a:t>26</a:t>
            </a:fld>
            <a:endParaRPr lang="en-US" sz="1200">
              <a:solidFill>
                <a:prstClr val="black"/>
              </a:solidFill>
              <a:latin typeface="Arial" pitchFamily="34" charset="0"/>
            </a:endParaRPr>
          </a:p>
        </p:txBody>
      </p:sp>
      <p:sp>
        <p:nvSpPr>
          <p:cNvPr id="151555" name="Rectangle 2"/>
          <p:cNvSpPr>
            <a:spLocks noGrp="1" noRot="1" noChangeAspect="1" noChangeArrowheads="1" noTextEdit="1"/>
          </p:cNvSpPr>
          <p:nvPr>
            <p:ph type="sldImg"/>
          </p:nvPr>
        </p:nvSpPr>
        <p:spPr>
          <a:xfrm>
            <a:off x="90488" y="744538"/>
            <a:ext cx="6616700" cy="3722687"/>
          </a:xfrm>
          <a:ln/>
        </p:spPr>
      </p:sp>
      <p:sp>
        <p:nvSpPr>
          <p:cNvPr id="151556" name="Rectangle 3"/>
          <p:cNvSpPr>
            <a:spLocks noGrp="1" noChangeArrowheads="1"/>
          </p:cNvSpPr>
          <p:nvPr>
            <p:ph type="body" idx="1"/>
          </p:nvPr>
        </p:nvSpPr>
        <p:spPr>
          <a:noFill/>
          <a:ln/>
        </p:spPr>
        <p:txBody>
          <a:bodyPr/>
          <a:lstStyle/>
          <a:p>
            <a:pPr eaLnBrk="1" hangingPunct="1"/>
            <a:endParaRPr lang="en-AU">
              <a:latin typeface="Arial" pitchFamily="34" charset="0"/>
              <a:ea typeface="ヒラギノ角ゴ Pro W3"/>
            </a:endParaRPr>
          </a:p>
        </p:txBody>
      </p:sp>
    </p:spTree>
    <p:extLst>
      <p:ext uri="{BB962C8B-B14F-4D97-AF65-F5344CB8AC3E}">
        <p14:creationId xmlns:p14="http://schemas.microsoft.com/office/powerpoint/2010/main" val="1778463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27</a:t>
            </a:fld>
            <a:endParaRPr lang="en-AU"/>
          </a:p>
        </p:txBody>
      </p:sp>
    </p:spTree>
    <p:extLst>
      <p:ext uri="{BB962C8B-B14F-4D97-AF65-F5344CB8AC3E}">
        <p14:creationId xmlns:p14="http://schemas.microsoft.com/office/powerpoint/2010/main" val="190324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a:extLst>
              <a:ext uri="{FF2B5EF4-FFF2-40B4-BE49-F238E27FC236}">
                <a16:creationId xmlns:a16="http://schemas.microsoft.com/office/drawing/2014/main" id="{5DCB7843-AE32-4245-9BC4-98689CACA7D6}"/>
              </a:ext>
            </a:extLst>
          </p:cNvPr>
          <p:cNvSpPr>
            <a:spLocks noGrp="1" noRot="1" noChangeAspect="1" noChangeArrowheads="1" noTextEdit="1"/>
          </p:cNvSpPr>
          <p:nvPr>
            <p:ph type="sldImg"/>
          </p:nvPr>
        </p:nvSpPr>
        <p:spPr>
          <a:xfrm>
            <a:off x="92075" y="746125"/>
            <a:ext cx="6623050" cy="3725863"/>
          </a:xfrm>
          <a:ln/>
        </p:spPr>
      </p:sp>
      <p:sp>
        <p:nvSpPr>
          <p:cNvPr id="522243" name="Notes Placeholder 2">
            <a:extLst>
              <a:ext uri="{FF2B5EF4-FFF2-40B4-BE49-F238E27FC236}">
                <a16:creationId xmlns:a16="http://schemas.microsoft.com/office/drawing/2014/main" id="{BA290DFC-F3D6-488D-8EC5-26CC7F325C74}"/>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a:solidFill>
                  <a:srgbClr val="262626"/>
                </a:solidFill>
                <a:latin typeface="Arial" panose="020B0604020202020204" pitchFamily="34" charset="0"/>
                <a:ea typeface="ヒラギノ角ゴ Pro W3"/>
                <a:cs typeface="Arial" panose="020B0604020202020204" pitchFamily="34" charset="0"/>
              </a:rPr>
              <a:t>Key points</a:t>
            </a:r>
          </a:p>
          <a:p>
            <a:pPr>
              <a:defRPr/>
            </a:pPr>
            <a:endParaRPr lang="en-US" altLang="en-US">
              <a:solidFill>
                <a:srgbClr val="262626"/>
              </a:solidFill>
              <a:latin typeface="Arial" panose="020B0604020202020204" pitchFamily="34" charset="0"/>
              <a:ea typeface="ヒラギノ角ゴ Pro W3"/>
              <a:cs typeface="Arial" panose="020B0604020202020204" pitchFamily="34" charset="0"/>
            </a:endParaRPr>
          </a:p>
          <a:p>
            <a:pPr>
              <a:defRPr/>
            </a:pPr>
            <a:r>
              <a:rPr lang="en-US" altLang="en-US">
                <a:solidFill>
                  <a:srgbClr val="262626"/>
                </a:solidFill>
                <a:latin typeface="Arial" panose="020B0604020202020204" pitchFamily="34" charset="0"/>
                <a:ea typeface="ヒラギノ角ゴ Pro W3"/>
                <a:cs typeface="Arial" panose="020B0604020202020204" pitchFamily="34" charset="0"/>
              </a:rPr>
              <a:t>Abuse-related trauma can lead to significant difficulties</a:t>
            </a:r>
          </a:p>
          <a:p>
            <a:pPr marL="171450" indent="-171450">
              <a:lnSpc>
                <a:spcPct val="90000"/>
              </a:lnSpc>
              <a:spcAft>
                <a:spcPct val="35000"/>
              </a:spcAft>
              <a:buFont typeface="Wingdings" panose="05000000000000000000" pitchFamily="2" charset="2"/>
              <a:buChar char="§"/>
              <a:defRPr/>
            </a:pPr>
            <a:r>
              <a:rPr lang="en-US" altLang="en-US">
                <a:solidFill>
                  <a:srgbClr val="262626"/>
                </a:solidFill>
                <a:latin typeface="Arial" panose="020B0604020202020204" pitchFamily="34" charset="0"/>
                <a:ea typeface="ヒラギノ角ゴ Pro W3"/>
                <a:cs typeface="Arial" panose="020B0604020202020204" pitchFamily="34" charset="0"/>
              </a:rPr>
              <a:t>in affect regulation</a:t>
            </a:r>
          </a:p>
          <a:p>
            <a:pPr marL="171450" indent="-171450">
              <a:lnSpc>
                <a:spcPct val="90000"/>
              </a:lnSpc>
              <a:spcAft>
                <a:spcPct val="35000"/>
              </a:spcAft>
              <a:buFont typeface="Wingdings" panose="05000000000000000000" pitchFamily="2" charset="2"/>
              <a:buChar char="§"/>
              <a:defRPr/>
            </a:pPr>
            <a:r>
              <a:rPr lang="en-US" altLang="en-US">
                <a:solidFill>
                  <a:srgbClr val="262626"/>
                </a:solidFill>
                <a:latin typeface="Arial" panose="020B0604020202020204" pitchFamily="34" charset="0"/>
                <a:ea typeface="ヒラギノ角ゴ Pro W3"/>
                <a:cs typeface="Arial" panose="020B0604020202020204" pitchFamily="34" charset="0"/>
              </a:rPr>
              <a:t>on brain development</a:t>
            </a:r>
          </a:p>
          <a:p>
            <a:pPr marL="171450" indent="-171450">
              <a:lnSpc>
                <a:spcPct val="90000"/>
              </a:lnSpc>
              <a:spcAft>
                <a:spcPct val="35000"/>
              </a:spcAft>
              <a:buFont typeface="Wingdings" panose="05000000000000000000" pitchFamily="2" charset="2"/>
              <a:buChar char="§"/>
              <a:defRPr/>
            </a:pPr>
            <a:r>
              <a:rPr lang="en-US" altLang="en-US">
                <a:solidFill>
                  <a:srgbClr val="262626"/>
                </a:solidFill>
                <a:latin typeface="Arial" panose="020B0604020202020204" pitchFamily="34" charset="0"/>
                <a:ea typeface="ヒラギノ角ゴ Pro W3"/>
                <a:cs typeface="Arial" panose="020B0604020202020204" pitchFamily="34" charset="0"/>
              </a:rPr>
              <a:t>with relationships</a:t>
            </a:r>
          </a:p>
          <a:p>
            <a:pPr>
              <a:lnSpc>
                <a:spcPct val="90000"/>
              </a:lnSpc>
              <a:spcAft>
                <a:spcPct val="35000"/>
              </a:spcAft>
              <a:buFontTx/>
              <a:buChar char="•"/>
              <a:defRPr/>
            </a:pPr>
            <a:endParaRPr lang="en-US" altLang="en-US">
              <a:solidFill>
                <a:srgbClr val="262626"/>
              </a:solidFill>
              <a:latin typeface="Arial" panose="020B0604020202020204" pitchFamily="34" charset="0"/>
              <a:ea typeface="ヒラギノ角ゴ Pro W3"/>
              <a:cs typeface="Arial" panose="020B0604020202020204" pitchFamily="34" charset="0"/>
            </a:endParaRPr>
          </a:p>
          <a:p>
            <a:pPr>
              <a:defRPr/>
            </a:pPr>
            <a:r>
              <a:rPr lang="en-US" altLang="en-US">
                <a:solidFill>
                  <a:srgbClr val="262626"/>
                </a:solidFill>
                <a:latin typeface="Arial" panose="020B0604020202020204" pitchFamily="34" charset="0"/>
                <a:ea typeface="ヒラギノ角ゴ Pro W3"/>
                <a:cs typeface="Arial" panose="020B0604020202020204" pitchFamily="34" charset="0"/>
              </a:rPr>
              <a:t>Traumatised babies and children are dealing with the impact of their  experiences in all elements of their lives</a:t>
            </a:r>
          </a:p>
          <a:p>
            <a:pPr>
              <a:defRPr/>
            </a:pPr>
            <a:endParaRPr lang="en-US" altLang="en-US">
              <a:solidFill>
                <a:srgbClr val="262626"/>
              </a:solidFill>
              <a:latin typeface="Arial" panose="020B0604020202020204" pitchFamily="34" charset="0"/>
              <a:ea typeface="ヒラギノ角ゴ Pro W3"/>
              <a:cs typeface="Arial" panose="020B0604020202020204" pitchFamily="34" charset="0"/>
            </a:endParaRPr>
          </a:p>
          <a:p>
            <a:pPr>
              <a:defRPr/>
            </a:pPr>
            <a:r>
              <a:rPr lang="en-US" altLang="en-US">
                <a:solidFill>
                  <a:srgbClr val="262626"/>
                </a:solidFill>
                <a:latin typeface="Arial" panose="020B0604020202020204" pitchFamily="34" charset="0"/>
                <a:ea typeface="ヒラギノ角ゴ Pro W3"/>
                <a:cs typeface="Arial" panose="020B0604020202020204" pitchFamily="34" charset="0"/>
              </a:rPr>
              <a:t>Understanding the impact of </a:t>
            </a:r>
            <a:r>
              <a:rPr lang="en-US" altLang="en-US" err="1">
                <a:solidFill>
                  <a:srgbClr val="262626"/>
                </a:solidFill>
                <a:latin typeface="Arial" panose="020B0604020202020204" pitchFamily="34" charset="0"/>
                <a:ea typeface="ヒラギノ角ゴ Pro W3"/>
                <a:cs typeface="Arial" panose="020B0604020202020204" pitchFamily="34" charset="0"/>
              </a:rPr>
              <a:t>traumatisation</a:t>
            </a:r>
            <a:r>
              <a:rPr lang="en-US" altLang="en-US">
                <a:solidFill>
                  <a:srgbClr val="262626"/>
                </a:solidFill>
                <a:latin typeface="Arial" panose="020B0604020202020204" pitchFamily="34" charset="0"/>
                <a:ea typeface="ヒラギノ角ゴ Pro W3"/>
                <a:cs typeface="Arial" panose="020B0604020202020204" pitchFamily="34" charset="0"/>
              </a:rPr>
              <a:t> on children and young people is a crucial step in facilitating change</a:t>
            </a:r>
          </a:p>
          <a:p>
            <a:pPr>
              <a:defRPr/>
            </a:pPr>
            <a:endParaRPr lang="en-US" altLang="en-US">
              <a:solidFill>
                <a:srgbClr val="262626"/>
              </a:solidFill>
              <a:latin typeface="Arial" panose="020B0604020202020204" pitchFamily="34" charset="0"/>
              <a:ea typeface="ヒラギノ角ゴ Pro W3"/>
              <a:cs typeface="Arial" panose="020B0604020202020204" pitchFamily="34" charset="0"/>
            </a:endParaRPr>
          </a:p>
          <a:p>
            <a:pPr>
              <a:defRPr/>
            </a:pPr>
            <a:r>
              <a:rPr lang="en-US" altLang="en-US" b="0">
                <a:latin typeface="Arial" panose="020B0604020202020204" pitchFamily="34" charset="0"/>
                <a:ea typeface="ヒラギノ角ゴ Pro W3"/>
                <a:cs typeface="Arial" panose="020B0604020202020204" pitchFamily="34" charset="0"/>
              </a:rPr>
              <a:t>WHAT DO YOU SEE IN THE SCHOOL SETTING?</a:t>
            </a:r>
            <a:endParaRPr lang="en-AU" altLang="en-US" b="0">
              <a:latin typeface="Arial" panose="020B0604020202020204" pitchFamily="34" charset="0"/>
              <a:ea typeface="ヒラギノ角ゴ Pro W3"/>
              <a:cs typeface="Arial" panose="020B0604020202020204" pitchFamily="34" charset="0"/>
            </a:endParaRPr>
          </a:p>
          <a:p>
            <a:pPr>
              <a:defRPr/>
            </a:pPr>
            <a:r>
              <a:rPr lang="en-AU" altLang="en-US">
                <a:latin typeface="Arial" panose="020B0604020202020204" pitchFamily="34" charset="0"/>
                <a:ea typeface="ヒラギノ角ゴ Pro W3"/>
                <a:cs typeface="Arial" panose="020B0604020202020204" pitchFamily="34" charset="0"/>
              </a:rPr>
              <a:t>In any class you may have:</a:t>
            </a:r>
          </a:p>
          <a:p>
            <a:pPr>
              <a:defRPr/>
            </a:pPr>
            <a:endParaRPr lang="en-AU" altLang="en-US">
              <a:latin typeface="Arial" panose="020B0604020202020204" pitchFamily="34" charset="0"/>
              <a:ea typeface="ヒラギノ角ゴ Pro W3"/>
              <a:cs typeface="Arial" panose="020B0604020202020204" pitchFamily="34" charset="0"/>
            </a:endParaRP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in out of home care</a:t>
            </a: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involved with CAMHS/HEADSPACE</a:t>
            </a: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displaying learning difficulties while being quite bright</a:t>
            </a: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showing a significant inability to trust</a:t>
            </a: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who overreact to usual situations</a:t>
            </a:r>
          </a:p>
          <a:p>
            <a:pPr marL="628650" lvl="1"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Students displaying a significant inability to deal with change</a:t>
            </a:r>
          </a:p>
          <a:p>
            <a:pPr>
              <a:defRPr/>
            </a:pPr>
            <a:r>
              <a:rPr lang="en-AU" altLang="en-US">
                <a:latin typeface="Arial" panose="020B0604020202020204" pitchFamily="34" charset="0"/>
                <a:ea typeface="ヒラギノ角ゴ Pro W3"/>
                <a:cs typeface="Arial" panose="020B0604020202020204" pitchFamily="34" charset="0"/>
              </a:rPr>
              <a:t>	</a:t>
            </a:r>
            <a:r>
              <a:rPr lang="en-AU" altLang="en-US" err="1">
                <a:latin typeface="Arial" panose="020B0604020202020204" pitchFamily="34" charset="0"/>
                <a:ea typeface="ヒラギノ角ゴ Pro W3"/>
                <a:cs typeface="Arial" panose="020B0604020202020204" pitchFamily="34" charset="0"/>
              </a:rPr>
              <a:t>eg.</a:t>
            </a:r>
            <a:r>
              <a:rPr lang="en-AU" altLang="en-US">
                <a:latin typeface="Arial" panose="020B0604020202020204" pitchFamily="34" charset="0"/>
                <a:ea typeface="ヒラギノ角ゴ Pro W3"/>
                <a:cs typeface="Arial" panose="020B0604020202020204" pitchFamily="34" charset="0"/>
              </a:rPr>
              <a:t> A student who seems to grasp a concept one day but by the next cannot recall or apply that concept</a:t>
            </a:r>
          </a:p>
          <a:p>
            <a:pPr>
              <a:defRPr/>
            </a:pPr>
            <a:r>
              <a:rPr lang="en-AU" altLang="en-US">
                <a:latin typeface="Arial" panose="020B0604020202020204" pitchFamily="34" charset="0"/>
                <a:ea typeface="ヒラギノ角ゴ Pro W3"/>
                <a:cs typeface="Arial" panose="020B0604020202020204" pitchFamily="34" charset="0"/>
              </a:rPr>
              <a:t>	     Despite your extra efforts in relationship building with a student they still seem to avoid you wherever possible</a:t>
            </a:r>
          </a:p>
          <a:p>
            <a:pPr>
              <a:defRPr/>
            </a:pPr>
            <a:r>
              <a:rPr lang="en-AU" altLang="en-US">
                <a:latin typeface="Arial" panose="020B0604020202020204" pitchFamily="34" charset="0"/>
                <a:ea typeface="ヒラギノ角ゴ Pro W3"/>
                <a:cs typeface="Arial" panose="020B0604020202020204" pitchFamily="34" charset="0"/>
              </a:rPr>
              <a:t>	     another student yells and this student yells too, starts crying or behaves in another way we might call overreacting</a:t>
            </a:r>
          </a:p>
          <a:p>
            <a:pPr>
              <a:defRPr/>
            </a:pPr>
            <a:r>
              <a:rPr lang="en-AU" altLang="en-US">
                <a:latin typeface="Arial" panose="020B0604020202020204" pitchFamily="34" charset="0"/>
                <a:ea typeface="ヒラギノ角ゴ Pro W3"/>
                <a:cs typeface="Arial" panose="020B0604020202020204" pitchFamily="34" charset="0"/>
              </a:rPr>
              <a:t>	     A student who acts out during an excursion despite being excited about it for the past week </a:t>
            </a:r>
          </a:p>
          <a:p>
            <a:pPr>
              <a:defRPr/>
            </a:pPr>
            <a:endParaRPr lang="en-AU" altLang="en-US">
              <a:latin typeface="Arial" panose="020B0604020202020204" pitchFamily="34" charset="0"/>
              <a:ea typeface="ヒラギノ角ゴ Pro W3"/>
              <a:cs typeface="Arial" panose="020B0604020202020204" pitchFamily="34" charset="0"/>
            </a:endParaRPr>
          </a:p>
          <a:p>
            <a:pPr marL="171450"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Schools can provide a sense of security that is lacking elsewhere for this child</a:t>
            </a:r>
          </a:p>
          <a:p>
            <a:pPr marL="171450"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Planning, consistency and repetition across the whole school are crucial response strategies</a:t>
            </a:r>
          </a:p>
          <a:p>
            <a:pPr marL="171450"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Abuse related trauma is the result of damaging relationships and patterns for relating to others in the child’s life. It then is critical to understand that recovery is based on building appropriate and safe relationships.</a:t>
            </a:r>
          </a:p>
          <a:p>
            <a:pPr marL="171450" indent="-171450">
              <a:buFont typeface="Wingdings" panose="05000000000000000000" pitchFamily="2" charset="2"/>
              <a:buChar char="§"/>
              <a:defRPr/>
            </a:pPr>
            <a:r>
              <a:rPr lang="en-AU" altLang="en-US">
                <a:latin typeface="Arial" panose="020B0604020202020204" pitchFamily="34" charset="0"/>
                <a:ea typeface="ヒラギノ角ゴ Pro W3"/>
                <a:cs typeface="Arial" panose="020B0604020202020204" pitchFamily="34" charset="0"/>
              </a:rPr>
              <a:t>For traumatised children/</a:t>
            </a:r>
            <a:r>
              <a:rPr lang="en-AU" altLang="en-US" err="1">
                <a:latin typeface="Arial" panose="020B0604020202020204" pitchFamily="34" charset="0"/>
                <a:ea typeface="ヒラギノ角ゴ Pro W3"/>
                <a:cs typeface="Arial" panose="020B0604020202020204" pitchFamily="34" charset="0"/>
              </a:rPr>
              <a:t>yp</a:t>
            </a:r>
            <a:r>
              <a:rPr lang="en-AU" altLang="en-US">
                <a:latin typeface="Arial" panose="020B0604020202020204" pitchFamily="34" charset="0"/>
                <a:ea typeface="ヒラギノ角ゴ Pro W3"/>
                <a:cs typeface="Arial" panose="020B0604020202020204" pitchFamily="34" charset="0"/>
              </a:rPr>
              <a:t>, school can provide safety and security as well as predictability in their otherwise chaotic lives. However, we often see that school becomes a place where children ‘act out’ more because they feel safe enough to express some of the inner turmoil they are experiencing</a:t>
            </a:r>
          </a:p>
          <a:p>
            <a:pPr marL="171450" indent="-171450">
              <a:buFont typeface="Wingdings" panose="05000000000000000000" pitchFamily="2" charset="2"/>
              <a:buChar char="§"/>
              <a:defRPr/>
            </a:pPr>
            <a:endParaRPr lang="en-AU" altLang="en-US">
              <a:latin typeface="Arial" panose="020B0604020202020204" pitchFamily="34" charset="0"/>
              <a:ea typeface="ヒラギノ角ゴ Pro W3"/>
              <a:cs typeface="Arial" panose="020B0604020202020204" pitchFamily="34" charset="0"/>
            </a:endParaRPr>
          </a:p>
          <a:p>
            <a:pPr>
              <a:defRPr/>
            </a:pPr>
            <a:endParaRPr lang="en-AU" altLang="en-US">
              <a:latin typeface="Arial" panose="020B0604020202020204" pitchFamily="34" charset="0"/>
              <a:ea typeface="ヒラギノ角ゴ Pro W3"/>
              <a:cs typeface="Arial" panose="020B0604020202020204" pitchFamily="34" charset="0"/>
            </a:endParaRPr>
          </a:p>
          <a:p>
            <a:pPr>
              <a:defRPr/>
            </a:pPr>
            <a:endParaRPr lang="en-AU" altLang="en-US">
              <a:latin typeface="Arial" panose="020B0604020202020204" pitchFamily="34" charset="0"/>
              <a:ea typeface="ヒラギノ角ゴ Pro W3"/>
            </a:endParaRPr>
          </a:p>
        </p:txBody>
      </p:sp>
      <p:sp>
        <p:nvSpPr>
          <p:cNvPr id="518148" name="Slide Number Placeholder 3">
            <a:extLst>
              <a:ext uri="{FF2B5EF4-FFF2-40B4-BE49-F238E27FC236}">
                <a16:creationId xmlns:a16="http://schemas.microsoft.com/office/drawing/2014/main" id="{C199DF5F-BB10-4BAA-9753-D56E5A413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a:cs typeface="ヒラギノ角ゴ Pro W3"/>
              </a:defRPr>
            </a:lvl1pPr>
            <a:lvl2pPr marL="742950" indent="-285750" defTabSz="931863">
              <a:defRPr sz="2400">
                <a:solidFill>
                  <a:schemeClr val="tx1"/>
                </a:solidFill>
                <a:latin typeface="Arial" panose="020B0604020202020204" pitchFamily="34" charset="0"/>
                <a:ea typeface="ヒラギノ角ゴ Pro W3"/>
                <a:cs typeface="ヒラギノ角ゴ Pro W3"/>
              </a:defRPr>
            </a:lvl2pPr>
            <a:lvl3pPr marL="1143000" indent="-228600" defTabSz="931863">
              <a:defRPr sz="2400">
                <a:solidFill>
                  <a:schemeClr val="tx1"/>
                </a:solidFill>
                <a:latin typeface="Arial" panose="020B0604020202020204" pitchFamily="34" charset="0"/>
                <a:ea typeface="ヒラギノ角ゴ Pro W3"/>
                <a:cs typeface="ヒラギノ角ゴ Pro W3"/>
              </a:defRPr>
            </a:lvl3pPr>
            <a:lvl4pPr marL="1600200" indent="-228600" defTabSz="931863">
              <a:defRPr sz="2400">
                <a:solidFill>
                  <a:schemeClr val="tx1"/>
                </a:solidFill>
                <a:latin typeface="Arial" panose="020B0604020202020204" pitchFamily="34" charset="0"/>
                <a:ea typeface="ヒラギノ角ゴ Pro W3"/>
                <a:cs typeface="ヒラギノ角ゴ Pro W3"/>
              </a:defRPr>
            </a:lvl4pPr>
            <a:lvl5pPr marL="2057400" indent="-228600" defTabSz="931863">
              <a:defRPr sz="2400">
                <a:solidFill>
                  <a:schemeClr val="tx1"/>
                </a:solidFill>
                <a:latin typeface="Arial" panose="020B0604020202020204" pitchFamily="34" charset="0"/>
                <a:ea typeface="ヒラギノ角ゴ Pro W3"/>
                <a:cs typeface="ヒラギノ角ゴ Pro W3"/>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84111911-2529-4260-ABCC-3CD295F000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a:extLst>
              <a:ext uri="{FF2B5EF4-FFF2-40B4-BE49-F238E27FC236}">
                <a16:creationId xmlns:a16="http://schemas.microsoft.com/office/drawing/2014/main" id="{DF65DA85-AF50-4714-AEE5-B92AD908AB4F}"/>
              </a:ext>
            </a:extLst>
          </p:cNvPr>
          <p:cNvSpPr>
            <a:spLocks noGrp="1" noRot="1" noChangeAspect="1" noChangeArrowheads="1" noTextEdit="1"/>
          </p:cNvSpPr>
          <p:nvPr>
            <p:ph type="sldImg"/>
          </p:nvPr>
        </p:nvSpPr>
        <p:spPr>
          <a:xfrm>
            <a:off x="90488" y="744538"/>
            <a:ext cx="6616700" cy="3722687"/>
          </a:xfrm>
          <a:ln/>
        </p:spPr>
      </p:sp>
      <p:sp>
        <p:nvSpPr>
          <p:cNvPr id="3" name="Notes Placeholder 2">
            <a:extLst>
              <a:ext uri="{FF2B5EF4-FFF2-40B4-BE49-F238E27FC236}">
                <a16:creationId xmlns:a16="http://schemas.microsoft.com/office/drawing/2014/main" id="{C7FB868B-F6C9-44FC-A0C2-24DDCA2089CC}"/>
              </a:ext>
            </a:extLst>
          </p:cNvPr>
          <p:cNvSpPr>
            <a:spLocks noGrp="1"/>
          </p:cNvSpPr>
          <p:nvPr>
            <p:ph type="body" idx="1"/>
          </p:nvPr>
        </p:nvSpPr>
        <p:spPr/>
        <p:txBody>
          <a:bodyPr/>
          <a:lstStyle/>
          <a:p>
            <a:pPr>
              <a:defRPr/>
            </a:pPr>
            <a:r>
              <a:rPr lang="en-US" altLang="en-US" b="1">
                <a:latin typeface="Arial" panose="020B0604020202020204" pitchFamily="34" charset="0"/>
                <a:ea typeface="ヒラギノ角ゴ Pro W3"/>
              </a:rPr>
              <a:t>Please note: </a:t>
            </a:r>
            <a:r>
              <a:rPr lang="en-US" altLang="en-US" b="0">
                <a:latin typeface="Arial" panose="020B0604020202020204" pitchFamily="34" charset="0"/>
                <a:ea typeface="ヒラギノ角ゴ Pro W3"/>
              </a:rPr>
              <a:t>This slide can be printed as an </a:t>
            </a:r>
            <a:r>
              <a:rPr lang="en-US" altLang="en-US" b="1">
                <a:latin typeface="Arial" panose="020B0604020202020204" pitchFamily="34" charset="0"/>
                <a:ea typeface="ヒラギノ角ゴ Pro W3"/>
              </a:rPr>
              <a:t>Optional handout</a:t>
            </a:r>
          </a:p>
          <a:p>
            <a:pPr>
              <a:defRPr/>
            </a:pPr>
            <a:endParaRPr lang="en-US" altLang="en-US" b="1">
              <a:latin typeface="Arial" panose="020B0604020202020204" pitchFamily="34" charset="0"/>
              <a:ea typeface="ヒラギノ角ゴ Pro W3"/>
            </a:endParaRPr>
          </a:p>
          <a:p>
            <a:pPr>
              <a:defRPr/>
            </a:pPr>
            <a:r>
              <a:rPr lang="en-US" altLang="en-US" b="1">
                <a:latin typeface="Arial" panose="020B0604020202020204" pitchFamily="34" charset="0"/>
                <a:ea typeface="ヒラギノ角ゴ Pro W3"/>
              </a:rPr>
              <a:t>Key points</a:t>
            </a:r>
          </a:p>
          <a:p>
            <a:pPr>
              <a:defRPr/>
            </a:pPr>
            <a:endParaRPr lang="en-US" altLang="en-US">
              <a:latin typeface="Arial" pitchFamily="34" charset="0"/>
              <a:ea typeface="ヒラギノ角ゴ Pro W3"/>
            </a:endParaRPr>
          </a:p>
          <a:p>
            <a:pPr>
              <a:defRPr/>
            </a:pPr>
            <a:r>
              <a:rPr lang="en-US" altLang="en-US">
                <a:latin typeface="Arial" pitchFamily="34" charset="0"/>
                <a:ea typeface="ヒラギノ角ゴ Pro W3"/>
              </a:rPr>
              <a:t>This slide is to </a:t>
            </a:r>
            <a:r>
              <a:rPr lang="en-US" altLang="en-US" err="1">
                <a:latin typeface="Arial" pitchFamily="34" charset="0"/>
                <a:ea typeface="ヒラギノ角ゴ Pro W3"/>
              </a:rPr>
              <a:t>emphasise</a:t>
            </a:r>
            <a:r>
              <a:rPr lang="en-US" altLang="en-US">
                <a:latin typeface="Arial" pitchFamily="34" charset="0"/>
                <a:ea typeface="ヒラギノ角ゴ Pro W3"/>
              </a:rPr>
              <a:t> the cycle of trauma </a:t>
            </a:r>
            <a:r>
              <a:rPr lang="en-US" altLang="en-US" err="1">
                <a:latin typeface="Arial" pitchFamily="34" charset="0"/>
                <a:ea typeface="ヒラギノ角ゴ Pro W3"/>
              </a:rPr>
              <a:t>behaviours</a:t>
            </a:r>
            <a:r>
              <a:rPr lang="en-US" altLang="en-US">
                <a:latin typeface="Arial" pitchFamily="34" charset="0"/>
                <a:ea typeface="ヒラギノ角ゴ Pro W3"/>
              </a:rPr>
              <a:t> that hijack our classrooms. It is important to reflect on the teachers’ and peers’ role in the cycle with regards to responses to these children and how it can perpetuate and sometimes escalate these </a:t>
            </a:r>
            <a:r>
              <a:rPr lang="en-US" altLang="en-US" err="1">
                <a:latin typeface="Arial" pitchFamily="34" charset="0"/>
                <a:ea typeface="ヒラギノ角ゴ Pro W3"/>
              </a:rPr>
              <a:t>behaviours</a:t>
            </a:r>
            <a:r>
              <a:rPr lang="en-US" altLang="en-US">
                <a:latin typeface="Arial" pitchFamily="34" charset="0"/>
                <a:ea typeface="ヒラギノ角ゴ Pro W3"/>
              </a:rPr>
              <a:t>.</a:t>
            </a:r>
          </a:p>
          <a:p>
            <a:pPr>
              <a:defRPr/>
            </a:pPr>
            <a:endParaRPr lang="en-US" altLang="en-US">
              <a:latin typeface="Arial" pitchFamily="34" charset="0"/>
              <a:ea typeface="ヒラギノ角ゴ Pro W3"/>
            </a:endParaRPr>
          </a:p>
          <a:p>
            <a:pPr>
              <a:defRPr/>
            </a:pPr>
            <a:r>
              <a:rPr lang="en-US" altLang="en-US">
                <a:latin typeface="Arial" pitchFamily="34" charset="0"/>
                <a:ea typeface="ヒラギノ角ゴ Pro W3"/>
              </a:rPr>
              <a:t>Teachers have </a:t>
            </a:r>
            <a:r>
              <a:rPr lang="en-US" altLang="en-US" err="1">
                <a:latin typeface="Arial" pitchFamily="34" charset="0"/>
                <a:ea typeface="ヒラギノ角ゴ Pro W3"/>
              </a:rPr>
              <a:t>amygdalas</a:t>
            </a:r>
            <a:r>
              <a:rPr lang="en-US" altLang="en-US">
                <a:latin typeface="Arial" pitchFamily="34" charset="0"/>
                <a:ea typeface="ヒラギノ角ゴ Pro W3"/>
              </a:rPr>
              <a:t> too – and they can activate when stressed by challenging </a:t>
            </a:r>
            <a:r>
              <a:rPr lang="en-US" altLang="en-US" err="1">
                <a:latin typeface="Arial" pitchFamily="34" charset="0"/>
                <a:ea typeface="ヒラギノ角ゴ Pro W3"/>
              </a:rPr>
              <a:t>behaviours</a:t>
            </a:r>
            <a:r>
              <a:rPr lang="en-US" altLang="en-US">
                <a:latin typeface="Arial" pitchFamily="34" charset="0"/>
                <a:ea typeface="ヒラギノ角ゴ Pro W3"/>
              </a:rPr>
              <a:t>. </a:t>
            </a:r>
          </a:p>
          <a:p>
            <a:pPr>
              <a:defRPr/>
            </a:pPr>
            <a:endParaRPr lang="en-US" altLang="en-US">
              <a:latin typeface="Arial" pitchFamily="34" charset="0"/>
              <a:ea typeface="ヒラギノ角ゴ Pro W3"/>
            </a:endParaRPr>
          </a:p>
          <a:p>
            <a:pPr>
              <a:defRPr/>
            </a:pPr>
            <a:r>
              <a:rPr lang="en-US" altLang="en-US">
                <a:latin typeface="Arial" pitchFamily="34" charset="0"/>
                <a:ea typeface="ヒラギノ角ゴ Pro W3"/>
              </a:rPr>
              <a:t>Discuss what this means for teachers and their process in the classroom and what they need to do to manage their arousal when working with complex trauma.</a:t>
            </a:r>
          </a:p>
          <a:p>
            <a:pPr>
              <a:defRPr/>
            </a:pPr>
            <a:endParaRPr lang="en-AU" altLang="en-AU" kern="0">
              <a:solidFill>
                <a:srgbClr val="1674A4"/>
              </a:solidFill>
              <a:latin typeface="Arial"/>
              <a:ea typeface="ヒラギノ角ゴ Pro W3"/>
            </a:endParaRPr>
          </a:p>
          <a:p>
            <a:pPr>
              <a:defRPr/>
            </a:pPr>
            <a:r>
              <a:rPr lang="en-AU" altLang="en-AU" kern="0">
                <a:solidFill>
                  <a:srgbClr val="1674A4"/>
                </a:solidFill>
                <a:latin typeface="Arial"/>
                <a:ea typeface="ヒラギノ角ゴ Pro W3"/>
              </a:rPr>
              <a:t>To cope with trauma, children use initial ADAPTIVE RESPONSES to survive, which if they continue, can become MALADAPTIVE PATTERNS OF BEHAVIOUR</a:t>
            </a:r>
          </a:p>
          <a:p>
            <a:pPr>
              <a:defRPr/>
            </a:pPr>
            <a:endParaRPr lang="en-AU" altLang="en-AU" kern="0">
              <a:solidFill>
                <a:srgbClr val="1674A4"/>
              </a:solidFill>
              <a:latin typeface="Arial"/>
              <a:ea typeface="ヒラギノ角ゴ Pro W3"/>
            </a:endParaRPr>
          </a:p>
          <a:p>
            <a:pPr marL="171673" indent="-171673">
              <a:buFont typeface="Wingdings" panose="05000000000000000000" pitchFamily="2" charset="2"/>
              <a:buChar char="§"/>
              <a:defRPr/>
            </a:pPr>
            <a:r>
              <a:rPr lang="en-AU" altLang="en-AU" kern="0">
                <a:solidFill>
                  <a:srgbClr val="1674A4"/>
                </a:solidFill>
                <a:latin typeface="Arial"/>
                <a:ea typeface="ヒラギノ角ゴ Pro W3"/>
              </a:rPr>
              <a:t>These responses will be different for an individual child at different developmental stages</a:t>
            </a:r>
          </a:p>
          <a:p>
            <a:pPr marL="171673" indent="-171673">
              <a:buFont typeface="Wingdings" panose="05000000000000000000" pitchFamily="2" charset="2"/>
              <a:buChar char="§"/>
              <a:defRPr/>
            </a:pPr>
            <a:endParaRPr lang="en-AU" altLang="en-AU" kern="0">
              <a:solidFill>
                <a:srgbClr val="1674A4"/>
              </a:solidFill>
              <a:latin typeface="Arial"/>
              <a:ea typeface="ヒラギノ角ゴ Pro W3"/>
            </a:endParaRPr>
          </a:p>
          <a:p>
            <a:pPr marL="171673" indent="-171673">
              <a:buFont typeface="Wingdings" panose="05000000000000000000" pitchFamily="2" charset="2"/>
              <a:buChar char="§"/>
              <a:defRPr/>
            </a:pPr>
            <a:r>
              <a:rPr lang="en-AU" altLang="en-AU" kern="0">
                <a:solidFill>
                  <a:srgbClr val="1674A4"/>
                </a:solidFill>
                <a:latin typeface="Arial"/>
                <a:ea typeface="ヒラギノ角ゴ Pro W3"/>
              </a:rPr>
              <a:t>Often a combination of appropriate developmental behaviours and dysfunctional patterns of behaviours emerge</a:t>
            </a:r>
          </a:p>
          <a:p>
            <a:pPr marL="171673" indent="-171673">
              <a:buFont typeface="Wingdings" panose="05000000000000000000" pitchFamily="2" charset="2"/>
              <a:buChar char="§"/>
              <a:defRPr/>
            </a:pPr>
            <a:endParaRPr lang="en-AU" altLang="en-AU" kern="0">
              <a:solidFill>
                <a:srgbClr val="1674A4"/>
              </a:solidFill>
              <a:latin typeface="Arial"/>
              <a:ea typeface="ヒラギノ角ゴ Pro W3"/>
            </a:endParaRPr>
          </a:p>
          <a:p>
            <a:pPr marL="171673" indent="-171673">
              <a:buFont typeface="Wingdings" panose="05000000000000000000" pitchFamily="2" charset="2"/>
              <a:buChar char="§"/>
              <a:defRPr/>
            </a:pPr>
            <a:r>
              <a:rPr lang="en-AU" altLang="en-AU" kern="0">
                <a:solidFill>
                  <a:srgbClr val="1674A4"/>
                </a:solidFill>
                <a:latin typeface="Arial"/>
                <a:ea typeface="ヒラギノ角ゴ Pro W3"/>
              </a:rPr>
              <a:t>They tend to play out patterns of responses aiming to minimise perceived threats.</a:t>
            </a:r>
          </a:p>
          <a:p>
            <a:pPr marL="171450" indent="-171450">
              <a:buFont typeface="Wingdings" panose="05000000000000000000" pitchFamily="2" charset="2"/>
              <a:buChar char="§"/>
              <a:defRPr/>
            </a:pPr>
            <a:endParaRPr lang="en-AU" altLang="en-AU" kern="0">
              <a:solidFill>
                <a:srgbClr val="1674A4"/>
              </a:solidFill>
              <a:latin typeface="Arial"/>
              <a:ea typeface="ヒラギノ角ゴ Pro W3"/>
            </a:endParaRPr>
          </a:p>
          <a:p>
            <a:pPr marL="171673" indent="-171673">
              <a:buFont typeface="Wingdings" panose="05000000000000000000" pitchFamily="2" charset="2"/>
              <a:buChar char="§"/>
              <a:defRPr/>
            </a:pPr>
            <a:r>
              <a:rPr lang="en-US" altLang="en-US">
                <a:latin typeface="Arial" pitchFamily="34" charset="0"/>
                <a:ea typeface="ヒラギノ角ゴ Pro W3"/>
              </a:rPr>
              <a:t>This work can be challenging and how </a:t>
            </a:r>
            <a:r>
              <a:rPr lang="en-US" altLang="en-US" err="1">
                <a:latin typeface="Arial" pitchFamily="34" charset="0"/>
                <a:ea typeface="ヒラギノ角ゴ Pro W3"/>
              </a:rPr>
              <a:t>traumatised</a:t>
            </a:r>
            <a:r>
              <a:rPr lang="en-US" altLang="en-US">
                <a:latin typeface="Arial" pitchFamily="34" charset="0"/>
                <a:ea typeface="ヒラギノ角ゴ Pro W3"/>
              </a:rPr>
              <a:t> children behave can “trigger” </a:t>
            </a:r>
            <a:r>
              <a:rPr lang="en-US" altLang="en-US" err="1">
                <a:latin typeface="Arial" pitchFamily="34" charset="0"/>
                <a:ea typeface="ヒラギノ角ゴ Pro W3"/>
              </a:rPr>
              <a:t>behaviour</a:t>
            </a:r>
            <a:r>
              <a:rPr lang="en-US" altLang="en-US">
                <a:latin typeface="Arial" pitchFamily="34" charset="0"/>
                <a:ea typeface="ヒラギノ角ゴ Pro W3"/>
              </a:rPr>
              <a:t> in us as those who support these children. The importance of support and care for those working with </a:t>
            </a:r>
            <a:r>
              <a:rPr lang="en-US" altLang="en-US" err="1">
                <a:latin typeface="Arial" pitchFamily="34" charset="0"/>
                <a:ea typeface="ヒラギノ角ゴ Pro W3"/>
              </a:rPr>
              <a:t>traumatised</a:t>
            </a:r>
            <a:r>
              <a:rPr lang="en-US" altLang="en-US">
                <a:latin typeface="Arial" pitchFamily="34" charset="0"/>
                <a:ea typeface="ヒラギノ角ゴ Pro W3"/>
              </a:rPr>
              <a:t> children cannot be over-stated – for the benefit of the student and the teacher.</a:t>
            </a:r>
          </a:p>
          <a:p>
            <a:pPr marL="171673" indent="-171673">
              <a:buFont typeface="Wingdings" panose="05000000000000000000" pitchFamily="2" charset="2"/>
              <a:buChar char="§"/>
              <a:defRPr/>
            </a:pPr>
            <a:endParaRPr lang="en-US" altLang="en-US">
              <a:latin typeface="Arial" pitchFamily="34" charset="0"/>
              <a:ea typeface="ヒラギノ角ゴ Pro W3"/>
            </a:endParaRPr>
          </a:p>
          <a:p>
            <a:pPr marL="171673" indent="-171673">
              <a:buFont typeface="Wingdings" panose="05000000000000000000" pitchFamily="2" charset="2"/>
              <a:buChar char="§"/>
              <a:defRPr/>
            </a:pPr>
            <a:r>
              <a:rPr lang="en-US" altLang="en-US">
                <a:latin typeface="Arial" pitchFamily="34" charset="0"/>
                <a:ea typeface="ヒラギノ角ゴ Pro W3"/>
              </a:rPr>
              <a:t>What makes this challenging work  less overwhelming is the understanding this knowledge gives us that their </a:t>
            </a:r>
            <a:r>
              <a:rPr lang="en-US" altLang="en-US" err="1">
                <a:latin typeface="Arial" pitchFamily="34" charset="0"/>
                <a:ea typeface="ヒラギノ角ゴ Pro W3"/>
              </a:rPr>
              <a:t>behaviour</a:t>
            </a:r>
            <a:r>
              <a:rPr lang="en-US" altLang="en-US">
                <a:latin typeface="Arial" pitchFamily="34" charset="0"/>
                <a:ea typeface="ヒラギノ角ゴ Pro W3"/>
              </a:rPr>
              <a:t> is not a direct personal attack on the individual teacher but a response to what that person represents or triggers for that child.</a:t>
            </a:r>
          </a:p>
          <a:p>
            <a:pPr marL="171673" indent="-171673">
              <a:buFont typeface="Wingdings" panose="05000000000000000000" pitchFamily="2" charset="2"/>
              <a:buChar char="§"/>
              <a:defRPr/>
            </a:pPr>
            <a:endParaRPr lang="en-US" altLang="en-US">
              <a:latin typeface="Arial" pitchFamily="34" charset="0"/>
              <a:ea typeface="ヒラギノ角ゴ Pro W3"/>
            </a:endParaRPr>
          </a:p>
          <a:p>
            <a:pPr marL="171673" indent="-171673">
              <a:buFont typeface="Wingdings" panose="05000000000000000000" pitchFamily="2" charset="2"/>
              <a:buChar char="§"/>
              <a:defRPr/>
            </a:pPr>
            <a:r>
              <a:rPr lang="en-US" altLang="en-US">
                <a:latin typeface="Arial" pitchFamily="34" charset="0"/>
                <a:ea typeface="ヒラギノ角ゴ Pro W3"/>
              </a:rPr>
              <a:t>This does not mean that we don’t respond to the </a:t>
            </a:r>
            <a:r>
              <a:rPr lang="en-US" altLang="en-US" err="1">
                <a:latin typeface="Arial" pitchFamily="34" charset="0"/>
                <a:ea typeface="ヒラギノ角ゴ Pro W3"/>
              </a:rPr>
              <a:t>behaviour</a:t>
            </a:r>
            <a:r>
              <a:rPr lang="en-US" altLang="en-US">
                <a:latin typeface="Arial" pitchFamily="34" charset="0"/>
                <a:ea typeface="ヒラギノ角ゴ Pro W3"/>
              </a:rPr>
              <a:t>, but we do think about how best we respond – to manage the outcome as positively as possible</a:t>
            </a:r>
          </a:p>
          <a:p>
            <a:pPr marL="171673" indent="-171673">
              <a:buFont typeface="Wingdings" panose="05000000000000000000" pitchFamily="2" charset="2"/>
              <a:buChar char="§"/>
              <a:defRPr/>
            </a:pPr>
            <a:endParaRPr lang="en-US" altLang="en-US">
              <a:latin typeface="Arial" pitchFamily="34" charset="0"/>
              <a:ea typeface="ヒラギノ角ゴ Pro W3"/>
            </a:endParaRPr>
          </a:p>
          <a:p>
            <a:pPr marL="171673" indent="-171673">
              <a:buFont typeface="Wingdings" panose="05000000000000000000" pitchFamily="2" charset="2"/>
              <a:buChar char="§"/>
              <a:defRPr/>
            </a:pPr>
            <a:endParaRPr lang="en-US" altLang="en-US">
              <a:latin typeface="Arial" pitchFamily="34" charset="0"/>
              <a:ea typeface="ヒラギノ角ゴ Pro W3"/>
            </a:endParaRPr>
          </a:p>
          <a:p>
            <a:pPr marL="171673" indent="-171673">
              <a:buFont typeface="Wingdings" panose="05000000000000000000" pitchFamily="2" charset="2"/>
              <a:buChar char="§"/>
              <a:defRPr/>
            </a:pPr>
            <a:endParaRPr lang="en-US" altLang="en-US">
              <a:latin typeface="Arial" pitchFamily="34" charset="0"/>
              <a:ea typeface="ヒラギノ角ゴ Pro W3"/>
            </a:endParaRPr>
          </a:p>
          <a:p>
            <a:pPr marL="171450" indent="-171450">
              <a:buFontTx/>
              <a:buChar char="•"/>
              <a:defRPr/>
            </a:pPr>
            <a:endParaRPr lang="en-US" altLang="en-US">
              <a:latin typeface="Arial" pitchFamily="34" charset="0"/>
              <a:ea typeface="ヒラギノ角ゴ Pro W3"/>
            </a:endParaRPr>
          </a:p>
          <a:p>
            <a:pPr>
              <a:defRPr/>
            </a:pPr>
            <a:endParaRPr lang="en-AU"/>
          </a:p>
        </p:txBody>
      </p:sp>
      <p:sp>
        <p:nvSpPr>
          <p:cNvPr id="573444" name="Slide Number Placeholder 3">
            <a:extLst>
              <a:ext uri="{FF2B5EF4-FFF2-40B4-BE49-F238E27FC236}">
                <a16:creationId xmlns:a16="http://schemas.microsoft.com/office/drawing/2014/main" id="{26119B4C-0416-4EF1-B5E0-F198EB4FBD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a:cs typeface="ヒラギノ角ゴ Pro W3"/>
              </a:defRPr>
            </a:lvl1pPr>
            <a:lvl2pPr marL="742950" indent="-285750" defTabSz="931863">
              <a:defRPr sz="2400">
                <a:solidFill>
                  <a:schemeClr val="tx1"/>
                </a:solidFill>
                <a:latin typeface="Arial" panose="020B0604020202020204" pitchFamily="34" charset="0"/>
                <a:ea typeface="ヒラギノ角ゴ Pro W3"/>
                <a:cs typeface="ヒラギノ角ゴ Pro W3"/>
              </a:defRPr>
            </a:lvl2pPr>
            <a:lvl3pPr marL="1143000" indent="-228600" defTabSz="931863">
              <a:defRPr sz="2400">
                <a:solidFill>
                  <a:schemeClr val="tx1"/>
                </a:solidFill>
                <a:latin typeface="Arial" panose="020B0604020202020204" pitchFamily="34" charset="0"/>
                <a:ea typeface="ヒラギノ角ゴ Pro W3"/>
                <a:cs typeface="ヒラギノ角ゴ Pro W3"/>
              </a:defRPr>
            </a:lvl3pPr>
            <a:lvl4pPr marL="1600200" indent="-228600" defTabSz="931863">
              <a:defRPr sz="2400">
                <a:solidFill>
                  <a:schemeClr val="tx1"/>
                </a:solidFill>
                <a:latin typeface="Arial" panose="020B0604020202020204" pitchFamily="34" charset="0"/>
                <a:ea typeface="ヒラギノ角ゴ Pro W3"/>
                <a:cs typeface="ヒラギノ角ゴ Pro W3"/>
              </a:defRPr>
            </a:lvl4pPr>
            <a:lvl5pPr marL="2057400" indent="-228600" defTabSz="931863">
              <a:defRPr sz="2400">
                <a:solidFill>
                  <a:schemeClr val="tx1"/>
                </a:solidFill>
                <a:latin typeface="Arial" panose="020B0604020202020204" pitchFamily="34" charset="0"/>
                <a:ea typeface="ヒラギノ角ゴ Pro W3"/>
                <a:cs typeface="ヒラギノ角ゴ Pro W3"/>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ED579BD2-CBFB-4BA0-BA16-E74E338A9C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31863"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Please note the wording of success criteria, as requested by the SMART Train the trainer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AU"/>
              <a:t>This package is delivered as a 2 hour session and this is the maximum timeframe for delivery.  </a:t>
            </a:r>
          </a:p>
        </p:txBody>
      </p:sp>
      <p:sp>
        <p:nvSpPr>
          <p:cNvPr id="4" name="Slide Number Placeholder 3"/>
          <p:cNvSpPr>
            <a:spLocks noGrp="1"/>
          </p:cNvSpPr>
          <p:nvPr>
            <p:ph type="sldNum" sz="quarter" idx="5"/>
          </p:nvPr>
        </p:nvSpPr>
        <p:spPr/>
        <p:txBody>
          <a:bodyPr/>
          <a:lstStyle/>
          <a:p>
            <a:fld id="{9FD0252B-382C-4695-8800-125F61058E6C}" type="slidenum">
              <a:rPr lang="en-AU" smtClean="0"/>
              <a:t>3</a:t>
            </a:fld>
            <a:endParaRPr lang="en-AU"/>
          </a:p>
        </p:txBody>
      </p:sp>
    </p:spTree>
    <p:extLst>
      <p:ext uri="{BB962C8B-B14F-4D97-AF65-F5344CB8AC3E}">
        <p14:creationId xmlns:p14="http://schemas.microsoft.com/office/powerpoint/2010/main" val="2919405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 </a:t>
            </a:r>
          </a:p>
          <a:p>
            <a:endParaRPr lang="en-AU" b="1"/>
          </a:p>
          <a:p>
            <a:r>
              <a:rPr lang="en-AU" b="0"/>
              <a:t>Please read through the key points below and consider the example provided, using each of the response starters.  You might like to develop your own example or scenario based on your understanding of the school and its students or feel free to use the one provided as your example.</a:t>
            </a:r>
          </a:p>
          <a:p>
            <a:endParaRPr lang="en-AU" b="1"/>
          </a:p>
          <a:p>
            <a:r>
              <a:rPr lang="en-AU" b="1"/>
              <a:t>Key points</a:t>
            </a:r>
          </a:p>
          <a:p>
            <a:endParaRPr lang="en-AU"/>
          </a:p>
          <a:p>
            <a:r>
              <a:rPr lang="en-AU"/>
              <a:t>This slide reminds us that what our understanding does is to help us look beyond the child’s behaviour – which is often confusing, challenging and unhelpful to the child.  We want to look beyond the behaviour to see if we understand the meaning that it holds and the need that directs it.  This enables us as professionals to then respond to that underlying meaning and need rather than the behaviour itself.</a:t>
            </a:r>
          </a:p>
          <a:p>
            <a:endParaRPr lang="en-AU"/>
          </a:p>
          <a:p>
            <a:r>
              <a:rPr lang="en-AU"/>
              <a:t>1. </a:t>
            </a:r>
            <a:r>
              <a:rPr lang="en-AU" b="1" i="1"/>
              <a:t>Example:</a:t>
            </a:r>
            <a:r>
              <a:rPr lang="en-AU"/>
              <a:t> A child yelling and telling us ‘f*&amp;% off’.  </a:t>
            </a:r>
          </a:p>
          <a:p>
            <a:endParaRPr lang="en-AU"/>
          </a:p>
          <a:p>
            <a:r>
              <a:rPr lang="en-AU"/>
              <a:t>2. </a:t>
            </a:r>
            <a:r>
              <a:rPr lang="en-AU" b="1" i="1"/>
              <a:t>Response to behaviour is likely to be:  </a:t>
            </a:r>
            <a:r>
              <a:rPr lang="en-AU"/>
              <a:t>some form of punitive response such as sending the child from the room or removing them from an activity</a:t>
            </a:r>
          </a:p>
          <a:p>
            <a:endParaRPr lang="en-AU"/>
          </a:p>
          <a:p>
            <a:r>
              <a:rPr lang="en-AU"/>
              <a:t>3. </a:t>
            </a:r>
            <a:r>
              <a:rPr lang="en-AU" b="1" i="1"/>
              <a:t>Possible meaning behind the behaviour could be</a:t>
            </a:r>
            <a:r>
              <a:rPr lang="en-AU"/>
              <a:t>: ‘I am feeling overwhelmed and worthless and want to hurt you before you hurt me’.  It is important to note that the child is unlikely to be aware of this possible meaning behind the behaviour but we will know if the response actually elicits a calming down of the situation</a:t>
            </a:r>
          </a:p>
          <a:p>
            <a:endParaRPr lang="en-AU"/>
          </a:p>
          <a:p>
            <a:r>
              <a:rPr lang="en-AU"/>
              <a:t>4. </a:t>
            </a:r>
            <a:r>
              <a:rPr lang="en-AU" b="1" i="1"/>
              <a:t>Unmet need directing the behaviour is likely to be</a:t>
            </a:r>
            <a:r>
              <a:rPr lang="en-AU"/>
              <a:t>:  the need for co-regulation when feeling overwhelmed by a situation</a:t>
            </a:r>
          </a:p>
          <a:p>
            <a:endParaRPr lang="en-AU"/>
          </a:p>
          <a:p>
            <a:r>
              <a:rPr lang="en-AU"/>
              <a:t>5. </a:t>
            </a:r>
            <a:r>
              <a:rPr lang="en-AU" b="1" i="1"/>
              <a:t>Response that meets the unmet need would be</a:t>
            </a:r>
            <a:r>
              <a:rPr lang="en-AU"/>
              <a:t>: Speak gently and quietly, walk away from other children with the child and just ask them to sit and sit down with them.  There is no need to speak with them about anything but just be quietly present.  You may need to direct the other children or young people to undertake a particular task that is also quiet and self-activated.</a:t>
            </a:r>
          </a:p>
          <a:p>
            <a:endParaRPr lang="en-AU"/>
          </a:p>
          <a:p>
            <a:r>
              <a:rPr lang="en-AU" b="1"/>
              <a:t>Optional activity</a:t>
            </a:r>
          </a:p>
          <a:p>
            <a:endParaRPr lang="en-AU" b="1"/>
          </a:p>
          <a:p>
            <a:r>
              <a:rPr lang="en-AU" b="0"/>
              <a:t>Ask the participants to work in groups using the 5 sentence starters as outlined above and complete the process using an example of their own.  </a:t>
            </a:r>
          </a:p>
          <a:p>
            <a:endParaRPr lang="en-AU" b="0"/>
          </a:p>
          <a:p>
            <a:r>
              <a:rPr lang="en-AU" b="0"/>
              <a:t>You may ask the groups to share their examples with the whole group.</a:t>
            </a:r>
          </a:p>
        </p:txBody>
      </p:sp>
      <p:sp>
        <p:nvSpPr>
          <p:cNvPr id="4" name="Slide Number Placeholder 3"/>
          <p:cNvSpPr>
            <a:spLocks noGrp="1"/>
          </p:cNvSpPr>
          <p:nvPr>
            <p:ph type="sldNum" sz="quarter" idx="5"/>
          </p:nvPr>
        </p:nvSpPr>
        <p:spPr/>
        <p:txBody>
          <a:bodyPr/>
          <a:lstStyle/>
          <a:p>
            <a:fld id="{9FD0252B-382C-4695-8800-125F61058E6C}" type="slidenum">
              <a:rPr lang="en-AU" smtClean="0"/>
              <a:t>30</a:t>
            </a:fld>
            <a:endParaRPr lang="en-AU"/>
          </a:p>
        </p:txBody>
      </p:sp>
    </p:spTree>
    <p:extLst>
      <p:ext uri="{BB962C8B-B14F-4D97-AF65-F5344CB8AC3E}">
        <p14:creationId xmlns:p14="http://schemas.microsoft.com/office/powerpoint/2010/main" val="66374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31</a:t>
            </a:fld>
            <a:endParaRPr lang="en-AU"/>
          </a:p>
        </p:txBody>
      </p:sp>
    </p:spTree>
    <p:extLst>
      <p:ext uri="{BB962C8B-B14F-4D97-AF65-F5344CB8AC3E}">
        <p14:creationId xmlns:p14="http://schemas.microsoft.com/office/powerpoint/2010/main" val="4016242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p>
          <a:p>
            <a:endParaRPr lang="en-AU"/>
          </a:p>
          <a:p>
            <a:r>
              <a:rPr lang="en-AU"/>
              <a:t>In small groups – Based on what we have talked about thus far, what are some examples of what you already do that would effectively support children and young people who have experienced trauma?</a:t>
            </a:r>
          </a:p>
          <a:p>
            <a:endParaRPr lang="en-AU"/>
          </a:p>
          <a:p>
            <a:r>
              <a:rPr lang="en-AU"/>
              <a:t>Share these responses with everyone.</a:t>
            </a:r>
          </a:p>
          <a:p>
            <a:endParaRPr lang="en-AU"/>
          </a:p>
          <a:p>
            <a:r>
              <a:rPr lang="en-AU"/>
              <a:t>You may like to ask a supplementary question about what you could do based on what has been covered in the session already.</a:t>
            </a:r>
          </a:p>
        </p:txBody>
      </p:sp>
      <p:sp>
        <p:nvSpPr>
          <p:cNvPr id="4" name="Slide Number Placeholder 3"/>
          <p:cNvSpPr>
            <a:spLocks noGrp="1"/>
          </p:cNvSpPr>
          <p:nvPr>
            <p:ph type="sldNum" sz="quarter" idx="5"/>
          </p:nvPr>
        </p:nvSpPr>
        <p:spPr/>
        <p:txBody>
          <a:bodyPr/>
          <a:lstStyle/>
          <a:p>
            <a:fld id="{9FD0252B-382C-4695-8800-125F61058E6C}" type="slidenum">
              <a:rPr lang="en-AU" smtClean="0"/>
              <a:t>32</a:t>
            </a:fld>
            <a:endParaRPr lang="en-AU"/>
          </a:p>
        </p:txBody>
      </p:sp>
    </p:spTree>
    <p:extLst>
      <p:ext uri="{BB962C8B-B14F-4D97-AF65-F5344CB8AC3E}">
        <p14:creationId xmlns:p14="http://schemas.microsoft.com/office/powerpoint/2010/main" val="2691991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a:t>
            </a:r>
          </a:p>
          <a:p>
            <a:endParaRPr lang="en-AU"/>
          </a:p>
          <a:p>
            <a:r>
              <a:rPr lang="en-AU"/>
              <a:t>This is an opportunity to provide a brief overview of each of the elements of SMART PRACTICE along with an example of a strategy or response that is connected with each of the elements.</a:t>
            </a:r>
          </a:p>
          <a:p>
            <a:endParaRPr lang="en-AU"/>
          </a:p>
          <a:p>
            <a:r>
              <a:rPr lang="en-AU"/>
              <a:t>If the SMART strategies booklet is being provided as a handout, this can be introduced at this point and provided as additional materials for participants to read and thus reflect on the session and its content.</a:t>
            </a:r>
          </a:p>
          <a:p>
            <a:endParaRPr lang="en-AU"/>
          </a:p>
          <a:p>
            <a:r>
              <a:rPr lang="en-AU" b="1"/>
              <a:t>Please note: </a:t>
            </a:r>
            <a:r>
              <a:rPr lang="en-AU" b="0"/>
              <a:t>this content is explored in more detail in the ‘SMART PRACTICE – strategies in action’ session</a:t>
            </a:r>
          </a:p>
          <a:p>
            <a:endParaRPr lang="en-AU" b="0"/>
          </a:p>
          <a:p>
            <a:r>
              <a:rPr lang="en-AU" b="1"/>
              <a:t>Optional handout: </a:t>
            </a:r>
            <a:r>
              <a:rPr lang="en-AU" b="0"/>
              <a:t>SMART strategies booklet</a:t>
            </a:r>
            <a:endParaRPr lang="en-AU" b="1"/>
          </a:p>
        </p:txBody>
      </p:sp>
      <p:sp>
        <p:nvSpPr>
          <p:cNvPr id="4" name="Slide Number Placeholder 3"/>
          <p:cNvSpPr>
            <a:spLocks noGrp="1"/>
          </p:cNvSpPr>
          <p:nvPr>
            <p:ph type="sldNum" sz="quarter" idx="5"/>
          </p:nvPr>
        </p:nvSpPr>
        <p:spPr/>
        <p:txBody>
          <a:bodyPr/>
          <a:lstStyle/>
          <a:p>
            <a:fld id="{9FD0252B-382C-4695-8800-125F61058E6C}" type="slidenum">
              <a:rPr lang="en-AU" smtClean="0"/>
              <a:t>33</a:t>
            </a:fld>
            <a:endParaRPr lang="en-AU"/>
          </a:p>
        </p:txBody>
      </p:sp>
    </p:spTree>
    <p:extLst>
      <p:ext uri="{BB962C8B-B14F-4D97-AF65-F5344CB8AC3E}">
        <p14:creationId xmlns:p14="http://schemas.microsoft.com/office/powerpoint/2010/main" val="1901411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Working relationally with children and young people who have experienced trauma is challenging and we need to take care of ourselves through the process.  This is not just about it being ‘good’ but self-care enables us to stay in our own window of tolerance and thus best meet the learning needs of children and young people.  Thus, we need to take self-care seriously.  We also need to understand, neurobiologically, that self-care often involves activities that engage the lower parts of the brain and body (are sub-cortical) because that needs to be supported and healthy to enable the higher parts of the brain to function effectively.</a:t>
            </a:r>
          </a:p>
          <a:p>
            <a:endParaRPr lang="en-AU"/>
          </a:p>
          <a:p>
            <a:r>
              <a:rPr lang="en-AU" b="1"/>
              <a:t>Please note: </a:t>
            </a:r>
            <a:r>
              <a:rPr lang="en-AU" b="0"/>
              <a:t>This content is explored in more detail in the ‘Neurobiology of self-care and staff wellbeing session’.</a:t>
            </a:r>
            <a:endParaRPr lang="en-AU" b="1"/>
          </a:p>
        </p:txBody>
      </p:sp>
      <p:sp>
        <p:nvSpPr>
          <p:cNvPr id="4" name="Slide Number Placeholder 3"/>
          <p:cNvSpPr>
            <a:spLocks noGrp="1"/>
          </p:cNvSpPr>
          <p:nvPr>
            <p:ph type="sldNum" sz="quarter" idx="5"/>
          </p:nvPr>
        </p:nvSpPr>
        <p:spPr/>
        <p:txBody>
          <a:bodyPr/>
          <a:lstStyle/>
          <a:p>
            <a:fld id="{9FD0252B-382C-4695-8800-125F61058E6C}" type="slidenum">
              <a:rPr lang="en-AU" smtClean="0"/>
              <a:t>34</a:t>
            </a:fld>
            <a:endParaRPr lang="en-AU"/>
          </a:p>
        </p:txBody>
      </p:sp>
    </p:spTree>
    <p:extLst>
      <p:ext uri="{BB962C8B-B14F-4D97-AF65-F5344CB8AC3E}">
        <p14:creationId xmlns:p14="http://schemas.microsoft.com/office/powerpoint/2010/main" val="3867203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Neurobiology of trauma helps us to understand the people in the communities that surround education settings and can be helpful in terms of how we might best work with families and the broader community, as we are often dealing with multiple experiences of trauma which could have occurred over generations.  We can apply the principles of SMART PRACTICE to our work with families and communities as well.</a:t>
            </a:r>
          </a:p>
          <a:p>
            <a:endParaRPr lang="en-AU"/>
          </a:p>
          <a:p>
            <a:r>
              <a:rPr lang="en-AU" b="1"/>
              <a:t>Optional activity</a:t>
            </a:r>
          </a:p>
          <a:p>
            <a:endParaRPr lang="en-AU"/>
          </a:p>
          <a:p>
            <a:r>
              <a:rPr lang="en-AU"/>
              <a:t>This provides an opportunity to link SMART PRACTICE to working with families and communities.  What are some ideas the group might have?  This could be a large group discussion just to get the ball rolling.</a:t>
            </a:r>
          </a:p>
          <a:p>
            <a:endParaRPr lang="en-AU"/>
          </a:p>
          <a:p>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35</a:t>
            </a:fld>
            <a:endParaRPr lang="en-AU"/>
          </a:p>
        </p:txBody>
      </p:sp>
    </p:spTree>
    <p:extLst>
      <p:ext uri="{BB962C8B-B14F-4D97-AF65-F5344CB8AC3E}">
        <p14:creationId xmlns:p14="http://schemas.microsoft.com/office/powerpoint/2010/main" val="3217193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Ensure that you mention the SMART Training calendar as well as a brief overview of the Trauma Aware Schools initiative (if not already mentioned)</a:t>
            </a:r>
          </a:p>
          <a:p>
            <a:endParaRPr lang="en-AU"/>
          </a:p>
          <a:p>
            <a:r>
              <a:rPr lang="en-AU"/>
              <a:t>Again, these are the additional 1 hour sessions that can be offered, as well as connecting people with the DfE resources associated with trauma responsive practice.</a:t>
            </a:r>
          </a:p>
        </p:txBody>
      </p:sp>
      <p:sp>
        <p:nvSpPr>
          <p:cNvPr id="4" name="Slide Number Placeholder 3"/>
          <p:cNvSpPr>
            <a:spLocks noGrp="1"/>
          </p:cNvSpPr>
          <p:nvPr>
            <p:ph type="sldNum" sz="quarter" idx="5"/>
          </p:nvPr>
        </p:nvSpPr>
        <p:spPr/>
        <p:txBody>
          <a:bodyPr/>
          <a:lstStyle/>
          <a:p>
            <a:fld id="{9FD0252B-382C-4695-8800-125F61058E6C}" type="slidenum">
              <a:rPr lang="en-AU" smtClean="0"/>
              <a:t>36</a:t>
            </a:fld>
            <a:endParaRPr lang="en-AU"/>
          </a:p>
        </p:txBody>
      </p:sp>
    </p:spTree>
    <p:extLst>
      <p:ext uri="{BB962C8B-B14F-4D97-AF65-F5344CB8AC3E}">
        <p14:creationId xmlns:p14="http://schemas.microsoft.com/office/powerpoint/2010/main" val="968530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We are hope holders for many of the children and young people in our schools and early learning centres.  Through the support, predictability, relationships and safety that we can provide we enable children and young people to see a future of possibilities that give them opportunities for change and healing.</a:t>
            </a:r>
          </a:p>
        </p:txBody>
      </p:sp>
      <p:sp>
        <p:nvSpPr>
          <p:cNvPr id="4" name="Slide Number Placeholder 3"/>
          <p:cNvSpPr>
            <a:spLocks noGrp="1"/>
          </p:cNvSpPr>
          <p:nvPr>
            <p:ph type="sldNum" sz="quarter" idx="5"/>
          </p:nvPr>
        </p:nvSpPr>
        <p:spPr/>
        <p:txBody>
          <a:bodyPr/>
          <a:lstStyle/>
          <a:p>
            <a:fld id="{9FD0252B-382C-4695-8800-125F61058E6C}" type="slidenum">
              <a:rPr lang="en-AU" smtClean="0"/>
              <a:t>37</a:t>
            </a:fld>
            <a:endParaRPr lang="en-AU"/>
          </a:p>
        </p:txBody>
      </p:sp>
    </p:spTree>
    <p:extLst>
      <p:ext uri="{BB962C8B-B14F-4D97-AF65-F5344CB8AC3E}">
        <p14:creationId xmlns:p14="http://schemas.microsoft.com/office/powerpoint/2010/main" val="344269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a:p>
          <a:p>
            <a:r>
              <a:rPr lang="en-AU"/>
              <a:t>The answers to these key questions provide an overview of the core elements to be included in the session.</a:t>
            </a:r>
          </a:p>
          <a:p>
            <a:endParaRPr lang="en-AU"/>
          </a:p>
          <a:p>
            <a:r>
              <a:rPr lang="en-AU"/>
              <a:t>This information is also included in slides later in the session – using key questions to be answered as the structure.</a:t>
            </a:r>
          </a:p>
          <a:p>
            <a:endParaRPr lang="en-AU"/>
          </a:p>
          <a:p>
            <a:r>
              <a:rPr lang="en-AU"/>
              <a:t>What do we need to know?</a:t>
            </a:r>
          </a:p>
          <a:p>
            <a:pPr marL="171450" indent="-171450">
              <a:buFontTx/>
              <a:buChar char="-"/>
            </a:pPr>
            <a:r>
              <a:rPr lang="en-AU" err="1"/>
              <a:t>Neurosequential</a:t>
            </a:r>
            <a:r>
              <a:rPr lang="en-AU"/>
              <a:t> development </a:t>
            </a:r>
          </a:p>
          <a:p>
            <a:pPr marL="171450" indent="-171450">
              <a:buFontTx/>
              <a:buChar char="-"/>
            </a:pPr>
            <a:r>
              <a:rPr lang="en-AU"/>
              <a:t>Definition of trauma</a:t>
            </a:r>
          </a:p>
          <a:p>
            <a:pPr marL="171450" indent="-171450">
              <a:buFontTx/>
              <a:buChar char="-"/>
            </a:pPr>
            <a:r>
              <a:rPr lang="en-AU"/>
              <a:t>The critical importance of relationships to development and survival</a:t>
            </a:r>
          </a:p>
          <a:p>
            <a:pPr marL="171450" indent="-171450">
              <a:buFontTx/>
              <a:buChar char="-"/>
            </a:pPr>
            <a:r>
              <a:rPr lang="en-AU"/>
              <a:t>The critical importance of safety – and linking this to arousal levels and the window of tolerance</a:t>
            </a:r>
          </a:p>
          <a:p>
            <a:pPr marL="171450" indent="-171450">
              <a:buFontTx/>
              <a:buChar char="-"/>
            </a:pPr>
            <a:endParaRPr lang="en-AU"/>
          </a:p>
          <a:p>
            <a:pPr marL="0" indent="0">
              <a:buFontTx/>
              <a:buNone/>
            </a:pPr>
            <a:r>
              <a:rPr lang="en-AU"/>
              <a:t>Why is it important?</a:t>
            </a:r>
          </a:p>
          <a:p>
            <a:pPr marL="171450" indent="-171450">
              <a:buFontTx/>
              <a:buChar char="-"/>
            </a:pPr>
            <a:r>
              <a:rPr lang="en-AU"/>
              <a:t>Trauma has a significant impact on children and young people</a:t>
            </a:r>
          </a:p>
          <a:p>
            <a:pPr marL="171450" indent="-171450">
              <a:buFontTx/>
              <a:buChar char="-"/>
            </a:pPr>
            <a:r>
              <a:rPr lang="en-AU"/>
              <a:t>Understanding trauma and its impacts helps us to respond effectively and supportively</a:t>
            </a:r>
          </a:p>
          <a:p>
            <a:pPr marL="171450" indent="-171450">
              <a:buFontTx/>
              <a:buChar char="-"/>
            </a:pPr>
            <a:r>
              <a:rPr lang="en-AU"/>
              <a:t>This knowledge helps us to work to understand the meaning behind children and young people’s behaviour and respond to those needs rather than just the behaviour</a:t>
            </a:r>
          </a:p>
          <a:p>
            <a:pPr marL="171450" indent="-171450">
              <a:buFontTx/>
              <a:buChar char="-"/>
            </a:pPr>
            <a:endParaRPr lang="en-AU"/>
          </a:p>
          <a:p>
            <a:pPr marL="0" indent="0">
              <a:buFontTx/>
              <a:buNone/>
            </a:pPr>
            <a:r>
              <a:rPr lang="en-AU"/>
              <a:t>How do we use our knowledge?</a:t>
            </a:r>
          </a:p>
          <a:p>
            <a:pPr marL="171450" indent="-171450">
              <a:buFontTx/>
              <a:buChar char="-"/>
            </a:pPr>
            <a:r>
              <a:rPr lang="en-AU"/>
              <a:t>By reflecting on what we already do as a lot of trauma responsive practice is already in place</a:t>
            </a:r>
          </a:p>
          <a:p>
            <a:pPr marL="171450" indent="-171450">
              <a:buFontTx/>
              <a:buChar char="-"/>
            </a:pPr>
            <a:r>
              <a:rPr lang="en-AU"/>
              <a:t>Introducing the SMART PRACTICE framework of response</a:t>
            </a:r>
          </a:p>
          <a:p>
            <a:pPr marL="171450" indent="-171450">
              <a:buFontTx/>
              <a:buChar char="-"/>
            </a:pPr>
            <a:r>
              <a:rPr lang="en-AU"/>
              <a:t>Outlining why self-care is so important</a:t>
            </a:r>
          </a:p>
          <a:p>
            <a:pPr marL="171450" indent="-171450">
              <a:buFontTx/>
              <a:buChar char="-"/>
            </a:pPr>
            <a:r>
              <a:rPr lang="en-AU"/>
              <a:t>Consider a broader response and the importance of understanding trauma in the context of families and communities</a:t>
            </a:r>
          </a:p>
          <a:p>
            <a:pPr marL="171450" indent="-171450">
              <a:buFontTx/>
              <a:buChar char="-"/>
            </a:pPr>
            <a:endParaRPr lang="en-AU"/>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9FD0252B-382C-4695-8800-125F61058E6C}" type="slidenum">
              <a:rPr lang="en-AU" smtClean="0"/>
              <a:t>4</a:t>
            </a:fld>
            <a:endParaRPr lang="en-AU"/>
          </a:p>
        </p:txBody>
      </p:sp>
    </p:spTree>
    <p:extLst>
      <p:ext uri="{BB962C8B-B14F-4D97-AF65-F5344CB8AC3E}">
        <p14:creationId xmlns:p14="http://schemas.microsoft.com/office/powerpoint/2010/main" val="155253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a:t>
            </a:r>
          </a:p>
          <a:p>
            <a:endParaRPr lang="en-AU"/>
          </a:p>
          <a:p>
            <a:r>
              <a:rPr lang="en-AU"/>
              <a:t>If needed, provide the link to the Responding to Abuse and Neglect – Education and Care training https://www.education.sa.gov.au/working-us/responding-abuse-and-neglect-training</a:t>
            </a:r>
          </a:p>
          <a:p>
            <a:endParaRPr lang="en-AU"/>
          </a:p>
          <a:p>
            <a:r>
              <a:rPr lang="en-AU" b="1"/>
              <a:t>Please note: </a:t>
            </a:r>
            <a:r>
              <a:rPr lang="en-AU" b="0"/>
              <a:t>From Term 2 2021 this training will be called ‘Responding to risk of harm, abuse and neglect – education and care (RRAHN-EC)</a:t>
            </a:r>
            <a:endParaRPr lang="en-AU" b="1"/>
          </a:p>
          <a:p>
            <a:endParaRPr lang="en-AU"/>
          </a:p>
          <a:p>
            <a:r>
              <a:rPr lang="en-AU"/>
              <a:t>If needed, provide the link to the CPC page - https://www.education.sa.gov.au/teaching/curriculum-and-teaching/keeping-safe-child-protection-curriculum/child-protection</a:t>
            </a:r>
          </a:p>
        </p:txBody>
      </p:sp>
      <p:sp>
        <p:nvSpPr>
          <p:cNvPr id="4" name="Slide Number Placeholder 3"/>
          <p:cNvSpPr>
            <a:spLocks noGrp="1"/>
          </p:cNvSpPr>
          <p:nvPr>
            <p:ph type="sldNum" sz="quarter" idx="5"/>
          </p:nvPr>
        </p:nvSpPr>
        <p:spPr/>
        <p:txBody>
          <a:bodyPr/>
          <a:lstStyle/>
          <a:p>
            <a:fld id="{9FD0252B-382C-4695-8800-125F61058E6C}" type="slidenum">
              <a:rPr lang="en-AU" smtClean="0"/>
              <a:t>5</a:t>
            </a:fld>
            <a:endParaRPr lang="en-AU"/>
          </a:p>
        </p:txBody>
      </p:sp>
    </p:spTree>
    <p:extLst>
      <p:ext uri="{BB962C8B-B14F-4D97-AF65-F5344CB8AC3E}">
        <p14:creationId xmlns:p14="http://schemas.microsoft.com/office/powerpoint/2010/main" val="76269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Background information </a:t>
            </a:r>
          </a:p>
          <a:p>
            <a:endParaRPr lang="en-AU" b="1"/>
          </a:p>
          <a:p>
            <a:r>
              <a:rPr lang="en-AU" b="0"/>
              <a:t>You might like to just show this slide, hide the rest in the power point and provide the series of 7 slides as an optional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This slide series intends to show how SMART sits across and informs all of the work with students. It is not an additional curriculum or document but rather a way of thinking about how we support students, the culture we create in our schools and how we as adults 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Key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Strategies for managing abuse related trauma (SMART):</a:t>
            </a:r>
            <a:r>
              <a:rPr kumimoji="0" lang="en-AU" sz="1200" b="0" i="0" u="none" strike="noStrike" kern="1200" cap="none" spc="0" normalizeH="0" baseline="0" noProof="0">
                <a:ln>
                  <a:noFill/>
                </a:ln>
                <a:solidFill>
                  <a:prstClr val="black"/>
                </a:solidFill>
                <a:effectLst/>
                <a:uLnTx/>
                <a:uFillTx/>
                <a:latin typeface="+mn-lt"/>
                <a:ea typeface="+mn-ea"/>
                <a:cs typeface="+mn-cs"/>
              </a:rPr>
              <a:t> SMART practice supports educators to understand why differentiated learning is needed and how to provide safe and relational classrooms. SMART provides the underpinning knowledge of the impact of relational trauma from a developmental perspective. It provides an understanding of student behaviour and why we need a curious and relational approach to working with all students but particularly those with experiences of trauma. It provides an understanding of how and why we implement whole school and individual strategies utilising a trauma informed lens.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Students feel safer, more supported, more engaged and connected with their schools and more able to learn.</a:t>
            </a:r>
            <a:r>
              <a:rPr kumimoji="0" lang="en-AU" sz="1200" b="0" i="0" u="none" strike="noStrike" kern="1200" cap="none" spc="0" normalizeH="0" baseline="0" noProof="0">
                <a:ln>
                  <a:noFill/>
                </a:ln>
                <a:solidFill>
                  <a:prstClr val="black"/>
                </a:solidFill>
                <a:effectLst/>
                <a:uLnTx/>
                <a:uFillTx/>
                <a:latin typeface="+mn-lt"/>
                <a:ea typeface="+mn-ea"/>
                <a:cs typeface="+mn-cs"/>
              </a:rPr>
              <a: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Specialist Department Supports</a:t>
            </a:r>
            <a:r>
              <a:rPr kumimoji="0" lang="en-AU" sz="1200" b="0" i="0" u="none" strike="noStrike" kern="1200" cap="none" spc="0" normalizeH="0" baseline="0" noProof="0">
                <a:ln>
                  <a:noFill/>
                </a:ln>
                <a:solidFill>
                  <a:prstClr val="black"/>
                </a:solidFill>
                <a:effectLst/>
                <a:uLnTx/>
                <a:uFillTx/>
                <a:latin typeface="+mn-lt"/>
                <a:ea typeface="+mn-ea"/>
                <a:cs typeface="+mn-cs"/>
              </a:rPr>
              <a:t>: Specialist practitioners to support pedagogy and differentiated learning to be translated and embedded. These practitioners can help sites to understand and implement department wide strategies, student supports, work with the student and families. Their practice is informed and reflective of SMART framework and practice. The primary specialist supports are:</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Student Support Services</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Complex Needs team</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Department wide strategies: </a:t>
            </a:r>
            <a:r>
              <a:rPr kumimoji="0" lang="en-AU" sz="1200" b="0" i="0" u="none" strike="noStrike" kern="1200" cap="none" spc="0" normalizeH="0" baseline="0" noProof="0">
                <a:ln>
                  <a:noFill/>
                </a:ln>
                <a:solidFill>
                  <a:prstClr val="black"/>
                </a:solidFill>
                <a:effectLst/>
                <a:uLnTx/>
                <a:uFillTx/>
                <a:latin typeface="+mn-lt"/>
                <a:ea typeface="+mn-ea"/>
                <a:cs typeface="+mn-cs"/>
              </a:rPr>
              <a:t>These are department</a:t>
            </a:r>
            <a:r>
              <a:rPr kumimoji="0" lang="en-AU" sz="1200" b="1" i="0" u="none" strike="noStrike" kern="1200" cap="none" spc="0" normalizeH="0" baseline="0" noProof="0">
                <a:ln>
                  <a:noFill/>
                </a:ln>
                <a:solidFill>
                  <a:prstClr val="black"/>
                </a:solidFill>
                <a:effectLst/>
                <a:uLnTx/>
                <a:uFillTx/>
                <a:latin typeface="+mn-lt"/>
                <a:ea typeface="+mn-ea"/>
                <a:cs typeface="+mn-cs"/>
              </a:rPr>
              <a:t> </a:t>
            </a:r>
            <a:r>
              <a:rPr kumimoji="0" lang="en-AU" sz="1200" b="0" i="0" u="none" strike="noStrike" kern="1200" cap="none" spc="0" normalizeH="0" baseline="0" noProof="0">
                <a:ln>
                  <a:noFill/>
                </a:ln>
                <a:solidFill>
                  <a:prstClr val="black"/>
                </a:solidFill>
                <a:effectLst/>
                <a:uLnTx/>
                <a:uFillTx/>
                <a:latin typeface="+mn-lt"/>
                <a:ea typeface="+mn-ea"/>
                <a:cs typeface="+mn-cs"/>
              </a:rPr>
              <a:t>documents that sit across the department and schools and support pedagogy and whole school operation. These documents tell us how we work with students, govern expected educator behaviour and what to do when students need more support.  These are not exhaustive but suggestive: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Suspension, Exclusion, Expulsion </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n-lt"/>
                <a:ea typeface="+mn-ea"/>
                <a:cs typeface="+mn-cs"/>
              </a:rPr>
              <a:t>Behaviour</a:t>
            </a:r>
            <a:r>
              <a:rPr kumimoji="0" lang="en-US" sz="1200" b="0" i="0" u="none" strike="noStrike" kern="1200" cap="none" spc="0" normalizeH="0" baseline="0" noProof="0">
                <a:ln>
                  <a:noFill/>
                </a:ln>
                <a:solidFill>
                  <a:prstClr val="black"/>
                </a:solidFill>
                <a:effectLst/>
                <a:uLnTx/>
                <a:uFillTx/>
                <a:latin typeface="+mn-lt"/>
                <a:ea typeface="+mn-ea"/>
                <a:cs typeface="+mn-cs"/>
              </a:rPr>
              <a:t> Support Policy</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RAN-EC</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Keeping Safe: Child Protection Curriculum</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Protective practices</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Managing Actual and Potential Aggression (MAPA)</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Teaching for Effective Learning</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Early Years Framework</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ACARA</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n-lt"/>
                <a:ea typeface="+mn-ea"/>
                <a:cs typeface="+mn-cs"/>
              </a:rPr>
              <a:t>Interoception</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 </a:t>
            </a: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Individual student strategies: </a:t>
            </a:r>
            <a:r>
              <a:rPr kumimoji="0" lang="en-AU" sz="1200" b="0" i="0" u="none" strike="noStrike" kern="1200" cap="none" spc="0" normalizeH="0" baseline="0" noProof="0">
                <a:ln>
                  <a:noFill/>
                </a:ln>
                <a:solidFill>
                  <a:prstClr val="black"/>
                </a:solidFill>
                <a:effectLst/>
                <a:uLnTx/>
                <a:uFillTx/>
                <a:latin typeface="+mn-lt"/>
                <a:ea typeface="+mn-ea"/>
                <a:cs typeface="+mn-cs"/>
              </a:rPr>
              <a:t>These strategies are completed with individual students and intend to reflect the individual needs and strategies that meet these. These are informed by department wide approaches and the developmental trauma informed lens provided by SMART.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    SMART supports this work by helping educators and schools see the purpose of a student’s behaviour and to consider and develop strategies and functional change that support students to engage in school.  These are not exhaustive but suggestive: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One Plan</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IESP funding</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Functional behavior assessment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n-lt"/>
                <a:ea typeface="+mn-ea"/>
                <a:cs typeface="+mn-cs"/>
              </a:rPr>
              <a:t>Behaviour</a:t>
            </a:r>
            <a:r>
              <a:rPr kumimoji="0" lang="en-US" sz="1200" b="0" i="0" u="none" strike="noStrike" kern="1200" cap="none" spc="0" normalizeH="0" baseline="0" noProof="0">
                <a:ln>
                  <a:noFill/>
                </a:ln>
                <a:solidFill>
                  <a:prstClr val="black"/>
                </a:solidFill>
                <a:effectLst/>
                <a:uLnTx/>
                <a:uFillTx/>
                <a:latin typeface="+mn-lt"/>
                <a:ea typeface="+mn-ea"/>
                <a:cs typeface="+mn-cs"/>
              </a:rPr>
              <a:t> support plan</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Safety and risk assessments</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Student: The student is always our primary focus. </a:t>
            </a:r>
            <a:r>
              <a:rPr kumimoji="0" lang="en-AU" sz="1200" b="0" i="0" u="none" strike="noStrike" kern="1200" cap="none" spc="0" normalizeH="0" baseline="0" noProof="0">
                <a:ln>
                  <a:noFill/>
                </a:ln>
                <a:solidFill>
                  <a:prstClr val="black"/>
                </a:solidFill>
                <a:effectLst/>
                <a:uLnTx/>
                <a:uFillTx/>
                <a:latin typeface="+mn-lt"/>
                <a:ea typeface="+mn-ea"/>
                <a:cs typeface="+mn-cs"/>
              </a:rPr>
              <a:t>Students come to school with a range of individual risk and</a:t>
            </a:r>
            <a:r>
              <a:rPr kumimoji="0" lang="en-AU" sz="1200" b="1" i="0" u="none" strike="noStrike" kern="1200" cap="none" spc="0" normalizeH="0" baseline="0" noProof="0">
                <a:ln>
                  <a:noFill/>
                </a:ln>
                <a:solidFill>
                  <a:prstClr val="black"/>
                </a:solidFill>
                <a:effectLst/>
                <a:uLnTx/>
                <a:uFillTx/>
                <a:latin typeface="+mn-lt"/>
                <a:ea typeface="+mn-ea"/>
                <a:cs typeface="+mn-cs"/>
              </a:rPr>
              <a:t> </a:t>
            </a:r>
            <a:r>
              <a:rPr kumimoji="0" lang="en-AU" sz="1200" b="0" i="0" u="none" strike="noStrike" kern="1200" cap="none" spc="0" normalizeH="0" baseline="0" noProof="0">
                <a:ln>
                  <a:noFill/>
                </a:ln>
                <a:solidFill>
                  <a:prstClr val="black"/>
                </a:solidFill>
                <a:effectLst/>
                <a:uLnTx/>
                <a:uFillTx/>
                <a:latin typeface="+mn-lt"/>
                <a:ea typeface="+mn-ea"/>
                <a:cs typeface="+mn-cs"/>
              </a:rPr>
              <a:t>protective factors which should be considered and informed as possible for intervention informed by SMART and embedded in how department documentation is implemented for each student. </a:t>
            </a:r>
            <a:endParaRPr kumimoji="0" lang="en-AU" sz="1800" b="0" i="0" u="none" strike="noStrike" kern="1200" cap="none" spc="0" normalizeH="0" baseline="0" noProof="0">
              <a:ln>
                <a:noFill/>
              </a:ln>
              <a:solidFill>
                <a:prstClr val="black"/>
              </a:solidFill>
              <a:effectLst/>
              <a:uLnTx/>
              <a:uFillTx/>
              <a:latin typeface="+mn-lt"/>
              <a:ea typeface="+mn-ea"/>
              <a:cs typeface="+mn-cs"/>
            </a:endParaRPr>
          </a:p>
          <a:p>
            <a:endParaRPr lang="en-AU" b="0"/>
          </a:p>
          <a:p>
            <a:r>
              <a:rPr lang="en-AU" b="1"/>
              <a:t>Optional handout</a:t>
            </a:r>
          </a:p>
          <a:p>
            <a:endParaRPr lang="en-AU" b="1"/>
          </a:p>
          <a:p>
            <a:r>
              <a:rPr lang="en-AU" b="0"/>
              <a:t>Trauma responsive practice </a:t>
            </a:r>
            <a:r>
              <a:rPr lang="en-AU"/>
              <a:t>links with initiatives</a:t>
            </a:r>
            <a:r>
              <a:rPr lang="en-AU" b="0"/>
              <a:t> across South Australia</a:t>
            </a:r>
            <a:endParaRPr lang="en-AU" b="0">
              <a:cs typeface="Calibri"/>
            </a:endParaRPr>
          </a:p>
        </p:txBody>
      </p:sp>
      <p:sp>
        <p:nvSpPr>
          <p:cNvPr id="4" name="Slide Number Placeholder 3"/>
          <p:cNvSpPr>
            <a:spLocks noGrp="1"/>
          </p:cNvSpPr>
          <p:nvPr>
            <p:ph type="sldNum" sz="quarter" idx="5"/>
          </p:nvPr>
        </p:nvSpPr>
        <p:spPr/>
        <p:txBody>
          <a:bodyPr/>
          <a:lstStyle/>
          <a:p>
            <a:fld id="{9FD0252B-382C-4695-8800-125F61058E6C}" type="slidenum">
              <a:rPr lang="en-AU" smtClean="0"/>
              <a:t>6</a:t>
            </a:fld>
            <a:endParaRPr lang="en-AU"/>
          </a:p>
        </p:txBody>
      </p:sp>
    </p:spTree>
    <p:extLst>
      <p:ext uri="{BB962C8B-B14F-4D97-AF65-F5344CB8AC3E}">
        <p14:creationId xmlns:p14="http://schemas.microsoft.com/office/powerpoint/2010/main" val="116215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48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Background information</a:t>
            </a:r>
          </a:p>
          <a:p>
            <a:endParaRPr lang="en-AU" sz="1200" b="1"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This slide intends to show how SMART sits across and informs all of the work with students. It is not an additional curriculum or document but rather a way of thinking about how we support students, the culture we create in our schools and how we as adults act. </a:t>
            </a:r>
          </a:p>
          <a:p>
            <a:pPr lvl="0"/>
            <a:r>
              <a:rPr lang="en-AU" sz="1200" b="1" kern="1200">
                <a:solidFill>
                  <a:schemeClr val="tx1"/>
                </a:solidFill>
                <a:effectLst/>
                <a:latin typeface="+mn-lt"/>
                <a:ea typeface="+mn-ea"/>
                <a:cs typeface="+mn-cs"/>
              </a:rPr>
              <a:t>Strategies for managing abuse related trauma (SMART):</a:t>
            </a:r>
            <a:r>
              <a:rPr lang="en-AU" sz="1200" kern="1200">
                <a:solidFill>
                  <a:schemeClr val="tx1"/>
                </a:solidFill>
                <a:effectLst/>
                <a:latin typeface="+mn-lt"/>
                <a:ea typeface="+mn-ea"/>
                <a:cs typeface="+mn-cs"/>
              </a:rPr>
              <a:t> SMART practice supports educators to understand why differentiated learning is needed and how to provide safe and relational classrooms. SMART provides the underpinning knowledge of the impact of relational trauma from a developmental perspective. It provides an understanding of student behaviour and why we need a curious and relational approach to working with all students but particularly those with experiences of trauma. It provides an understanding of how and why we implement whole school and individual strategies utilising a trauma informed lens. </a:t>
            </a:r>
            <a:endParaRPr lang="en-AU" sz="18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Students feel safer, more supported, more engaged and connected with their schools and more able to learn.</a:t>
            </a:r>
            <a:r>
              <a:rPr lang="en-AU" sz="1200" kern="1200">
                <a:solidFill>
                  <a:schemeClr val="tx1"/>
                </a:solidFill>
                <a:effectLst/>
                <a:latin typeface="+mn-lt"/>
                <a:ea typeface="+mn-ea"/>
                <a:cs typeface="+mn-cs"/>
              </a:rPr>
              <a:t> </a:t>
            </a:r>
            <a:endParaRPr lang="en-AU" sz="18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a:p>
            <a:pPr lvl="0"/>
            <a:r>
              <a:rPr lang="en-AU" sz="1200" b="1" kern="1200">
                <a:solidFill>
                  <a:schemeClr val="tx1"/>
                </a:solidFill>
                <a:effectLst/>
                <a:latin typeface="+mn-lt"/>
                <a:ea typeface="+mn-ea"/>
                <a:cs typeface="+mn-cs"/>
              </a:rPr>
              <a:t>Specialist Department Supports</a:t>
            </a:r>
            <a:r>
              <a:rPr lang="en-AU" sz="1200" kern="1200">
                <a:solidFill>
                  <a:schemeClr val="tx1"/>
                </a:solidFill>
                <a:effectLst/>
                <a:latin typeface="+mn-lt"/>
                <a:ea typeface="+mn-ea"/>
                <a:cs typeface="+mn-cs"/>
              </a:rPr>
              <a:t>: Specialist practitioners to support pedagogy and differentiated learning to be translated and embedded. These practitioners can help sites to understand and implement department wide strategies, student supports, work with the student and families. Their practice is informed and reflective of SMART framework and practice. The primary specialist supports are:</a:t>
            </a:r>
            <a:endParaRPr lang="en-AU" sz="18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Student Support Services</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Complex Needs team</a:t>
            </a:r>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a:p>
            <a:pPr lvl="0"/>
            <a:r>
              <a:rPr lang="en-AU" sz="1200" b="1" kern="1200">
                <a:solidFill>
                  <a:schemeClr val="tx1"/>
                </a:solidFill>
                <a:effectLst/>
                <a:latin typeface="+mn-lt"/>
                <a:ea typeface="+mn-ea"/>
                <a:cs typeface="+mn-cs"/>
              </a:rPr>
              <a:t>Department wide strategies: </a:t>
            </a:r>
            <a:r>
              <a:rPr lang="en-AU" sz="1200" kern="1200">
                <a:solidFill>
                  <a:schemeClr val="tx1"/>
                </a:solidFill>
                <a:effectLst/>
                <a:latin typeface="+mn-lt"/>
                <a:ea typeface="+mn-ea"/>
                <a:cs typeface="+mn-cs"/>
              </a:rPr>
              <a:t>These are department</a:t>
            </a:r>
            <a:r>
              <a:rPr lang="en-AU" sz="1200" b="1" kern="1200">
                <a:solidFill>
                  <a:schemeClr val="tx1"/>
                </a:solidFill>
                <a:effectLst/>
                <a:latin typeface="+mn-lt"/>
                <a:ea typeface="+mn-ea"/>
                <a:cs typeface="+mn-cs"/>
              </a:rPr>
              <a:t> </a:t>
            </a:r>
            <a:r>
              <a:rPr lang="en-AU" sz="1200" kern="1200">
                <a:solidFill>
                  <a:schemeClr val="tx1"/>
                </a:solidFill>
                <a:effectLst/>
                <a:latin typeface="+mn-lt"/>
                <a:ea typeface="+mn-ea"/>
                <a:cs typeface="+mn-cs"/>
              </a:rPr>
              <a:t>documents that sit across the department and schools and support pedagogy and whole school operation. These documents tell us how we work with students, govern expected educator behaviour and what to do when students need more support.  These are not exhaustive but suggestive:</a:t>
            </a:r>
          </a:p>
          <a:p>
            <a:pPr lvl="1"/>
            <a:r>
              <a:rPr lang="en-US" sz="1200" kern="1200">
                <a:solidFill>
                  <a:schemeClr val="tx1"/>
                </a:solidFill>
                <a:effectLst/>
                <a:latin typeface="+mn-lt"/>
                <a:ea typeface="+mn-ea"/>
                <a:cs typeface="+mn-cs"/>
              </a:rPr>
              <a:t>Suspension, Exclusion, Expulsion </a:t>
            </a:r>
            <a:endParaRPr lang="en-AU" sz="1200" kern="1200">
              <a:solidFill>
                <a:schemeClr val="tx1"/>
              </a:solidFill>
              <a:effectLst/>
              <a:latin typeface="+mn-lt"/>
              <a:ea typeface="+mn-ea"/>
              <a:cs typeface="+mn-cs"/>
            </a:endParaRPr>
          </a:p>
          <a:p>
            <a:pPr lvl="1"/>
            <a:r>
              <a:rPr lang="en-US" sz="1200" kern="1200" err="1">
                <a:solidFill>
                  <a:schemeClr val="tx1"/>
                </a:solidFill>
                <a:effectLst/>
                <a:latin typeface="+mn-lt"/>
                <a:ea typeface="+mn-ea"/>
                <a:cs typeface="+mn-cs"/>
              </a:rPr>
              <a:t>Behaviour</a:t>
            </a:r>
            <a:r>
              <a:rPr lang="en-US" sz="1200" kern="1200">
                <a:solidFill>
                  <a:schemeClr val="tx1"/>
                </a:solidFill>
                <a:effectLst/>
                <a:latin typeface="+mn-lt"/>
                <a:ea typeface="+mn-ea"/>
                <a:cs typeface="+mn-cs"/>
              </a:rPr>
              <a:t> Support Policy</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RAN-EC</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Keeping Safe: Child Protection Curriculum</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Protective practices</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Managing Actual and Potential Aggression (MAPA)</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Teaching for Effective Learning</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Early Years Framework</a:t>
            </a:r>
            <a:endParaRPr lang="en-AU"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ACARA</a:t>
            </a:r>
            <a:endParaRPr lang="en-AU" sz="1200" kern="1200">
              <a:solidFill>
                <a:schemeClr val="tx1"/>
              </a:solidFill>
              <a:effectLst/>
              <a:latin typeface="+mn-lt"/>
              <a:ea typeface="+mn-ea"/>
              <a:cs typeface="+mn-cs"/>
            </a:endParaRPr>
          </a:p>
          <a:p>
            <a:pPr lvl="1"/>
            <a:r>
              <a:rPr lang="en-US" sz="1200" kern="1200" err="1">
                <a:solidFill>
                  <a:schemeClr val="tx1"/>
                </a:solidFill>
                <a:effectLst/>
                <a:latin typeface="+mn-lt"/>
                <a:ea typeface="+mn-ea"/>
                <a:cs typeface="+mn-cs"/>
              </a:rPr>
              <a:t>Interoception</a:t>
            </a:r>
            <a:endParaRPr lang="en-AU"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 </a:t>
            </a:r>
            <a:endParaRPr lang="en-AU" sz="1200" kern="1200">
              <a:solidFill>
                <a:schemeClr val="tx1"/>
              </a:solidFill>
              <a:effectLst/>
              <a:latin typeface="+mn-lt"/>
              <a:ea typeface="+mn-ea"/>
              <a:cs typeface="+mn-cs"/>
            </a:endParaRPr>
          </a:p>
          <a:p>
            <a:pPr lvl="1"/>
            <a:r>
              <a:rPr lang="en-AU" sz="1200" b="1" kern="1200">
                <a:solidFill>
                  <a:schemeClr val="tx1"/>
                </a:solidFill>
                <a:effectLst/>
                <a:latin typeface="+mn-lt"/>
                <a:ea typeface="+mn-ea"/>
                <a:cs typeface="+mn-cs"/>
              </a:rPr>
              <a:t>Individual student strategies: </a:t>
            </a:r>
            <a:r>
              <a:rPr lang="en-AU" sz="1200" kern="1200">
                <a:solidFill>
                  <a:schemeClr val="tx1"/>
                </a:solidFill>
                <a:effectLst/>
                <a:latin typeface="+mn-lt"/>
                <a:ea typeface="+mn-ea"/>
                <a:cs typeface="+mn-cs"/>
              </a:rPr>
              <a:t>These strategies are completed with individual students and intend to reflect the individual needs and strategies that meet these. These are informed by department wide approaches and the developmental trauma informed lens provided by SMART. </a:t>
            </a:r>
            <a:endParaRPr lang="en-AU" sz="18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endParaRPr lang="en-AU" sz="18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SMART supports this work by helping educators and schools see the purpose of a student’s behaviour and to consider and develop strategies and functional change that support students to engage in school.  These are not exhaustive but suggestive:</a:t>
            </a:r>
          </a:p>
          <a:p>
            <a:pPr lvl="1"/>
            <a:r>
              <a:rPr lang="en-US" sz="1200" kern="1200">
                <a:solidFill>
                  <a:schemeClr val="tx1"/>
                </a:solidFill>
                <a:effectLst/>
                <a:latin typeface="+mn-lt"/>
                <a:ea typeface="+mn-ea"/>
                <a:cs typeface="+mn-cs"/>
              </a:rPr>
              <a:t>One Plan</a:t>
            </a:r>
            <a:endParaRPr lang="en-AU" sz="18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IESP funding</a:t>
            </a:r>
            <a:endParaRPr lang="en-AU" sz="18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Functional behavior assessment </a:t>
            </a:r>
            <a:endParaRPr lang="en-AU" sz="1800" kern="1200">
              <a:solidFill>
                <a:schemeClr val="tx1"/>
              </a:solidFill>
              <a:effectLst/>
              <a:latin typeface="+mn-lt"/>
              <a:ea typeface="+mn-ea"/>
              <a:cs typeface="+mn-cs"/>
            </a:endParaRPr>
          </a:p>
          <a:p>
            <a:pPr lvl="1"/>
            <a:r>
              <a:rPr lang="en-US" sz="1200" kern="1200" err="1">
                <a:solidFill>
                  <a:schemeClr val="tx1"/>
                </a:solidFill>
                <a:effectLst/>
                <a:latin typeface="+mn-lt"/>
                <a:ea typeface="+mn-ea"/>
                <a:cs typeface="+mn-cs"/>
              </a:rPr>
              <a:t>Behaviour</a:t>
            </a:r>
            <a:r>
              <a:rPr lang="en-US" sz="1200" kern="1200">
                <a:solidFill>
                  <a:schemeClr val="tx1"/>
                </a:solidFill>
                <a:effectLst/>
                <a:latin typeface="+mn-lt"/>
                <a:ea typeface="+mn-ea"/>
                <a:cs typeface="+mn-cs"/>
              </a:rPr>
              <a:t> support plan</a:t>
            </a:r>
            <a:endParaRPr lang="en-AU" sz="18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Safety and risk assessments</a:t>
            </a:r>
            <a:endParaRPr lang="en-AU" sz="18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 </a:t>
            </a:r>
            <a:endParaRPr lang="en-AU" sz="1800" kern="1200">
              <a:solidFill>
                <a:schemeClr val="tx1"/>
              </a:solidFill>
              <a:effectLst/>
              <a:latin typeface="+mn-lt"/>
              <a:ea typeface="+mn-ea"/>
              <a:cs typeface="+mn-cs"/>
            </a:endParaRPr>
          </a:p>
          <a:p>
            <a:pPr lvl="1"/>
            <a:r>
              <a:rPr lang="en-AU" sz="1200" b="1" kern="1200">
                <a:solidFill>
                  <a:schemeClr val="tx1"/>
                </a:solidFill>
                <a:effectLst/>
                <a:latin typeface="+mn-lt"/>
                <a:ea typeface="+mn-ea"/>
                <a:cs typeface="+mn-cs"/>
              </a:rPr>
              <a:t>Student: The student is always our primary focus. </a:t>
            </a:r>
            <a:r>
              <a:rPr lang="en-AU" sz="1200" kern="1200">
                <a:solidFill>
                  <a:schemeClr val="tx1"/>
                </a:solidFill>
                <a:effectLst/>
                <a:latin typeface="+mn-lt"/>
                <a:ea typeface="+mn-ea"/>
                <a:cs typeface="+mn-cs"/>
              </a:rPr>
              <a:t>Students come to school with a range of individual risk and</a:t>
            </a:r>
            <a:r>
              <a:rPr lang="en-AU" sz="1200" b="1" kern="1200">
                <a:solidFill>
                  <a:schemeClr val="tx1"/>
                </a:solidFill>
                <a:effectLst/>
                <a:latin typeface="+mn-lt"/>
                <a:ea typeface="+mn-ea"/>
                <a:cs typeface="+mn-cs"/>
              </a:rPr>
              <a:t> </a:t>
            </a:r>
            <a:r>
              <a:rPr lang="en-AU" sz="1200" kern="1200">
                <a:solidFill>
                  <a:schemeClr val="tx1"/>
                </a:solidFill>
                <a:effectLst/>
                <a:latin typeface="+mn-lt"/>
                <a:ea typeface="+mn-ea"/>
                <a:cs typeface="+mn-cs"/>
              </a:rPr>
              <a:t>protective factors which should be considered and informed as possible for intervention informed by SMART and embedded in how department documentation is implemented for each student. </a:t>
            </a:r>
            <a:endParaRPr lang="en-AU" sz="18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7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31D6D-91AA-4EAD-95C9-D1F3028327A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4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31.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0" y="2194560"/>
            <a:ext cx="4373353"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Understanding and Responding to Trauma</a:t>
            </a:r>
          </a:p>
          <a:p>
            <a:r>
              <a:rPr lang="en-US"/>
              <a:t>SMART 2020</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userDrawn="1"/>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3672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6501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2864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36995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7446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64936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userDrawn="1"/>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5940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8" name="Subtitle 2"/>
          <p:cNvSpPr>
            <a:spLocks noGrp="1"/>
          </p:cNvSpPr>
          <p:nvPr>
            <p:ph type="subTitle" idx="1" hasCustomPrompt="1"/>
          </p:nvPr>
        </p:nvSpPr>
        <p:spPr>
          <a:xfrm>
            <a:off x="407773" y="2656702"/>
            <a:ext cx="4261764" cy="2378593"/>
          </a:xfrm>
          <a:prstGeom prst="rect">
            <a:avLst/>
          </a:prstGeom>
        </p:spPr>
        <p:txBody>
          <a:bodyPr/>
          <a:lstStyle>
            <a:lvl1pPr marL="0" indent="0" algn="l">
              <a:buNone/>
              <a:defRPr sz="4000" b="1" i="0">
                <a:solidFill>
                  <a:schemeClr val="bg1"/>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13"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a:t>Professional Education Services </a:t>
            </a:r>
            <a:r>
              <a:rPr lang="en-US" sz="1600" err="1"/>
              <a:t>professionals.childhood.org.au</a:t>
            </a:r>
            <a:endParaRPr lang="en-US" sz="1600"/>
          </a:p>
        </p:txBody>
      </p:sp>
    </p:spTree>
    <p:extLst>
      <p:ext uri="{BB962C8B-B14F-4D97-AF65-F5344CB8AC3E}">
        <p14:creationId xmlns:p14="http://schemas.microsoft.com/office/powerpoint/2010/main" val="242976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 Pag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4577" y="5348818"/>
            <a:ext cx="2127938" cy="825938"/>
          </a:xfrm>
          <a:prstGeom prst="rect">
            <a:avLst/>
          </a:prstGeom>
        </p:spPr>
      </p:pic>
      <p:sp>
        <p:nvSpPr>
          <p:cNvPr id="16" name="TextBox 15"/>
          <p:cNvSpPr txBox="1"/>
          <p:nvPr userDrawn="1"/>
        </p:nvSpPr>
        <p:spPr>
          <a:xfrm>
            <a:off x="3318387" y="1415527"/>
            <a:ext cx="5678128" cy="3647152"/>
          </a:xfrm>
          <a:prstGeom prst="rect">
            <a:avLst/>
          </a:prstGeom>
          <a:noFill/>
        </p:spPr>
        <p:txBody>
          <a:bodyPr wrap="square" rtlCol="0">
            <a:spAutoFit/>
          </a:bodyPr>
          <a:lstStyle/>
          <a:p>
            <a:pPr algn="ctr"/>
            <a:r>
              <a:rPr lang="en-US" sz="2100" b="1" i="0" spc="0">
                <a:solidFill>
                  <a:schemeClr val="bg1"/>
                </a:solidFill>
                <a:latin typeface="Helvetica Neue" charset="0"/>
                <a:ea typeface="Helvetica Neue" charset="0"/>
                <a:cs typeface="Helvetica Neue" charset="0"/>
              </a:rPr>
              <a:t>The Australian Childhood Foundation </a:t>
            </a:r>
          </a:p>
          <a:p>
            <a:pPr algn="ctr"/>
            <a:r>
              <a:rPr lang="en-US" sz="2100" b="1" i="0">
                <a:solidFill>
                  <a:schemeClr val="bg1"/>
                </a:solidFill>
                <a:latin typeface="Helvetica Neue" charset="0"/>
                <a:ea typeface="Helvetica Neue" charset="0"/>
                <a:cs typeface="Helvetica Neue" charset="0"/>
              </a:rPr>
              <a:t>acknowledges Aboriginal and </a:t>
            </a:r>
          </a:p>
          <a:p>
            <a:pPr algn="ctr"/>
            <a:r>
              <a:rPr lang="en-US" sz="2100" b="1" i="0">
                <a:solidFill>
                  <a:schemeClr val="bg1"/>
                </a:solidFill>
                <a:latin typeface="Helvetica Neue" charset="0"/>
                <a:ea typeface="Helvetica Neue" charset="0"/>
                <a:cs typeface="Helvetica Neue" charset="0"/>
              </a:rPr>
              <a:t>Torres Strait Islander peoples as the traditional custodians and owners of this land and waters. We pay our respects to their Elders past and present and to the children who are their leaders of tomorrow. We acknowledge their history and living culture and the many thousands of years in which they have raised their children to be safe and strong.</a:t>
            </a:r>
          </a:p>
        </p:txBody>
      </p:sp>
    </p:spTree>
    <p:extLst>
      <p:ext uri="{BB962C8B-B14F-4D97-AF65-F5344CB8AC3E}">
        <p14:creationId xmlns:p14="http://schemas.microsoft.com/office/powerpoint/2010/main" val="150781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3058978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12384" cy="686946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chemeClr val="bg1"/>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chemeClr val="bg1"/>
                </a:solidFill>
                <a:latin typeface="Helvetica Neue" charset="0"/>
                <a:ea typeface="Helvetica Neue" charset="0"/>
                <a:cs typeface="Helvetica Neue" charset="0"/>
              </a:defRPr>
            </a:lvl1pPr>
            <a:lvl2pPr>
              <a:lnSpc>
                <a:spcPct val="100000"/>
              </a:lnSpc>
              <a:defRPr sz="2200" b="0" i="0">
                <a:solidFill>
                  <a:schemeClr val="bg1"/>
                </a:solidFill>
                <a:latin typeface="Helvetica Neue" charset="0"/>
                <a:ea typeface="Helvetica Neue" charset="0"/>
                <a:cs typeface="Helvetica Neue" charset="0"/>
              </a:defRPr>
            </a:lvl2pPr>
            <a:lvl3pPr>
              <a:lnSpc>
                <a:spcPct val="100000"/>
              </a:lnSpc>
              <a:defRPr sz="2200" b="0" i="0">
                <a:solidFill>
                  <a:schemeClr val="bg1"/>
                </a:solidFill>
                <a:latin typeface="Helvetica Neue" charset="0"/>
                <a:ea typeface="Helvetica Neue" charset="0"/>
                <a:cs typeface="Helvetica Neue" charset="0"/>
              </a:defRPr>
            </a:lvl3pPr>
            <a:lvl4pPr>
              <a:lnSpc>
                <a:spcPct val="100000"/>
              </a:lnSpc>
              <a:defRPr sz="2200" b="0" i="0">
                <a:solidFill>
                  <a:schemeClr val="bg1"/>
                </a:solidFill>
                <a:latin typeface="Helvetica Neue" charset="0"/>
                <a:ea typeface="Helvetica Neue" charset="0"/>
                <a:cs typeface="Helvetica Neue" charset="0"/>
              </a:defRPr>
            </a:lvl4pPr>
            <a:lvl5pPr>
              <a:lnSpc>
                <a:spcPct val="100000"/>
              </a:lnSpc>
              <a:defRPr sz="22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59239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9697799" y="4349093"/>
            <a:ext cx="184666" cy="369332"/>
          </a:xfrm>
          <a:prstGeom prst="rect">
            <a:avLst/>
          </a:prstGeom>
          <a:noFill/>
        </p:spPr>
        <p:txBody>
          <a:bodyPr wrap="none" rtlCol="0">
            <a:spAutoFit/>
          </a:bodyPr>
          <a:lstStyle/>
          <a:p>
            <a:endParaRPr lang="en-US"/>
          </a:p>
        </p:txBody>
      </p:sp>
      <p:sp>
        <p:nvSpPr>
          <p:cNvPr id="5" name="TextBox 4"/>
          <p:cNvSpPr txBox="1"/>
          <p:nvPr userDrawn="1"/>
        </p:nvSpPr>
        <p:spPr>
          <a:xfrm>
            <a:off x="7946808" y="3540854"/>
            <a:ext cx="184666" cy="369332"/>
          </a:xfrm>
          <a:prstGeom prst="rect">
            <a:avLst/>
          </a:prstGeom>
          <a:noFill/>
        </p:spPr>
        <p:txBody>
          <a:bodyPr wrap="none" rtlCol="0">
            <a:spAutoFit/>
          </a:bodyPr>
          <a:lstStyle/>
          <a:p>
            <a:endParaRPr lang="en-US"/>
          </a:p>
        </p:txBody>
      </p:sp>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64807476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2"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70250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3"/>
          </p:nvPr>
        </p:nvSpPr>
        <p:spPr>
          <a:xfrm>
            <a:off x="7172325" y="0"/>
            <a:ext cx="5019675" cy="5999163"/>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382301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7" name="Picture Placeholder 16"/>
          <p:cNvSpPr>
            <a:spLocks noGrp="1"/>
          </p:cNvSpPr>
          <p:nvPr>
            <p:ph type="pic" sz="quarter" idx="13"/>
          </p:nvPr>
        </p:nvSpPr>
        <p:spPr>
          <a:xfrm>
            <a:off x="679623" y="1690688"/>
            <a:ext cx="11512378" cy="4308475"/>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267554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8" name="Title 1"/>
          <p:cNvSpPr>
            <a:spLocks noGrp="1"/>
          </p:cNvSpPr>
          <p:nvPr>
            <p:ph type="title"/>
          </p:nvPr>
        </p:nvSpPr>
        <p:spPr>
          <a:xfrm>
            <a:off x="283590" y="1841157"/>
            <a:ext cx="6889372" cy="3064475"/>
          </a:xfrm>
        </p:spPr>
        <p:txBody>
          <a:bodyPr>
            <a:normAutofit/>
          </a:bodyPr>
          <a:lstStyle>
            <a:lvl1pPr>
              <a:defRPr sz="3600" b="1">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t>Professional Education Services </a:t>
            </a:r>
          </a:p>
          <a:p>
            <a:pPr algn="l">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808048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5" cy="559510"/>
          </a:xfrm>
          <a:prstGeom prst="rect">
            <a:avLst/>
          </a:prstGeom>
        </p:spPr>
      </p:pic>
      <p:sp>
        <p:nvSpPr>
          <p:cNvPr id="7" name="Title 1"/>
          <p:cNvSpPr>
            <a:spLocks noGrp="1"/>
          </p:cNvSpPr>
          <p:nvPr>
            <p:ph type="title"/>
          </p:nvPr>
        </p:nvSpPr>
        <p:spPr>
          <a:xfrm>
            <a:off x="283590" y="1841157"/>
            <a:ext cx="6889372" cy="3064475"/>
          </a:xfrm>
        </p:spPr>
        <p:txBody>
          <a:bodyPr>
            <a:normAutofit/>
          </a:bodyPr>
          <a:lstStyle>
            <a:lvl1pPr>
              <a:defRPr sz="36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8"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rgbClr val="ED8B00"/>
                </a:solidFill>
              </a:rPr>
              <a:t>Professional Education Services </a:t>
            </a:r>
          </a:p>
          <a:p>
            <a:pPr algn="l">
              <a:lnSpc>
                <a:spcPct val="100000"/>
              </a:lnSpc>
              <a:spcBef>
                <a:spcPts val="0"/>
              </a:spcBef>
            </a:pPr>
            <a:r>
              <a:rPr lang="en-US" sz="1400" err="1">
                <a:solidFill>
                  <a:srgbClr val="ED8B00"/>
                </a:solidFill>
              </a:rPr>
              <a:t>professionals.childhood.org.au</a:t>
            </a:r>
            <a:endParaRPr lang="en-US" sz="1400">
              <a:solidFill>
                <a:srgbClr val="ED8B00"/>
              </a:solidFill>
            </a:endParaRPr>
          </a:p>
        </p:txBody>
      </p:sp>
    </p:spTree>
    <p:extLst>
      <p:ext uri="{BB962C8B-B14F-4D97-AF65-F5344CB8AC3E}">
        <p14:creationId xmlns:p14="http://schemas.microsoft.com/office/powerpoint/2010/main" val="146872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3548" y="5017477"/>
            <a:ext cx="2150973" cy="834879"/>
          </a:xfrm>
          <a:prstGeom prst="rect">
            <a:avLst/>
          </a:prstGeom>
        </p:spPr>
      </p:pic>
      <p:sp>
        <p:nvSpPr>
          <p:cNvPr id="10" name="Title 1"/>
          <p:cNvSpPr>
            <a:spLocks noGrp="1"/>
          </p:cNvSpPr>
          <p:nvPr>
            <p:ph type="title" hasCustomPrompt="1"/>
          </p:nvPr>
        </p:nvSpPr>
        <p:spPr>
          <a:xfrm>
            <a:off x="3446584" y="2497015"/>
            <a:ext cx="5380893" cy="2051539"/>
          </a:xfrm>
        </p:spPr>
        <p:txBody>
          <a:bodyPr>
            <a:normAutofit/>
          </a:bodyPr>
          <a:lstStyle>
            <a:lvl1pPr algn="ctr">
              <a:defRPr sz="3600" b="1">
                <a:solidFill>
                  <a:schemeClr val="bg1"/>
                </a:solidFill>
                <a:latin typeface="Helvetica Neue" charset="0"/>
                <a:ea typeface="Helvetica Neue" charset="0"/>
                <a:cs typeface="Helvetica Neue" charset="0"/>
              </a:defRPr>
            </a:lvl1pPr>
          </a:lstStyle>
          <a:p>
            <a:r>
              <a:rPr lang="en-US"/>
              <a:t>Click to edit </a:t>
            </a:r>
            <a:br>
              <a:rPr lang="en-US"/>
            </a:br>
            <a:r>
              <a:rPr lang="en-US"/>
              <a:t>Master title style</a:t>
            </a:r>
          </a:p>
        </p:txBody>
      </p:sp>
      <p:sp>
        <p:nvSpPr>
          <p:cNvPr id="11" name="Subtitle 2"/>
          <p:cNvSpPr txBox="1">
            <a:spLocks/>
          </p:cNvSpPr>
          <p:nvPr userDrawn="1"/>
        </p:nvSpPr>
        <p:spPr>
          <a:xfrm>
            <a:off x="3446584" y="1324707"/>
            <a:ext cx="5380892" cy="70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30000"/>
              </a:lnSpc>
              <a:spcBef>
                <a:spcPts val="0"/>
              </a:spcBef>
            </a:pPr>
            <a:r>
              <a:rPr lang="en-US" sz="1400"/>
              <a:t>Professional Education Services </a:t>
            </a:r>
          </a:p>
          <a:p>
            <a:pPr algn="ctr">
              <a:lnSpc>
                <a:spcPct val="13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477390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9"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a:t>Professional Education Services </a:t>
            </a:r>
            <a:r>
              <a:rPr lang="en-US" sz="1600" err="1"/>
              <a:t>professionals.childhood.org.au</a:t>
            </a:r>
            <a:endParaRPr lang="en-US" sz="1600"/>
          </a:p>
        </p:txBody>
      </p:sp>
      <p:sp>
        <p:nvSpPr>
          <p:cNvPr id="2" name="Title 1"/>
          <p:cNvSpPr>
            <a:spLocks noGrp="1"/>
          </p:cNvSpPr>
          <p:nvPr>
            <p:ph type="ctrTitle" hasCustomPrompt="1"/>
          </p:nvPr>
        </p:nvSpPr>
        <p:spPr>
          <a:xfrm>
            <a:off x="504092" y="2002732"/>
            <a:ext cx="4700954" cy="1026647"/>
          </a:xfrm>
        </p:spPr>
        <p:txBody>
          <a:bodyPr anchor="b">
            <a:normAutofit/>
          </a:bodyPr>
          <a:lstStyle>
            <a:lvl1pPr algn="l">
              <a:defRPr sz="3600" b="1">
                <a:solidFill>
                  <a:schemeClr val="bg1"/>
                </a:solidFill>
                <a:latin typeface="Helvetica Neue" charset="0"/>
                <a:ea typeface="Helvetica Neue" charset="0"/>
                <a:cs typeface="Helvetica Neue" charset="0"/>
              </a:defRPr>
            </a:lvl1pPr>
          </a:lstStyle>
          <a:p>
            <a:r>
              <a:rPr lang="en-US"/>
              <a:t>Name</a:t>
            </a:r>
          </a:p>
        </p:txBody>
      </p:sp>
      <p:sp>
        <p:nvSpPr>
          <p:cNvPr id="3" name="Subtitle 2"/>
          <p:cNvSpPr>
            <a:spLocks noGrp="1"/>
          </p:cNvSpPr>
          <p:nvPr>
            <p:ph type="subTitle" idx="1" hasCustomPrompt="1"/>
          </p:nvPr>
        </p:nvSpPr>
        <p:spPr>
          <a:xfrm>
            <a:off x="504092" y="3029379"/>
            <a:ext cx="4700954" cy="1847421"/>
          </a:xfrm>
        </p:spPr>
        <p:txBody>
          <a:bodyPr>
            <a:normAutofit/>
          </a:bodyPr>
          <a:lstStyle>
            <a:lvl1pPr marL="0" indent="0" algn="l">
              <a:buNone/>
              <a:defRPr sz="2000">
                <a:solidFill>
                  <a:schemeClr val="bg1"/>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Role/Title</a:t>
            </a:r>
            <a:br>
              <a:rPr lang="en-US"/>
            </a:br>
            <a:r>
              <a:rPr lang="en-US"/>
              <a:t>Program</a:t>
            </a:r>
            <a:br>
              <a:rPr lang="en-US"/>
            </a:br>
            <a:r>
              <a:rPr lang="en-US"/>
              <a:t>Mobile</a:t>
            </a:r>
            <a:br>
              <a:rPr lang="en-US"/>
            </a:br>
            <a:r>
              <a:rPr lang="en-US" err="1"/>
              <a:t>email@childhood.org.au</a:t>
            </a:r>
            <a:endParaRPr lang="en-US"/>
          </a:p>
        </p:txBody>
      </p:sp>
    </p:spTree>
    <p:extLst>
      <p:ext uri="{BB962C8B-B14F-4D97-AF65-F5344CB8AC3E}">
        <p14:creationId xmlns:p14="http://schemas.microsoft.com/office/powerpoint/2010/main" val="1198527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o Title Page">
    <p:bg>
      <p:bgPr>
        <a:solidFill>
          <a:schemeClr val="bg1"/>
        </a:solidFill>
        <a:effectLst/>
      </p:bgPr>
    </p:bg>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BBCC484A-22FF-4302-9AB3-63008FF61D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B78B17E-B5C7-47AF-A95B-8533D88B34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6064250"/>
            <a:ext cx="1563687"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2259A82A-66EA-4B8E-9231-241FB4C3787D}"/>
              </a:ext>
            </a:extLst>
          </p:cNvPr>
          <p:cNvGrpSpPr>
            <a:grpSpLocks/>
          </p:cNvGrpSpPr>
          <p:nvPr/>
        </p:nvGrpSpPr>
        <p:grpSpPr bwMode="auto">
          <a:xfrm>
            <a:off x="1925638" y="6064250"/>
            <a:ext cx="4914900" cy="631825"/>
            <a:chOff x="1925545" y="6064745"/>
            <a:chExt cx="4914784" cy="631566"/>
          </a:xfrm>
        </p:grpSpPr>
        <p:sp>
          <p:nvSpPr>
            <p:cNvPr id="7" name="TextBox 15">
              <a:extLst>
                <a:ext uri="{FF2B5EF4-FFF2-40B4-BE49-F238E27FC236}">
                  <a16:creationId xmlns:a16="http://schemas.microsoft.com/office/drawing/2014/main" id="{4C2BFE64-1F41-4452-9B17-9F781D0DBF8F}"/>
                </a:ext>
              </a:extLst>
            </p:cNvPr>
            <p:cNvSpPr txBox="1">
              <a:spLocks noChangeArrowheads="1"/>
            </p:cNvSpPr>
            <p:nvPr userDrawn="1"/>
          </p:nvSpPr>
          <p:spPr bwMode="auto">
            <a:xfrm>
              <a:off x="2079528" y="6086961"/>
              <a:ext cx="4760801" cy="58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8" name="Picture 6">
              <a:extLst>
                <a:ext uri="{FF2B5EF4-FFF2-40B4-BE49-F238E27FC236}">
                  <a16:creationId xmlns:a16="http://schemas.microsoft.com/office/drawing/2014/main" id="{1A2C3C63-A111-4CEE-B94E-377D388B11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Subtitle 2"/>
          <p:cNvSpPr>
            <a:spLocks noGrp="1"/>
          </p:cNvSpPr>
          <p:nvPr>
            <p:ph type="subTitle" idx="1"/>
          </p:nvPr>
        </p:nvSpPr>
        <p:spPr>
          <a:xfrm>
            <a:off x="792481" y="2194560"/>
            <a:ext cx="3877056"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694127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Left - FADED CIRCLES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D7B665-41EA-4F79-853C-874FF4270C24}"/>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3">
            <a:extLst>
              <a:ext uri="{FF2B5EF4-FFF2-40B4-BE49-F238E27FC236}">
                <a16:creationId xmlns:a16="http://schemas.microsoft.com/office/drawing/2014/main" id="{70F65DAC-B0BD-450F-BBFB-403D4F6754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9C20C75-90A7-4F80-953E-B4A64496A1EF}"/>
              </a:ext>
            </a:extLst>
          </p:cNvPr>
          <p:cNvSpPr txBox="1">
            <a:spLocks noChangeArrowheads="1"/>
          </p:cNvSpPr>
          <p:nvPr/>
        </p:nvSpPr>
        <p:spPr bwMode="auto">
          <a:xfrm>
            <a:off x="9698038" y="4349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defRPr/>
            </a:pPr>
            <a:endParaRPr lang="en-US" altLang="en-US"/>
          </a:p>
        </p:txBody>
      </p:sp>
      <p:sp>
        <p:nvSpPr>
          <p:cNvPr id="9" name="TextBox 8">
            <a:extLst>
              <a:ext uri="{FF2B5EF4-FFF2-40B4-BE49-F238E27FC236}">
                <a16:creationId xmlns:a16="http://schemas.microsoft.com/office/drawing/2014/main" id="{91BD3C30-A2EC-40DA-91BA-833F685E218E}"/>
              </a:ext>
            </a:extLst>
          </p:cNvPr>
          <p:cNvSpPr txBox="1">
            <a:spLocks noChangeArrowheads="1"/>
          </p:cNvSpPr>
          <p:nvPr/>
        </p:nvSpPr>
        <p:spPr bwMode="auto">
          <a:xfrm>
            <a:off x="7947025" y="35401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defRPr/>
            </a:pPr>
            <a:endParaRPr lang="en-US" altLang="en-US"/>
          </a:p>
        </p:txBody>
      </p:sp>
      <p:grpSp>
        <p:nvGrpSpPr>
          <p:cNvPr id="10" name="Group 6">
            <a:extLst>
              <a:ext uri="{FF2B5EF4-FFF2-40B4-BE49-F238E27FC236}">
                <a16:creationId xmlns:a16="http://schemas.microsoft.com/office/drawing/2014/main" id="{298230AF-CFA0-461C-8172-C07A1FE1FFA3}"/>
              </a:ext>
            </a:extLst>
          </p:cNvPr>
          <p:cNvGrpSpPr>
            <a:grpSpLocks/>
          </p:cNvGrpSpPr>
          <p:nvPr/>
        </p:nvGrpSpPr>
        <p:grpSpPr bwMode="auto">
          <a:xfrm>
            <a:off x="1925638" y="6202363"/>
            <a:ext cx="4914900" cy="631825"/>
            <a:chOff x="1925545" y="6064745"/>
            <a:chExt cx="4914784" cy="631566"/>
          </a:xfrm>
        </p:grpSpPr>
        <p:sp>
          <p:nvSpPr>
            <p:cNvPr id="11" name="TextBox 15">
              <a:extLst>
                <a:ext uri="{FF2B5EF4-FFF2-40B4-BE49-F238E27FC236}">
                  <a16:creationId xmlns:a16="http://schemas.microsoft.com/office/drawing/2014/main" id="{76BDB093-F04F-46E2-9A3A-7B640314D2FC}"/>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2" name="Picture 9">
              <a:extLst>
                <a:ext uri="{FF2B5EF4-FFF2-40B4-BE49-F238E27FC236}">
                  <a16:creationId xmlns:a16="http://schemas.microsoft.com/office/drawing/2014/main" id="{9AE3905E-61D0-49AE-98E3-693F6FB8673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CBD1D6AE-AEFA-4F53-B168-D4D63C60AA61}"/>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E6EB6948-FEAF-4EB6-8E6E-957CF7EE8E45}"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43765892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HITE - no photo">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FA2FC1-D7A9-4589-AC77-1EE17F5BA4C1}"/>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3">
            <a:extLst>
              <a:ext uri="{FF2B5EF4-FFF2-40B4-BE49-F238E27FC236}">
                <a16:creationId xmlns:a16="http://schemas.microsoft.com/office/drawing/2014/main" id="{0CC57252-D903-4D00-8DCE-AA01A563EC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AD60DFB9-2B59-4A68-9DC3-2D07C7186473}"/>
              </a:ext>
            </a:extLst>
          </p:cNvPr>
          <p:cNvGrpSpPr>
            <a:grpSpLocks/>
          </p:cNvGrpSpPr>
          <p:nvPr/>
        </p:nvGrpSpPr>
        <p:grpSpPr bwMode="auto">
          <a:xfrm>
            <a:off x="1925638" y="6202363"/>
            <a:ext cx="4914900" cy="631825"/>
            <a:chOff x="1925545" y="6064745"/>
            <a:chExt cx="4914784" cy="631566"/>
          </a:xfrm>
        </p:grpSpPr>
        <p:sp>
          <p:nvSpPr>
            <p:cNvPr id="7" name="TextBox 15">
              <a:extLst>
                <a:ext uri="{FF2B5EF4-FFF2-40B4-BE49-F238E27FC236}">
                  <a16:creationId xmlns:a16="http://schemas.microsoft.com/office/drawing/2014/main" id="{6CEC51B7-F5BD-418D-8231-ED0B279B4876}"/>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8" name="Picture 6">
              <a:extLst>
                <a:ext uri="{FF2B5EF4-FFF2-40B4-BE49-F238E27FC236}">
                  <a16:creationId xmlns:a16="http://schemas.microsoft.com/office/drawing/2014/main" id="{1A0741D5-A185-4173-8600-A9AEDD17C5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B126A013-D559-49F3-B534-6899C6AE293D}"/>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21B7BDFA-6648-4449-8504-927573792935}"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27877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095083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Copy Page 1">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3D869013-4941-4C42-B888-3E2BDBAC1B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CEB24CA-2C4D-44C2-AD3D-BE19A2887975}"/>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EECFB4B6-F9A0-4585-80BD-3AF6ACA6C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4C3FDB09-1F71-4307-B40C-DACD62EBE0D4}"/>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A1C758A3-9270-400D-9BAA-2E7056231398}"/>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F808D03C-16C9-4ACE-BE78-BE44473E97B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D9519AB7-9E23-4AF1-A9A6-E9D8002E73A6}"/>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9DFB893C-4B17-4D63-8799-0855725CA154}"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656083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Copy Page 2">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D6499872-4ED1-47D0-84CB-5732D4F7A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6AD25CF-0A45-4C31-B859-837A67C36814}"/>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C5B0CED5-9B69-451D-BEA1-08F176EA2E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907F762F-3197-457C-9D1B-E299F86ADEAA}"/>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E0BCF5F8-1941-41E3-958C-B68412FC7911}"/>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6CA9E97E-F8AF-4724-837C-3168865C4DC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F0F25652-D259-43EE-8849-F51ECDBB98A8}"/>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7943E6BF-8601-43ED-A96D-79880F91242C}"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745668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Copy Page 3">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D8712C6F-A31E-4958-9EFB-159360BBE4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919DBC2-04A3-4AB5-8DDF-8ED938013249}"/>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A51C0DB8-627B-4307-B8EC-FF95A8A583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E8441EBF-030B-448C-864E-4AA0C1AF7075}"/>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F4932C8D-2B97-49B4-A528-3F01BE2CDB8F}"/>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627FA870-BFEA-429A-85BE-7AE9F572D39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408DC552-E651-40B9-B6F9-7BA757D70404}"/>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EA69DC93-05D7-48D2-A6C7-4DC6933D49D0}"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45809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Copy Page 4">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6F9DB56C-BCCE-462D-B8E8-EEE9EA2AFE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B71B3B-6D52-43AB-A838-6CEB437904E6}"/>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68B9A119-37F7-4545-9851-B54A0B4CD2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C9174D42-A3E2-44AE-B4B4-3160F5F93033}"/>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90F26338-93F3-4933-BF37-5509401EE8B5}"/>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336F36CB-86AB-4A75-908D-3CA6A2CE4D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0CA1AB67-27DA-44DA-95BE-D308061AFF40}"/>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74E1BC83-21C9-4C76-98F5-D3DAB6A305BC}"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918377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Image Copy Page 5">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0562FE63-717D-4E8D-874D-8D3880F2E2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102ECF-DF50-4486-BDE2-0FA6F740B1EE}"/>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10B74608-A446-4F6E-8F37-67160F130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02772B11-FC26-4520-9EF8-6D112962ED51}"/>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C0718CA9-F6DD-4BC5-812A-CC942F67C7AC}"/>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7F27C068-DA52-4A08-B063-E58873AE44F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AE9A7CCA-3C56-4E6F-8901-516716CB734B}"/>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8602E407-C1D9-48DD-9C94-58E552EDE1FF}"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38437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Copy Page 6">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8CBB08A-EF40-490C-AD70-559D9317A6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8297525-ED64-4C15-B8B8-DE8FE94E4E4B}"/>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87BBCF57-EA33-4F06-88EF-96F181CAF4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602FE569-203C-4B8D-9F7C-C3404ACBEAC5}"/>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C0E96E8A-CD12-4695-B2FD-DF32C2BC5446}"/>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5EAA0CC7-5139-42F3-AE73-FBBA73BC109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C2D47C01-5A24-4B56-85DA-0B05FE4B1734}"/>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7FB8551C-5D04-42DE-9EE8-AE5FFC826542}"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39009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Copy Page 7">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FF4702A1-4720-4C3B-9C6E-EAD4E1224E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C13CB6E-4B99-49BC-A35D-C0297E85F010}"/>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363F7EAA-B124-4809-8C37-31462FCAD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F8E03150-1BE7-4804-97A0-A618DD5BAA42}"/>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165A1B8C-B628-442B-8F32-8E6EC48C28EC}"/>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AC5186E4-E038-4570-980C-9146482DE42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CEA390D2-D753-4524-9C64-F080F925031E}"/>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8562415B-69AD-44DB-8C08-02AAA9C3EA96}"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1524756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Copy Page 8">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38744384-21E3-43F8-BB11-BF71298725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02D3DD7-0986-4F5F-B361-E19B70E2E26C}"/>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C768DD3D-EA55-45A6-9411-CDD1A4918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CD497AC2-64B0-4789-ABB8-0AC66666A8A4}"/>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82D6C080-D7A3-4FDF-A2B0-89A59555D006}"/>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B0A0FF0A-3B0B-4148-ACCC-9ACC555946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D43FA7A1-5DE3-4B67-BC55-FD6B3338BE85}"/>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DA68C5D2-93B5-47A3-9C6F-09DE248D88AE}"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066906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Copy Page 9">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82DF0B3-5FF7-4C4C-9E2E-B8274BEC8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1B1608F-5C6C-4A40-A2A3-D855EBA3F569}"/>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EB60BDBC-E815-451D-B249-87F953606A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9CE0FB0C-F0DD-4AF4-B13E-52276F8BBB1A}"/>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BD366FA3-A1EE-45B7-9783-E9C8B76EB10A}"/>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AEB8F072-22B9-4BE9-9D31-8C43790AF2F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74E341B7-F0DD-4A09-80CA-DF47E62D0F6B}"/>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CC3B59CB-DCDB-4994-A4D1-981D33E91563}"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909972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Copy Page 10">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6C845E02-B61C-4531-A48E-7D8AD478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DDEF32-8374-4ACA-86E2-99380CB2BF4C}"/>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950E67CF-696D-4986-9848-7746B171B3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0F02E779-2069-4CE0-A203-4816B2675087}"/>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10248779-D58A-4A8C-A18E-2A8CF2BE1D7C}"/>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F07637CF-8DB6-4064-B44D-DBD064E39BD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8413E96A-D6AF-4EF1-909B-8C5BB6526344}"/>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68A44E43-8A4A-4B02-A06D-3C91EA50BE5D}"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022861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69247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Copy Page 11">
    <p:bg>
      <p:bgPr>
        <a:solidFill>
          <a:schemeClr val="bg1"/>
        </a:soli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B15B2331-C110-4F10-B2A8-D966D2686B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C492BF9-CAA9-4FCD-867F-21EAE3164A8E}"/>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4CD85931-6C1E-4B0C-BE37-00CBDC13EB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a:extLst>
              <a:ext uri="{FF2B5EF4-FFF2-40B4-BE49-F238E27FC236}">
                <a16:creationId xmlns:a16="http://schemas.microsoft.com/office/drawing/2014/main" id="{65AC8215-3789-47D7-A153-64EF04870C76}"/>
              </a:ext>
            </a:extLst>
          </p:cNvPr>
          <p:cNvGrpSpPr>
            <a:grpSpLocks/>
          </p:cNvGrpSpPr>
          <p:nvPr/>
        </p:nvGrpSpPr>
        <p:grpSpPr bwMode="auto">
          <a:xfrm>
            <a:off x="1925638" y="6202363"/>
            <a:ext cx="4914900" cy="631825"/>
            <a:chOff x="1925545" y="6064745"/>
            <a:chExt cx="4914784" cy="631566"/>
          </a:xfrm>
        </p:grpSpPr>
        <p:sp>
          <p:nvSpPr>
            <p:cNvPr id="10" name="TextBox 15">
              <a:extLst>
                <a:ext uri="{FF2B5EF4-FFF2-40B4-BE49-F238E27FC236}">
                  <a16:creationId xmlns:a16="http://schemas.microsoft.com/office/drawing/2014/main" id="{63FE6349-9920-4F1B-85FA-C8950EA8A694}"/>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11" name="Picture 8">
              <a:extLst>
                <a:ext uri="{FF2B5EF4-FFF2-40B4-BE49-F238E27FC236}">
                  <a16:creationId xmlns:a16="http://schemas.microsoft.com/office/drawing/2014/main" id="{F835CD5A-74F0-440E-8E1C-42E2BADE247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E2372319-133D-4AEF-B0D7-896F1B9BAFA2}"/>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8375E225-1644-4442-A820-4BBC561D2625}"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49973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6AB66-06B3-4FCA-B44C-66994EBE9794}"/>
              </a:ext>
            </a:extLst>
          </p:cNvPr>
          <p:cNvSpPr/>
          <p:nvPr/>
        </p:nvSpPr>
        <p:spPr>
          <a:xfrm>
            <a:off x="0" y="6108700"/>
            <a:ext cx="12192000" cy="747713"/>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3">
            <a:extLst>
              <a:ext uri="{FF2B5EF4-FFF2-40B4-BE49-F238E27FC236}">
                <a16:creationId xmlns:a16="http://schemas.microsoft.com/office/drawing/2014/main" id="{C00BE427-E072-4FB6-9AFB-F908E2CCB3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180138"/>
            <a:ext cx="156368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CF%20Logo.jpg">
            <a:extLst>
              <a:ext uri="{FF2B5EF4-FFF2-40B4-BE49-F238E27FC236}">
                <a16:creationId xmlns:a16="http://schemas.microsoft.com/office/drawing/2014/main" id="{F7C06E80-6928-4363-87BB-A09AFEB2A6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963" y="892175"/>
            <a:ext cx="43815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a:extLst>
              <a:ext uri="{FF2B5EF4-FFF2-40B4-BE49-F238E27FC236}">
                <a16:creationId xmlns:a16="http://schemas.microsoft.com/office/drawing/2014/main" id="{578B5C2A-06AA-4AC6-A601-33C9464FE036}"/>
              </a:ext>
            </a:extLst>
          </p:cNvPr>
          <p:cNvGrpSpPr>
            <a:grpSpLocks/>
          </p:cNvGrpSpPr>
          <p:nvPr/>
        </p:nvGrpSpPr>
        <p:grpSpPr bwMode="auto">
          <a:xfrm>
            <a:off x="1925638" y="6202363"/>
            <a:ext cx="4914900" cy="631825"/>
            <a:chOff x="1925545" y="6064745"/>
            <a:chExt cx="4914784" cy="631566"/>
          </a:xfrm>
        </p:grpSpPr>
        <p:sp>
          <p:nvSpPr>
            <p:cNvPr id="6" name="TextBox 15">
              <a:extLst>
                <a:ext uri="{FF2B5EF4-FFF2-40B4-BE49-F238E27FC236}">
                  <a16:creationId xmlns:a16="http://schemas.microsoft.com/office/drawing/2014/main" id="{7DE955E7-1A5F-47D5-8375-DF78C2537D12}"/>
                </a:ext>
              </a:extLst>
            </p:cNvPr>
            <p:cNvSpPr txBox="1">
              <a:spLocks noChangeArrowheads="1"/>
            </p:cNvSpPr>
            <p:nvPr userDrawn="1"/>
          </p:nvSpPr>
          <p:spPr bwMode="auto">
            <a:xfrm>
              <a:off x="2079528" y="6086961"/>
              <a:ext cx="4760801" cy="5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AU" altLang="en-US" sz="1600" spc="-80">
                  <a:solidFill>
                    <a:schemeClr val="accent1"/>
                  </a:solidFill>
                  <a:latin typeface="HelveticaNeueLT Pro 55 Roman" panose="020B0604020202020204" pitchFamily="34" charset="0"/>
                </a:rPr>
                <a:t>SMART</a:t>
              </a:r>
            </a:p>
            <a:p>
              <a:pPr eaLnBrk="1" hangingPunct="1">
                <a:defRPr/>
              </a:pPr>
              <a:r>
                <a:rPr lang="en-AU" altLang="en-US" sz="1600" spc="-80">
                  <a:solidFill>
                    <a:schemeClr val="accent1"/>
                  </a:solidFill>
                  <a:latin typeface="HelveticaNeueLT Pro 55 Roman" panose="020B0604020202020204" pitchFamily="34" charset="0"/>
                </a:rPr>
                <a:t>Strategies for Managing Abuse Related Trauma</a:t>
              </a:r>
            </a:p>
          </p:txBody>
        </p:sp>
        <p:pic>
          <p:nvPicPr>
            <p:cNvPr id="7" name="Picture 8">
              <a:extLst>
                <a:ext uri="{FF2B5EF4-FFF2-40B4-BE49-F238E27FC236}">
                  <a16:creationId xmlns:a16="http://schemas.microsoft.com/office/drawing/2014/main" id="{8CDE1E15-A3DB-45C0-A8C9-6501C4084B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545" y="6064745"/>
              <a:ext cx="185195" cy="6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4">
            <a:extLst>
              <a:ext uri="{FF2B5EF4-FFF2-40B4-BE49-F238E27FC236}">
                <a16:creationId xmlns:a16="http://schemas.microsoft.com/office/drawing/2014/main" id="{EC62B7F3-830B-416F-B20F-77DE309921F1}"/>
              </a:ext>
            </a:extLst>
          </p:cNvPr>
          <p:cNvSpPr>
            <a:spLocks noGrp="1"/>
          </p:cNvSpPr>
          <p:nvPr>
            <p:ph type="sldNum" sz="quarter" idx="10"/>
          </p:nvPr>
        </p:nvSpPr>
        <p:spPr>
          <a:xfrm>
            <a:off x="9718675" y="6308725"/>
            <a:ext cx="2305050" cy="422275"/>
          </a:xfrm>
        </p:spPr>
        <p:txBody>
          <a:bodyPr/>
          <a:lstStyle>
            <a:lvl1pPr>
              <a:defRPr b="1">
                <a:solidFill>
                  <a:schemeClr val="bg1"/>
                </a:solidFill>
              </a:defRPr>
            </a:lvl1pPr>
          </a:lstStyle>
          <a:p>
            <a:pPr>
              <a:defRPr/>
            </a:pPr>
            <a:fld id="{CEAD1EE5-E1DD-4579-B4DF-1596D7EFEA11}"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429324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26" descr="Header Cover_R10darkestblue">
            <a:extLst>
              <a:ext uri="{FF2B5EF4-FFF2-40B4-BE49-F238E27FC236}">
                <a16:creationId xmlns:a16="http://schemas.microsoft.com/office/drawing/2014/main" id="{5A7B5BB0-573D-4D62-B05C-2B934304E4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206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Rainbow_8">
            <a:extLst>
              <a:ext uri="{FF2B5EF4-FFF2-40B4-BE49-F238E27FC236}">
                <a16:creationId xmlns:a16="http://schemas.microsoft.com/office/drawing/2014/main" id="{207C8F37-0FC8-44EC-A804-69342D2338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89913" y="4224338"/>
            <a:ext cx="400208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223434" y="3124200"/>
            <a:ext cx="10054167" cy="533400"/>
          </a:xfrm>
        </p:spPr>
        <p:txBody>
          <a:bodyPr lIns="126000"/>
          <a:lstStyle>
            <a:lvl1pPr>
              <a:defRPr sz="4400">
                <a:solidFill>
                  <a:srgbClr val="1674A4"/>
                </a:solidFill>
              </a:defRPr>
            </a:lvl1pPr>
          </a:lstStyle>
          <a:p>
            <a:r>
              <a:rPr lang="en-US"/>
              <a:t>Click to edit Master title style</a:t>
            </a:r>
          </a:p>
        </p:txBody>
      </p:sp>
      <p:sp>
        <p:nvSpPr>
          <p:cNvPr id="8196" name="Rectangle 4"/>
          <p:cNvSpPr>
            <a:spLocks noGrp="1" noChangeArrowheads="1"/>
          </p:cNvSpPr>
          <p:nvPr>
            <p:ph type="subTitle" idx="1"/>
          </p:nvPr>
        </p:nvSpPr>
        <p:spPr>
          <a:xfrm>
            <a:off x="1217085" y="4114800"/>
            <a:ext cx="10060516" cy="1524000"/>
          </a:xfrm>
        </p:spPr>
        <p:txBody>
          <a:bodyPr lIns="126000"/>
          <a:lstStyle>
            <a:lvl1pPr marL="0" indent="0">
              <a:buFontTx/>
              <a:buNone/>
              <a:defRPr sz="3200"/>
            </a:lvl1pPr>
          </a:lstStyle>
          <a:p>
            <a:r>
              <a:rPr lang="en-US"/>
              <a:t>Click to edit Master subtitle style</a:t>
            </a:r>
          </a:p>
        </p:txBody>
      </p:sp>
      <p:sp>
        <p:nvSpPr>
          <p:cNvPr id="6" name="Date Placeholder 5">
            <a:extLst>
              <a:ext uri="{FF2B5EF4-FFF2-40B4-BE49-F238E27FC236}">
                <a16:creationId xmlns:a16="http://schemas.microsoft.com/office/drawing/2014/main" id="{133F95F5-6784-4546-872E-125D67C4D76C}"/>
              </a:ext>
            </a:extLst>
          </p:cNvPr>
          <p:cNvSpPr>
            <a:spLocks noGrp="1" noChangeArrowheads="1"/>
          </p:cNvSpPr>
          <p:nvPr>
            <p:ph type="dt" sz="half" idx="10"/>
          </p:nvPr>
        </p:nvSpPr>
        <p:spPr>
          <a:xfrm>
            <a:off x="1217613" y="6248400"/>
            <a:ext cx="2540000" cy="457200"/>
          </a:xfrm>
        </p:spPr>
        <p:txBody>
          <a:bodyPr lIns="126000"/>
          <a:lstStyle>
            <a:lvl1pPr eaLnBrk="1" hangingPunct="1">
              <a:defRPr/>
            </a:lvl1pPr>
          </a:lstStyle>
          <a:p>
            <a:pPr>
              <a:defRPr/>
            </a:pPr>
            <a:endParaRPr lang="en-US"/>
          </a:p>
        </p:txBody>
      </p:sp>
      <p:sp>
        <p:nvSpPr>
          <p:cNvPr id="7" name="Footer Placeholder 6">
            <a:extLst>
              <a:ext uri="{FF2B5EF4-FFF2-40B4-BE49-F238E27FC236}">
                <a16:creationId xmlns:a16="http://schemas.microsoft.com/office/drawing/2014/main" id="{8C08D219-289B-4B2B-AAA5-1327402A591A}"/>
              </a:ext>
            </a:extLst>
          </p:cNvPr>
          <p:cNvSpPr>
            <a:spLocks noGrp="1" noChangeArrowheads="1"/>
          </p:cNvSpPr>
          <p:nvPr>
            <p:ph type="ftr" sz="quarter" idx="11"/>
          </p:nvPr>
        </p:nvSpPr>
        <p:spPr>
          <a:xfrm>
            <a:off x="0" y="0"/>
            <a:ext cx="0" cy="0"/>
          </a:xfrm>
        </p:spPr>
        <p:txBody>
          <a:bodyPr/>
          <a:lstStyle>
            <a:lvl1pPr eaLnBrk="1" hangingPunct="1">
              <a:defRPr>
                <a:solidFill>
                  <a:schemeClr val="tx1"/>
                </a:solidFill>
              </a:defRPr>
            </a:lvl1pPr>
          </a:lstStyle>
          <a:p>
            <a:pPr>
              <a:defRPr/>
            </a:pPr>
            <a:endParaRPr lang="en-US"/>
          </a:p>
        </p:txBody>
      </p:sp>
      <p:sp>
        <p:nvSpPr>
          <p:cNvPr id="8" name="Slide Number Placeholder 7">
            <a:extLst>
              <a:ext uri="{FF2B5EF4-FFF2-40B4-BE49-F238E27FC236}">
                <a16:creationId xmlns:a16="http://schemas.microsoft.com/office/drawing/2014/main" id="{CE6D56C6-9138-466A-80E8-CC008706F6A3}"/>
              </a:ext>
            </a:extLst>
          </p:cNvPr>
          <p:cNvSpPr>
            <a:spLocks noGrp="1" noChangeArrowheads="1"/>
          </p:cNvSpPr>
          <p:nvPr>
            <p:ph type="sldNum" sz="quarter" idx="12"/>
          </p:nvPr>
        </p:nvSpPr>
        <p:spPr>
          <a:xfrm>
            <a:off x="8737600" y="6248400"/>
            <a:ext cx="2540000" cy="457200"/>
          </a:xfrm>
        </p:spPr>
        <p:txBody>
          <a:bodyPr/>
          <a:lstStyle>
            <a:lvl1pPr>
              <a:defRPr/>
            </a:lvl1pPr>
          </a:lstStyle>
          <a:p>
            <a:pPr>
              <a:defRPr/>
            </a:pPr>
            <a:fld id="{84EA34D1-063E-4DBE-9C1B-DF27C90F02D7}" type="slidenum">
              <a:rPr lang="en-US" altLang="en-US"/>
              <a:pPr>
                <a:defRPr/>
              </a:pPr>
              <a:t>‹#›</a:t>
            </a:fld>
            <a:endParaRPr lang="en-US" altLang="en-US" sz="1400"/>
          </a:p>
        </p:txBody>
      </p:sp>
    </p:spTree>
    <p:extLst>
      <p:ext uri="{BB962C8B-B14F-4D97-AF65-F5344CB8AC3E}">
        <p14:creationId xmlns:p14="http://schemas.microsoft.com/office/powerpoint/2010/main" val="1456678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ED65FAF6-EFDB-4E74-B978-A6EA0AC5C6CF}"/>
              </a:ext>
            </a:extLst>
          </p:cNvPr>
          <p:cNvSpPr>
            <a:spLocks noGrp="1" noChangeArrowheads="1"/>
          </p:cNvSpPr>
          <p:nvPr>
            <p:ph type="dt" sz="half" idx="10"/>
          </p:nvPr>
        </p:nvSpPr>
        <p:spPr>
          <a:xfrm>
            <a:off x="0" y="0"/>
            <a:ext cx="0" cy="0"/>
          </a:xfrm>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E1889F18-8DEF-46B9-A53C-1F6394CC2375}"/>
              </a:ext>
            </a:extLst>
          </p:cNvPr>
          <p:cNvSpPr>
            <a:spLocks noGrp="1" noChangeArrowheads="1"/>
          </p:cNvSpPr>
          <p:nvPr>
            <p:ph type="ftr" sz="quarter" idx="11"/>
          </p:nvPr>
        </p:nvSpPr>
        <p:spPr>
          <a:xfrm>
            <a:off x="0" y="0"/>
            <a:ext cx="0" cy="0"/>
          </a:xfrm>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EB91A0B-2BE3-4842-B73D-C3218D5C9C00}"/>
              </a:ext>
            </a:extLst>
          </p:cNvPr>
          <p:cNvSpPr>
            <a:spLocks noGrp="1" noChangeArrowheads="1"/>
          </p:cNvSpPr>
          <p:nvPr>
            <p:ph type="sldNum" sz="quarter" idx="12"/>
          </p:nvPr>
        </p:nvSpPr>
        <p:spPr/>
        <p:txBody>
          <a:bodyPr/>
          <a:lstStyle>
            <a:lvl1pPr>
              <a:defRPr/>
            </a:lvl1pPr>
          </a:lstStyle>
          <a:p>
            <a:pPr>
              <a:defRPr/>
            </a:pPr>
            <a:fld id="{CD63861C-55E9-4EC8-A892-0F389C509E52}"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1462715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65DBCC-FA6A-48EF-9676-707B7B4CF296}"/>
              </a:ext>
            </a:extLst>
          </p:cNvPr>
          <p:cNvSpPr>
            <a:spLocks noGrp="1" noChangeArrowheads="1"/>
          </p:cNvSpPr>
          <p:nvPr>
            <p:ph type="dt" sz="half" idx="10"/>
          </p:nvPr>
        </p:nvSpPr>
        <p:spPr>
          <a:xfrm>
            <a:off x="0" y="0"/>
            <a:ext cx="0" cy="0"/>
          </a:xfrm>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AD219F7C-F2B1-43C4-A281-A0FDE3864F44}"/>
              </a:ext>
            </a:extLst>
          </p:cNvPr>
          <p:cNvSpPr>
            <a:spLocks noGrp="1" noChangeArrowheads="1"/>
          </p:cNvSpPr>
          <p:nvPr>
            <p:ph type="ftr" sz="quarter" idx="11"/>
          </p:nvPr>
        </p:nvSpPr>
        <p:spPr>
          <a:xfrm>
            <a:off x="0" y="0"/>
            <a:ext cx="0" cy="0"/>
          </a:xfrm>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7A04BC3F-7835-4A7B-BB4D-9C857E21E88D}"/>
              </a:ext>
            </a:extLst>
          </p:cNvPr>
          <p:cNvSpPr>
            <a:spLocks noGrp="1" noChangeArrowheads="1"/>
          </p:cNvSpPr>
          <p:nvPr>
            <p:ph type="sldNum" sz="quarter" idx="12"/>
          </p:nvPr>
        </p:nvSpPr>
        <p:spPr/>
        <p:txBody>
          <a:bodyPr/>
          <a:lstStyle>
            <a:lvl1pPr>
              <a:defRPr/>
            </a:lvl1pPr>
          </a:lstStyle>
          <a:p>
            <a:pPr>
              <a:defRPr/>
            </a:pPr>
            <a:fld id="{51D5CF3C-BFAA-467F-A606-E24E122C17EF}"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2808677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Blank White (No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8F6471-0927-4119-85B4-8B470597E186}"/>
              </a:ext>
            </a:extLst>
          </p:cNvPr>
          <p:cNvSpPr>
            <a:spLocks noChangeArrowheads="1"/>
          </p:cNvSpPr>
          <p:nvPr userDrawn="1"/>
        </p:nvSpPr>
        <p:spPr bwMode="auto">
          <a:xfrm>
            <a:off x="0" y="2071688"/>
            <a:ext cx="12192000" cy="4786312"/>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US" altLang="en-US">
              <a:solidFill>
                <a:srgbClr val="000000"/>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430377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E04CBC-CC8F-438B-A59B-68AC7A395293}"/>
              </a:ext>
            </a:extLst>
          </p:cNvPr>
          <p:cNvSpPr>
            <a:spLocks noGrp="1" noChangeArrowheads="1"/>
          </p:cNvSpPr>
          <p:nvPr>
            <p:ph type="dt" sz="half" idx="10"/>
          </p:nvPr>
        </p:nvSpPr>
        <p:spPr>
          <a:xfrm>
            <a:off x="0" y="0"/>
            <a:ext cx="0" cy="0"/>
          </a:xfrm>
        </p:spPr>
        <p:txBody>
          <a:bodyPr/>
          <a:lstStyle>
            <a:lvl1pPr eaLnBrk="1" hangingPunct="1">
              <a:defRPr>
                <a:latin typeface="Arial" pitchFamily="34" charset="0"/>
                <a:ea typeface="ヒラギノ角ゴ Pro W3"/>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B9FBD1B-53D3-42D7-9420-952CA4EB8BA2}"/>
              </a:ext>
            </a:extLst>
          </p:cNvPr>
          <p:cNvSpPr>
            <a:spLocks noGrp="1" noChangeArrowheads="1"/>
          </p:cNvSpPr>
          <p:nvPr>
            <p:ph type="ftr" sz="quarter" idx="11"/>
          </p:nvPr>
        </p:nvSpPr>
        <p:spPr>
          <a:xfrm>
            <a:off x="0" y="0"/>
            <a:ext cx="0" cy="0"/>
          </a:xfrm>
        </p:spPr>
        <p:txBody>
          <a:bodyPr/>
          <a:lstStyle>
            <a:lvl1pPr eaLnBrk="1" hangingPunct="1">
              <a:defRPr>
                <a:latin typeface="Arial" pitchFamily="34" charset="0"/>
                <a:ea typeface="ヒラギノ角ゴ Pro W3"/>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6B506FE6-7E10-4C97-A8DF-670BD56ED9F2}"/>
              </a:ext>
            </a:extLst>
          </p:cNvPr>
          <p:cNvSpPr>
            <a:spLocks noGrp="1" noChangeArrowheads="1"/>
          </p:cNvSpPr>
          <p:nvPr>
            <p:ph type="sldNum" sz="quarter" idx="12"/>
          </p:nvPr>
        </p:nvSpPr>
        <p:spPr/>
        <p:txBody>
          <a:bodyPr/>
          <a:lstStyle>
            <a:lvl1pPr eaLnBrk="1" hangingPunct="1">
              <a:defRPr>
                <a:cs typeface="Arial" panose="020B0604020202020204" pitchFamily="34" charset="0"/>
              </a:defRPr>
            </a:lvl1pPr>
          </a:lstStyle>
          <a:p>
            <a:pPr>
              <a:defRPr/>
            </a:pPr>
            <a:fld id="{B05F4C2D-BF4C-49FC-9ADD-27AFD8F720C3}"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1840565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49148991-1369-46B5-8FEB-8646E91E9E60}"/>
              </a:ext>
            </a:extLst>
          </p:cNvPr>
          <p:cNvSpPr>
            <a:spLocks noGrp="1" noChangeArrowheads="1"/>
          </p:cNvSpPr>
          <p:nvPr>
            <p:ph type="dt" sz="half" idx="10"/>
          </p:nvPr>
        </p:nvSpPr>
        <p:spPr>
          <a:xfrm>
            <a:off x="0" y="0"/>
            <a:ext cx="0" cy="0"/>
          </a:xfrm>
        </p:spPr>
        <p:txBody>
          <a:bodyPr/>
          <a:lstStyle>
            <a:lvl1pPr eaLnBrk="1" hangingPunct="1">
              <a:defRPr>
                <a:latin typeface="Arial" pitchFamily="34" charset="0"/>
                <a:ea typeface="ヒラギノ角ゴ Pro W3"/>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BBAF01B3-9215-48D3-A70E-949D65DD3D22}"/>
              </a:ext>
            </a:extLst>
          </p:cNvPr>
          <p:cNvSpPr>
            <a:spLocks noGrp="1" noChangeArrowheads="1"/>
          </p:cNvSpPr>
          <p:nvPr>
            <p:ph type="ftr" sz="quarter" idx="11"/>
          </p:nvPr>
        </p:nvSpPr>
        <p:spPr>
          <a:xfrm>
            <a:off x="0" y="0"/>
            <a:ext cx="0" cy="0"/>
          </a:xfrm>
        </p:spPr>
        <p:txBody>
          <a:bodyPr/>
          <a:lstStyle>
            <a:lvl1pPr eaLnBrk="1" hangingPunct="1">
              <a:defRPr>
                <a:latin typeface="Arial" pitchFamily="34" charset="0"/>
                <a:ea typeface="ヒラギノ角ゴ Pro W3"/>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7B5C95E7-D30B-4BF9-BBCE-A1A1B9FF007A}"/>
              </a:ext>
            </a:extLst>
          </p:cNvPr>
          <p:cNvSpPr>
            <a:spLocks noGrp="1" noChangeArrowheads="1"/>
          </p:cNvSpPr>
          <p:nvPr>
            <p:ph type="sldNum" sz="quarter" idx="12"/>
          </p:nvPr>
        </p:nvSpPr>
        <p:spPr/>
        <p:txBody>
          <a:bodyPr/>
          <a:lstStyle>
            <a:lvl1pPr eaLnBrk="1" hangingPunct="1">
              <a:defRPr>
                <a:cs typeface="Arial" panose="020B0604020202020204" pitchFamily="34" charset="0"/>
              </a:defRPr>
            </a:lvl1pPr>
          </a:lstStyle>
          <a:p>
            <a:pPr>
              <a:defRPr/>
            </a:pPr>
            <a:fld id="{FB759F89-F7C6-4843-ADEC-06D6292F2801}"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497832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416800" cy="1371600"/>
          </a:xfrm>
        </p:spPr>
        <p:txBody>
          <a:bodyPr/>
          <a:lstStyle/>
          <a:p>
            <a:r>
              <a:rPr lang="en-US"/>
              <a:t>Click to edit Master title style</a:t>
            </a:r>
          </a:p>
        </p:txBody>
      </p:sp>
      <p:sp>
        <p:nvSpPr>
          <p:cNvPr id="3" name="Table Placeholder 2"/>
          <p:cNvSpPr>
            <a:spLocks noGrp="1"/>
          </p:cNvSpPr>
          <p:nvPr>
            <p:ph type="tbl" idx="1"/>
          </p:nvPr>
        </p:nvSpPr>
        <p:spPr>
          <a:xfrm>
            <a:off x="609600" y="2209800"/>
            <a:ext cx="11074400" cy="3886200"/>
          </a:xfrm>
        </p:spPr>
        <p:txBody>
          <a:bodyPr/>
          <a:lstStyle/>
          <a:p>
            <a:pPr lvl="0"/>
            <a:endParaRPr lang="en-US" noProof="0"/>
          </a:p>
        </p:txBody>
      </p:sp>
      <p:sp>
        <p:nvSpPr>
          <p:cNvPr id="4" name="Date Placeholder 3">
            <a:extLst>
              <a:ext uri="{FF2B5EF4-FFF2-40B4-BE49-F238E27FC236}">
                <a16:creationId xmlns:a16="http://schemas.microsoft.com/office/drawing/2014/main" id="{E517F707-E7D9-4FFF-9029-85287732293C}"/>
              </a:ext>
            </a:extLst>
          </p:cNvPr>
          <p:cNvSpPr>
            <a:spLocks noGrp="1"/>
          </p:cNvSpPr>
          <p:nvPr>
            <p:ph type="dt" sz="half" idx="10"/>
          </p:nvPr>
        </p:nvSpPr>
        <p:spPr>
          <a:xfrm>
            <a:off x="0" y="0"/>
            <a:ext cx="0" cy="0"/>
          </a:xfrm>
        </p:spPr>
        <p:txBody>
          <a:bodyPr/>
          <a:lstStyle>
            <a:lvl1pPr eaLnBrk="1" hangingPunct="1">
              <a:defRPr>
                <a:latin typeface="Arial" charset="0"/>
                <a:ea typeface="ヒラギノ角ゴ Pro W3" pitchFamily="84" charset="-128"/>
              </a:defRPr>
            </a:lvl1pPr>
          </a:lstStyle>
          <a:p>
            <a:pPr>
              <a:defRPr/>
            </a:pPr>
            <a:endParaRPr lang="en-US"/>
          </a:p>
        </p:txBody>
      </p:sp>
      <p:sp>
        <p:nvSpPr>
          <p:cNvPr id="5" name="Footer Placeholder 4">
            <a:extLst>
              <a:ext uri="{FF2B5EF4-FFF2-40B4-BE49-F238E27FC236}">
                <a16:creationId xmlns:a16="http://schemas.microsoft.com/office/drawing/2014/main" id="{DED5B8A6-E147-479C-BE69-A09D26703AAC}"/>
              </a:ext>
            </a:extLst>
          </p:cNvPr>
          <p:cNvSpPr>
            <a:spLocks noGrp="1"/>
          </p:cNvSpPr>
          <p:nvPr>
            <p:ph type="ftr" sz="quarter" idx="11"/>
          </p:nvPr>
        </p:nvSpPr>
        <p:spPr>
          <a:xfrm>
            <a:off x="0" y="0"/>
            <a:ext cx="0" cy="0"/>
          </a:xfrm>
        </p:spPr>
        <p:txBody>
          <a:bodyPr/>
          <a:lstStyle>
            <a:lvl1pPr eaLnBrk="1" hangingPunct="1">
              <a:defRPr>
                <a:latin typeface="Arial" charset="0"/>
                <a:ea typeface="ヒラギノ角ゴ Pro W3" pitchFamily="84" charset="-128"/>
              </a:defRPr>
            </a:lvl1pPr>
          </a:lstStyle>
          <a:p>
            <a:pPr>
              <a:defRPr/>
            </a:pPr>
            <a:endParaRPr lang="en-US"/>
          </a:p>
        </p:txBody>
      </p:sp>
      <p:sp>
        <p:nvSpPr>
          <p:cNvPr id="6" name="Slide Number Placeholder 5">
            <a:extLst>
              <a:ext uri="{FF2B5EF4-FFF2-40B4-BE49-F238E27FC236}">
                <a16:creationId xmlns:a16="http://schemas.microsoft.com/office/drawing/2014/main" id="{7971BEAF-B5BD-4D83-9BF8-57A2E0502ADA}"/>
              </a:ext>
            </a:extLst>
          </p:cNvPr>
          <p:cNvSpPr>
            <a:spLocks noGrp="1"/>
          </p:cNvSpPr>
          <p:nvPr>
            <p:ph type="sldNum" sz="quarter" idx="12"/>
          </p:nvPr>
        </p:nvSpPr>
        <p:spPr/>
        <p:txBody>
          <a:bodyPr/>
          <a:lstStyle>
            <a:lvl1pPr>
              <a:defRPr/>
            </a:lvl1pPr>
          </a:lstStyle>
          <a:p>
            <a:pPr>
              <a:defRPr/>
            </a:pPr>
            <a:fld id="{0F4677BC-7159-4142-9606-BA47087AB500}"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267061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892800" cy="1371600"/>
          </a:xfrm>
          <a:prstGeom prst="rect">
            <a:avLst/>
          </a:prstGeom>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0226D48D-ACFA-42BC-86F5-EF949A4747FB}"/>
              </a:ext>
            </a:extLst>
          </p:cNvPr>
          <p:cNvSpPr>
            <a:spLocks noGrp="1" noChangeArrowheads="1"/>
          </p:cNvSpPr>
          <p:nvPr>
            <p:ph type="dt" sz="half" idx="10"/>
          </p:nvPr>
        </p:nvSpPr>
        <p:spPr>
          <a:xfrm>
            <a:off x="609600" y="6248400"/>
            <a:ext cx="2438400" cy="457200"/>
          </a:xfrm>
          <a:prstGeom prst="rect">
            <a:avLst/>
          </a:prstGeom>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10526F47-437E-43F8-A422-566B2AEF460A}"/>
              </a:ext>
            </a:extLst>
          </p:cNvPr>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3D862C3D-297E-4141-BFDE-DE4C45D09480}"/>
              </a:ext>
            </a:extLst>
          </p:cNvPr>
          <p:cNvSpPr>
            <a:spLocks noGrp="1" noChangeArrowheads="1"/>
          </p:cNvSpPr>
          <p:nvPr>
            <p:ph type="sldNum" sz="quarter" idx="12"/>
          </p:nvPr>
        </p:nvSpPr>
        <p:spPr/>
        <p:txBody>
          <a:bodyPr/>
          <a:lstStyle>
            <a:lvl1pPr>
              <a:defRPr/>
            </a:lvl1pPr>
          </a:lstStyle>
          <a:p>
            <a:pPr>
              <a:defRPr/>
            </a:pPr>
            <a:fld id="{6928BA00-9015-4EEA-A735-5234BCC07DA3}"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162594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530673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Blank White (No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205377-398C-47CC-B788-5127832F4AFE}"/>
              </a:ext>
            </a:extLst>
          </p:cNvPr>
          <p:cNvSpPr>
            <a:spLocks noChangeArrowheads="1"/>
          </p:cNvSpPr>
          <p:nvPr userDrawn="1"/>
        </p:nvSpPr>
        <p:spPr bwMode="auto">
          <a:xfrm>
            <a:off x="0" y="2071688"/>
            <a:ext cx="12192000" cy="4786312"/>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US" altLang="en-US"/>
          </a:p>
        </p:txBody>
      </p:sp>
      <p:sp>
        <p:nvSpPr>
          <p:cNvPr id="2" name="Title 1"/>
          <p:cNvSpPr>
            <a:spLocks noGrp="1"/>
          </p:cNvSpPr>
          <p:nvPr>
            <p:ph type="title"/>
          </p:nvPr>
        </p:nvSpPr>
        <p:spPr>
          <a:xfrm>
            <a:off x="609600" y="228600"/>
            <a:ext cx="5892800"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5620771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Blank White (No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B008FB-3820-46B0-B005-12CB08E6DB6B}"/>
              </a:ext>
            </a:extLst>
          </p:cNvPr>
          <p:cNvSpPr>
            <a:spLocks noChangeArrowheads="1"/>
          </p:cNvSpPr>
          <p:nvPr userDrawn="1"/>
        </p:nvSpPr>
        <p:spPr bwMode="auto">
          <a:xfrm>
            <a:off x="0" y="2071688"/>
            <a:ext cx="12192000" cy="4786312"/>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US" altLang="en-US">
              <a:solidFill>
                <a:srgbClr val="000000"/>
              </a:solidFill>
            </a:endParaRPr>
          </a:p>
        </p:txBody>
      </p:sp>
      <p:sp>
        <p:nvSpPr>
          <p:cNvPr id="2" name="Title 1"/>
          <p:cNvSpPr>
            <a:spLocks noGrp="1"/>
          </p:cNvSpPr>
          <p:nvPr>
            <p:ph type="title"/>
          </p:nvPr>
        </p:nvSpPr>
        <p:spPr>
          <a:xfrm>
            <a:off x="609600" y="228600"/>
            <a:ext cx="7416800"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592229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1" y="2194560"/>
            <a:ext cx="3877056"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059795424"/>
      </p:ext>
    </p:extLst>
  </p:cSld>
  <p:clrMapOvr>
    <a:masterClrMapping/>
  </p:clrMapOvr>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p:nvSpPr>
        <p:spPr>
          <a:xfrm>
            <a:off x="9697799" y="4349093"/>
            <a:ext cx="184666" cy="369332"/>
          </a:xfrm>
          <a:prstGeom prst="rect">
            <a:avLst/>
          </a:prstGeom>
          <a:noFill/>
        </p:spPr>
        <p:txBody>
          <a:bodyPr wrap="none" rtlCol="0">
            <a:spAutoFit/>
          </a:bodyPr>
          <a:lstStyle/>
          <a:p>
            <a:endParaRPr lang="en-US"/>
          </a:p>
        </p:txBody>
      </p:sp>
      <p:sp>
        <p:nvSpPr>
          <p:cNvPr id="5" name="TextBox 4"/>
          <p:cNvSpPr txBox="1"/>
          <p:nvPr/>
        </p:nvSpPr>
        <p:spPr>
          <a:xfrm>
            <a:off x="7946808" y="3540854"/>
            <a:ext cx="184666" cy="369332"/>
          </a:xfrm>
          <a:prstGeom prst="rect">
            <a:avLst/>
          </a:prstGeom>
          <a:noFill/>
        </p:spPr>
        <p:txBody>
          <a:bodyPr wrap="none" rtlCol="0">
            <a:spAutoFit/>
          </a:bodyPr>
          <a:lstStyle/>
          <a:p>
            <a:endParaRPr lang="en-US"/>
          </a:p>
        </p:txBody>
      </p:sp>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229458893"/>
      </p:ext>
    </p:extLst>
  </p:cSld>
  <p:clrMapOvr>
    <a:overrideClrMapping bg1="lt1" tx1="dk1" bg2="lt2" tx2="dk2" accent1="accent1" accent2="accent2" accent3="accent3" accent4="accent4" accent5="accent5" accent6="accent6" hlink="hlink" folHlink="folHlink"/>
  </p:clrMapOvr>
  <p:hf sldNum="0"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143248150"/>
      </p:ext>
    </p:extLst>
  </p:cSld>
  <p:clrMapOvr>
    <a:masterClrMapping/>
  </p:clrMapOvr>
  <p:hf sldNum="0" hd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007984816"/>
      </p:ext>
    </p:extLst>
  </p:cSld>
  <p:clrMapOvr>
    <a:masterClrMapping/>
  </p:clrMapOvr>
  <p:hf sldNum="0" hd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700267284"/>
      </p:ext>
    </p:extLst>
  </p:cSld>
  <p:clrMapOvr>
    <a:masterClrMapping/>
  </p:clrMapOvr>
  <p:hf sldNum="0" hd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07963525"/>
      </p:ext>
    </p:extLst>
  </p:cSld>
  <p:clrMapOvr>
    <a:masterClrMapping/>
  </p:clrMapOvr>
  <p:hf sldNum="0" hdr="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258110939"/>
      </p:ext>
    </p:extLst>
  </p:cSld>
  <p:clrMapOvr>
    <a:masterClrMapping/>
  </p:clrMapOvr>
  <p:hf sldNum="0" hdr="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335280344"/>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89351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36804142"/>
      </p:ext>
    </p:extLst>
  </p:cSld>
  <p:clrMapOvr>
    <a:masterClrMapping/>
  </p:clrMapOvr>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220612427"/>
      </p:ext>
    </p:extLst>
  </p:cSld>
  <p:clrMapOvr>
    <a:masterClrMapping/>
  </p:clrMapOvr>
  <p:hf sldNum="0"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573614778"/>
      </p:ext>
    </p:extLst>
  </p:cSld>
  <p:clrMapOvr>
    <a:masterClrMapping/>
  </p:clrMapOvr>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585632818"/>
      </p:ext>
    </p:extLst>
  </p:cSld>
  <p:clrMapOvr>
    <a:masterClrMapping/>
  </p:clrMapOvr>
  <p:hf sldNum="0"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298444628"/>
      </p:ext>
    </p:extLst>
  </p:cSld>
  <p:clrMapOvr>
    <a:masterClrMapping/>
  </p:clrMapOvr>
  <p:hf sldNum="0" hd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78881239"/>
      </p:ext>
    </p:extLst>
  </p:cSld>
  <p:clrMapOvr>
    <a:masterClrMapping/>
  </p:clrMapOvr>
  <p:hf sldNum="0" hd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651764389"/>
      </p:ext>
    </p:extLst>
  </p:cSld>
  <p:clrMapOvr>
    <a:masterClrMapping/>
  </p:clrMapOvr>
  <p:hf sldNum="0" hdr="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CF Section Cover 6">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9"/>
            <a:ext cx="12192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31445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31375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a:p>
        </p:txBody>
      </p:sp>
    </p:spTree>
    <p:extLst>
      <p:ext uri="{BB962C8B-B14F-4D97-AF65-F5344CB8AC3E}">
        <p14:creationId xmlns:p14="http://schemas.microsoft.com/office/powerpoint/2010/main" val="1040179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raditional custodians (MANDATORY SLIDE)">
    <p:spTree>
      <p:nvGrpSpPr>
        <p:cNvPr id="1" name=""/>
        <p:cNvGrpSpPr/>
        <p:nvPr/>
      </p:nvGrpSpPr>
      <p:grpSpPr>
        <a:xfrm>
          <a:off x="0" y="0"/>
          <a:ext cx="0" cy="0"/>
          <a:chOff x="0" y="0"/>
          <a:chExt cx="0" cy="0"/>
        </a:xfrm>
      </p:grpSpPr>
      <p:pic>
        <p:nvPicPr>
          <p:cNvPr id="2" name="Picture 6" descr="shutterstock_102365650 extended.jpg"/>
          <p:cNvPicPr>
            <a:picLocks noChangeAspect="1"/>
          </p:cNvPicPr>
          <p:nvPr/>
        </p:nvPicPr>
        <p:blipFill>
          <a:blip r:embed="rId2">
            <a:extLst>
              <a:ext uri="{28A0092B-C50C-407E-A947-70E740481C1C}">
                <a14:useLocalDpi xmlns:a14="http://schemas.microsoft.com/office/drawing/2010/main" val="0"/>
              </a:ext>
            </a:extLst>
          </a:blip>
          <a:srcRect r="6017" b="6290"/>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013201"/>
            <a:ext cx="5767917" cy="1838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a:spLocks noChangeArrowheads="1"/>
          </p:cNvSpPr>
          <p:nvPr/>
        </p:nvSpPr>
        <p:spPr bwMode="auto">
          <a:xfrm>
            <a:off x="0" y="4064000"/>
            <a:ext cx="576791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r>
              <a:rPr lang="en-AU" altLang="en-US">
                <a:solidFill>
                  <a:srgbClr val="FBAE25"/>
                </a:solidFill>
                <a:latin typeface="Century Gothic" pitchFamily="34" charset="0"/>
                <a:ea typeface="Century Gothic" pitchFamily="34" charset="0"/>
                <a:cs typeface="Century Gothic" pitchFamily="34" charset="0"/>
              </a:rPr>
              <a:t>The Australian Childhood Foundation acknowledges Aboriginal and Torres Strait Islander people as the traditional custodians of this land and we pay our respect to their Elders past, present and future.</a:t>
            </a:r>
          </a:p>
        </p:txBody>
      </p:sp>
      <p:grpSp>
        <p:nvGrpSpPr>
          <p:cNvPr id="5" name="Group 9"/>
          <p:cNvGrpSpPr>
            <a:grpSpLocks/>
          </p:cNvGrpSpPr>
          <p:nvPr/>
        </p:nvGrpSpPr>
        <p:grpSpPr bwMode="auto">
          <a:xfrm>
            <a:off x="0" y="6154739"/>
            <a:ext cx="12192000" cy="714375"/>
            <a:chOff x="0" y="6154367"/>
            <a:chExt cx="9144000" cy="715213"/>
          </a:xfrm>
        </p:grpSpPr>
        <p:sp>
          <p:nvSpPr>
            <p:cNvPr id="6" name="Rectangle 5"/>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7"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9"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0"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0428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ACF Text Only">
    <p:spTree>
      <p:nvGrpSpPr>
        <p:cNvPr id="1" name=""/>
        <p:cNvGrpSpPr/>
        <p:nvPr/>
      </p:nvGrpSpPr>
      <p:grpSpPr>
        <a:xfrm>
          <a:off x="0" y="0"/>
          <a:ext cx="0" cy="0"/>
          <a:chOff x="0" y="0"/>
          <a:chExt cx="0" cy="0"/>
        </a:xfrm>
      </p:grpSpPr>
      <p:sp>
        <p:nvSpPr>
          <p:cNvPr id="4" name="Rectangle 3"/>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8151285" y="5881688"/>
            <a:ext cx="40407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a:latin typeface="Arial" charset="0"/>
              </a:rPr>
              <a:t>© Australian Childhood Foundation, 2016</a:t>
            </a:r>
          </a:p>
        </p:txBody>
      </p:sp>
      <p:grpSp>
        <p:nvGrpSpPr>
          <p:cNvPr id="6" name="Group 8"/>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8"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705432" y="1399389"/>
            <a:ext cx="10224000" cy="4644802"/>
          </a:xfr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84989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109331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4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r="10255" b="18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9"/>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8"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a:p>
        </p:txBody>
      </p:sp>
    </p:spTree>
    <p:extLst>
      <p:ext uri="{BB962C8B-B14F-4D97-AF65-F5344CB8AC3E}">
        <p14:creationId xmlns:p14="http://schemas.microsoft.com/office/powerpoint/2010/main" val="2918885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ACF Section Cover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778131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CF Section Cover 7">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3231946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ACF Section Cover 1">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2198351"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3633789"/>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363416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3115535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F Section Cover 3">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156780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CF Section Cover 4">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7" name="Picture 10"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4179623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F Section Cover 5">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22818" y="3925888"/>
            <a:ext cx="5964767" cy="1009650"/>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a:solidFill>
                  <a:schemeClr val="tx1"/>
                </a:solidFill>
              </a:rPr>
              <a:t>Click to edit master subtitle style</a:t>
            </a:r>
          </a:p>
        </p:txBody>
      </p:sp>
      <p:sp>
        <p:nvSpPr>
          <p:cNvPr id="8" name="Rectangle 7"/>
          <p:cNvSpPr/>
          <p:nvPr/>
        </p:nvSpPr>
        <p:spPr>
          <a:xfrm>
            <a:off x="1" y="233680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336317"/>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3035564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1588"/>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3040431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777"/>
          <a:stretch>
            <a:fillRect/>
          </a:stretch>
        </p:blipFill>
        <p:spPr bwMode="auto">
          <a:xfrm>
            <a:off x="-2117" y="1"/>
            <a:ext cx="1219411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1283212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296585" y="3406776"/>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107"/>
          <a:stretch>
            <a:fillRect/>
          </a:stretch>
        </p:blipFill>
        <p:spPr bwMode="auto">
          <a:xfrm>
            <a:off x="-2117" y="0"/>
            <a:ext cx="12194117"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p>
        </p:txBody>
      </p:sp>
    </p:spTree>
    <p:extLst>
      <p:ext uri="{BB962C8B-B14F-4D97-AF65-F5344CB8AC3E}">
        <p14:creationId xmlns:p14="http://schemas.microsoft.com/office/powerpoint/2010/main" val="16857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4297147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CF Text + Pic">
    <p:spTree>
      <p:nvGrpSpPr>
        <p:cNvPr id="1" name=""/>
        <p:cNvGrpSpPr/>
        <p:nvPr/>
      </p:nvGrpSpPr>
      <p:grpSpPr>
        <a:xfrm>
          <a:off x="0" y="0"/>
          <a:ext cx="0" cy="0"/>
          <a:chOff x="0" y="0"/>
          <a:chExt cx="0" cy="0"/>
        </a:xfrm>
      </p:grpSpPr>
      <p:sp>
        <p:nvSpPr>
          <p:cNvPr id="5" name="Rectangle 4"/>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7990418" y="5883276"/>
            <a:ext cx="4040716"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a:latin typeface="Arial" charset="0"/>
              </a:rPr>
              <a:t>© Australian Childhood Foundation, 2016</a:t>
            </a:r>
          </a:p>
        </p:txBody>
      </p:sp>
      <p:grpSp>
        <p:nvGrpSpPr>
          <p:cNvPr id="7" name="Group 8"/>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9"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2"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4"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591474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p>
        </p:txBody>
      </p:sp>
      <p:sp>
        <p:nvSpPr>
          <p:cNvPr id="10" name="Content Placeholder 2"/>
          <p:cNvSpPr>
            <a:spLocks noGrp="1"/>
          </p:cNvSpPr>
          <p:nvPr>
            <p:ph idx="10"/>
          </p:nvPr>
        </p:nvSpPr>
        <p:spPr>
          <a:xfrm>
            <a:off x="64490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583040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ACF Section Cover 8">
    <p:spTree>
      <p:nvGrpSpPr>
        <p:cNvPr id="1" name=""/>
        <p:cNvGrpSpPr/>
        <p:nvPr/>
      </p:nvGrpSpPr>
      <p:grpSpPr>
        <a:xfrm>
          <a:off x="0" y="0"/>
          <a:ext cx="0" cy="0"/>
          <a:chOff x="0" y="0"/>
          <a:chExt cx="0" cy="0"/>
        </a:xfrm>
      </p:grpSpPr>
      <p:sp>
        <p:nvSpPr>
          <p:cNvPr id="2"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a:solidFill>
                  <a:schemeClr val="bg1"/>
                </a:solidFill>
              </a:rPr>
              <a:t>Click to edit master subtitle style</a:t>
            </a:r>
          </a:p>
        </p:txBody>
      </p:sp>
      <p:sp>
        <p:nvSpPr>
          <p:cNvPr id="3" name="TextBox 2"/>
          <p:cNvSpPr txBox="1"/>
          <p:nvPr/>
        </p:nvSpPr>
        <p:spPr>
          <a:xfrm>
            <a:off x="950385" y="201614"/>
            <a:ext cx="10291233" cy="4031873"/>
          </a:xfrm>
          <a:prstGeom prst="rect">
            <a:avLst/>
          </a:prstGeom>
          <a:noFill/>
        </p:spPr>
        <p:txBody>
          <a:bodyPr>
            <a:spAutoFit/>
          </a:bodyPr>
          <a:lstStyle/>
          <a:p>
            <a:pPr fontAlgn="auto">
              <a:spcBef>
                <a:spcPts val="0"/>
              </a:spcBef>
              <a:spcAft>
                <a:spcPts val="0"/>
              </a:spcAft>
              <a:defRPr/>
            </a:pPr>
            <a:r>
              <a:rPr lang="en-AU" sz="4000" b="1">
                <a:latin typeface="+mn-lt"/>
                <a:cs typeface="+mn-cs"/>
              </a:rPr>
              <a:t>Using this PowerPoint Master</a:t>
            </a:r>
          </a:p>
          <a:p>
            <a:pPr fontAlgn="auto">
              <a:spcBef>
                <a:spcPts val="0"/>
              </a:spcBef>
              <a:spcAft>
                <a:spcPts val="0"/>
              </a:spcAft>
              <a:defRPr/>
            </a:pPr>
            <a:endParaRPr lang="en-AU">
              <a:latin typeface="+mn-lt"/>
              <a:cs typeface="+mn-cs"/>
            </a:endParaRPr>
          </a:p>
          <a:p>
            <a:pPr fontAlgn="auto">
              <a:spcBef>
                <a:spcPts val="0"/>
              </a:spcBef>
              <a:spcAft>
                <a:spcPts val="0"/>
              </a:spcAft>
              <a:defRPr/>
            </a:pPr>
            <a:r>
              <a:rPr lang="en-AU">
                <a:latin typeface="+mn-lt"/>
                <a:cs typeface="+mn-cs"/>
              </a:rPr>
              <a:t>Multiple page layouts are set up for you to choose from.  Options include header image page and basic slide template. To see options, please follow the below information:</a:t>
            </a:r>
            <a:br>
              <a:rPr lang="en-AU">
                <a:latin typeface="+mn-lt"/>
                <a:cs typeface="+mn-cs"/>
              </a:rPr>
            </a:br>
            <a:r>
              <a:rPr lang="en-AU">
                <a:latin typeface="+mn-lt"/>
                <a:cs typeface="+mn-cs"/>
              </a:rPr>
              <a:t>-    Click Home page</a:t>
            </a:r>
          </a:p>
          <a:p>
            <a:pPr marL="285750" indent="-285750" fontAlgn="auto">
              <a:spcBef>
                <a:spcPts val="0"/>
              </a:spcBef>
              <a:spcAft>
                <a:spcPts val="0"/>
              </a:spcAft>
              <a:buFontTx/>
              <a:buChar char="-"/>
              <a:defRPr/>
            </a:pPr>
            <a:r>
              <a:rPr lang="en-AU">
                <a:latin typeface="+mn-lt"/>
                <a:cs typeface="+mn-cs"/>
              </a:rPr>
              <a:t>Select New Slide drop down box</a:t>
            </a:r>
          </a:p>
          <a:p>
            <a:pPr marL="285750" indent="-285750" fontAlgn="auto">
              <a:spcBef>
                <a:spcPts val="0"/>
              </a:spcBef>
              <a:spcAft>
                <a:spcPts val="0"/>
              </a:spcAft>
              <a:buFontTx/>
              <a:buChar char="-"/>
              <a:defRPr/>
            </a:pPr>
            <a:r>
              <a:rPr lang="en-AU">
                <a:latin typeface="+mn-lt"/>
                <a:cs typeface="+mn-cs"/>
              </a:rPr>
              <a:t>Select Heading slide layout as relevant to the workshop</a:t>
            </a:r>
          </a:p>
          <a:p>
            <a:pPr marL="285750" indent="-285750" fontAlgn="auto">
              <a:spcBef>
                <a:spcPts val="0"/>
              </a:spcBef>
              <a:spcAft>
                <a:spcPts val="0"/>
              </a:spcAft>
              <a:buFontTx/>
              <a:buChar char="-"/>
              <a:defRPr/>
            </a:pPr>
            <a:r>
              <a:rPr lang="en-AU">
                <a:latin typeface="+mn-lt"/>
                <a:cs typeface="+mn-cs"/>
              </a:rPr>
              <a:t>Select the content slide as needed</a:t>
            </a:r>
          </a:p>
          <a:p>
            <a:pPr fontAlgn="auto">
              <a:spcBef>
                <a:spcPts val="0"/>
              </a:spcBef>
              <a:spcAft>
                <a:spcPts val="0"/>
              </a:spcAft>
              <a:defRPr/>
            </a:pPr>
            <a:r>
              <a:rPr lang="en-AU">
                <a:latin typeface="+mn-lt"/>
                <a:cs typeface="+mn-cs"/>
              </a:rPr>
              <a:t>You can also change the slide layout at any time by selecting the slide, then following the same steps as above.</a:t>
            </a:r>
          </a:p>
          <a:p>
            <a:pPr fontAlgn="auto">
              <a:spcBef>
                <a:spcPts val="0"/>
              </a:spcBef>
              <a:spcAft>
                <a:spcPts val="0"/>
              </a:spcAft>
              <a:defRPr/>
            </a:pPr>
            <a:r>
              <a:rPr lang="en-AU">
                <a:latin typeface="+mn-lt"/>
                <a:cs typeface="+mn-cs"/>
              </a:rPr>
              <a:t>Options include:</a:t>
            </a:r>
          </a:p>
          <a:p>
            <a:pPr marL="285750" indent="-285750" fontAlgn="auto">
              <a:spcBef>
                <a:spcPts val="0"/>
              </a:spcBef>
              <a:spcAft>
                <a:spcPts val="0"/>
              </a:spcAft>
              <a:buFontTx/>
              <a:buChar char="-"/>
              <a:defRPr/>
            </a:pPr>
            <a:endParaRPr lang="en-AU">
              <a:latin typeface="+mn-lt"/>
              <a:cs typeface="+mn-cs"/>
            </a:endParaRPr>
          </a:p>
          <a:p>
            <a:pPr marL="285750" indent="-285750" fontAlgn="auto">
              <a:spcBef>
                <a:spcPts val="0"/>
              </a:spcBef>
              <a:spcAft>
                <a:spcPts val="0"/>
              </a:spcAft>
              <a:buFontTx/>
              <a:buChar char="-"/>
              <a:defRPr/>
            </a:pPr>
            <a:endParaRPr lang="en-AU">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18" y="4024313"/>
            <a:ext cx="33803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1" y="4024313"/>
            <a:ext cx="3594100"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1" y="4024313"/>
            <a:ext cx="33930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11"/>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9" name="Picture 13"/>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5"/>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6"/>
            <p:cNvPicPr>
              <a:picLocks noChangeAspect="1"/>
            </p:cNvPicPr>
            <p:nvPr/>
          </p:nvPicPr>
          <p:blipFill>
            <a:blip r:embed="rId6">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6028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12192000" cy="68580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AU" altLang="en-US" sz="2400"/>
          </a:p>
        </p:txBody>
      </p:sp>
    </p:spTree>
    <p:extLst>
      <p:ext uri="{BB962C8B-B14F-4D97-AF65-F5344CB8AC3E}">
        <p14:creationId xmlns:p14="http://schemas.microsoft.com/office/powerpoint/2010/main" val="1518020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ext without Watermark">
    <p:spTree>
      <p:nvGrpSpPr>
        <p:cNvPr id="1" name=""/>
        <p:cNvGrpSpPr/>
        <p:nvPr/>
      </p:nvGrpSpPr>
      <p:grpSpPr>
        <a:xfrm>
          <a:off x="0" y="0"/>
          <a:ext cx="0" cy="0"/>
          <a:chOff x="0" y="0"/>
          <a:chExt cx="0" cy="0"/>
        </a:xfrm>
      </p:grpSpPr>
      <p:sp>
        <p:nvSpPr>
          <p:cNvPr id="8" name="Rectangle 7"/>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11224511"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2" name="Content Placeholder 2"/>
          <p:cNvSpPr>
            <a:spLocks noGrp="1"/>
          </p:cNvSpPr>
          <p:nvPr>
            <p:ph idx="1"/>
          </p:nvPr>
        </p:nvSpPr>
        <p:spPr>
          <a:xfrm>
            <a:off x="679621" y="1825625"/>
            <a:ext cx="11224511"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a:t>professionals.childhood.org.au</a:t>
            </a:r>
          </a:p>
        </p:txBody>
      </p:sp>
    </p:spTree>
    <p:extLst>
      <p:ext uri="{BB962C8B-B14F-4D97-AF65-F5344CB8AC3E}">
        <p14:creationId xmlns:p14="http://schemas.microsoft.com/office/powerpoint/2010/main" val="3280403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ext with Watermark">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11132358"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1115815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solidFill>
                  <a:schemeClr val="bg1"/>
                </a:solidFill>
              </a:rPr>
              <a:t>Professional Education Services </a:t>
            </a:r>
          </a:p>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1400">
                <a:solidFill>
                  <a:schemeClr val="bg1"/>
                </a:solidFill>
              </a:rPr>
              <a:t>professionals.childhood.org.au</a:t>
            </a:r>
          </a:p>
          <a:p>
            <a:pPr algn="r">
              <a:lnSpc>
                <a:spcPct val="100000"/>
              </a:lnSpc>
              <a:spcBef>
                <a:spcPts val="0"/>
              </a:spcBef>
            </a:pPr>
            <a:endParaRPr lang="en-US" sz="1400"/>
          </a:p>
        </p:txBody>
      </p:sp>
    </p:spTree>
    <p:extLst>
      <p:ext uri="{BB962C8B-B14F-4D97-AF65-F5344CB8AC3E}">
        <p14:creationId xmlns:p14="http://schemas.microsoft.com/office/powerpoint/2010/main" val="3506993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ext with Diagram">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1" name="Rectangle 10"/>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11183942"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3"/>
          </p:nvPr>
        </p:nvSpPr>
        <p:spPr>
          <a:xfrm>
            <a:off x="7172325" y="1825625"/>
            <a:ext cx="4691239" cy="3660775"/>
          </a:xfrm>
        </p:spPr>
        <p:txBody>
          <a:bodyPr/>
          <a:lstStyle/>
          <a:p>
            <a:r>
              <a:rPr lang="en-US"/>
              <a:t>Click icon to add picture</a:t>
            </a:r>
          </a:p>
        </p:txBody>
      </p:sp>
      <p:sp>
        <p:nvSpPr>
          <p:cNvPr id="19" name="Subtitle 2"/>
          <p:cNvSpPr txBox="1">
            <a:spLocks/>
          </p:cNvSpPr>
          <p:nvPr/>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a:t>professionals.childhood.org.au</a:t>
            </a:r>
          </a:p>
        </p:txBody>
      </p:sp>
      <p:pic>
        <p:nvPicPr>
          <p:cNvPr id="9" name="Picture 8">
            <a:extLst>
              <a:ext uri="{FF2B5EF4-FFF2-40B4-BE49-F238E27FC236}">
                <a16:creationId xmlns:a16="http://schemas.microsoft.com/office/drawing/2014/main" id="{66061C4F-06C5-49D2-A764-C0084A558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3" name="Rectangle 12">
            <a:extLst>
              <a:ext uri="{FF2B5EF4-FFF2-40B4-BE49-F238E27FC236}">
                <a16:creationId xmlns:a16="http://schemas.microsoft.com/office/drawing/2014/main" id="{7483426E-63C7-4F8C-A6D8-42FDECA23AAC}"/>
              </a:ext>
            </a:extLst>
          </p:cNvPr>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35781F-E59E-4A7E-A6E8-7207A0633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8" name="Subtitle 2">
            <a:extLst>
              <a:ext uri="{FF2B5EF4-FFF2-40B4-BE49-F238E27FC236}">
                <a16:creationId xmlns:a16="http://schemas.microsoft.com/office/drawing/2014/main" id="{3CDF2568-D771-4722-8137-842CCAAF6CF0}"/>
              </a:ext>
            </a:extLst>
          </p:cNvPr>
          <p:cNvSpPr txBox="1">
            <a:spLocks/>
          </p:cNvSpPr>
          <p:nvPr userDrawn="1"/>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a:t>professionals.childhood.org.au</a:t>
            </a:r>
          </a:p>
        </p:txBody>
      </p:sp>
    </p:spTree>
    <p:extLst>
      <p:ext uri="{BB962C8B-B14F-4D97-AF65-F5344CB8AC3E}">
        <p14:creationId xmlns:p14="http://schemas.microsoft.com/office/powerpoint/2010/main" val="2894756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FA4575B-415A-4D98-A8EF-10E0F48641BC}" type="datetimeFigureOut">
              <a:rPr lang="en-AU" smtClean="0"/>
              <a:t>29/04/2021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2194854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A4575B-415A-4D98-A8EF-10E0F48641BC}" type="datetimeFigureOut">
              <a:rPr lang="en-AU" smtClean="0"/>
              <a:t>29/04/2021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1564562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4575B-415A-4D98-A8EF-10E0F48641BC}" type="datetimeFigureOut">
              <a:rPr lang="en-AU" smtClean="0"/>
              <a:t>29/04/2021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1335306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FA4575B-415A-4D98-A8EF-10E0F48641BC}" type="datetimeFigureOut">
              <a:rPr lang="en-AU" smtClean="0"/>
              <a:t>29/04/2021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64420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936076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FA4575B-415A-4D98-A8EF-10E0F48641BC}" type="datetimeFigureOut">
              <a:rPr lang="en-AU" smtClean="0"/>
              <a:t>29/04/2021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980847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FA4575B-415A-4D98-A8EF-10E0F48641BC}" type="datetimeFigureOut">
              <a:rPr lang="en-AU" smtClean="0"/>
              <a:t>29/04/2021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3821022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4575B-415A-4D98-A8EF-10E0F48641BC}" type="datetimeFigureOut">
              <a:rPr lang="en-AU" smtClean="0"/>
              <a:t>29/04/2021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2330613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A4575B-415A-4D98-A8EF-10E0F48641BC}" type="datetimeFigureOut">
              <a:rPr lang="en-AU" smtClean="0"/>
              <a:t>29/04/2021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1491529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A4575B-415A-4D98-A8EF-10E0F48641BC}" type="datetimeFigureOut">
              <a:rPr lang="en-AU" smtClean="0"/>
              <a:t>29/04/2021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1438634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A4575B-415A-4D98-A8EF-10E0F48641BC}" type="datetimeFigureOut">
              <a:rPr lang="en-AU" smtClean="0"/>
              <a:t>29/04/2021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42690422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A4575B-415A-4D98-A8EF-10E0F48641BC}" type="datetimeFigureOut">
              <a:rPr lang="en-AU" smtClean="0"/>
              <a:t>29/04/2021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5708D5-D2EE-4A6D-8516-276C40AECB11}" type="slidenum">
              <a:rPr lang="en-AU" smtClean="0"/>
              <a:t>‹#›</a:t>
            </a:fld>
            <a:endParaRPr lang="en-AU"/>
          </a:p>
        </p:txBody>
      </p:sp>
    </p:spTree>
    <p:extLst>
      <p:ext uri="{BB962C8B-B14F-4D97-AF65-F5344CB8AC3E}">
        <p14:creationId xmlns:p14="http://schemas.microsoft.com/office/powerpoint/2010/main" val="22007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fld id="{00B2FB52-422D-9C4E-9E6D-5610FE2F1A49}" type="slidenum">
              <a:rPr lang="en-US" smtClean="0"/>
              <a:pPr/>
              <a:t>‹#›</a:t>
            </a:fld>
            <a:endParaRPr lang="en-US"/>
          </a:p>
        </p:txBody>
      </p:sp>
    </p:spTree>
    <p:extLst>
      <p:ext uri="{BB962C8B-B14F-4D97-AF65-F5344CB8AC3E}">
        <p14:creationId xmlns:p14="http://schemas.microsoft.com/office/powerpoint/2010/main" val="40172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DC3B-2EFC-2148-BD62-D83F28376FDC}" type="datetimeFigureOut">
              <a:rPr lang="en-US" smtClean="0"/>
              <a:t>29-Apr-21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1585-8CDC-F74F-BC48-4CB6BCA2668A}" type="slidenum">
              <a:rPr lang="en-US" smtClean="0"/>
              <a:t>‹#›</a:t>
            </a:fld>
            <a:endParaRPr lang="en-US"/>
          </a:p>
        </p:txBody>
      </p:sp>
    </p:spTree>
    <p:extLst>
      <p:ext uri="{BB962C8B-B14F-4D97-AF65-F5344CB8AC3E}">
        <p14:creationId xmlns:p14="http://schemas.microsoft.com/office/powerpoint/2010/main" val="23742498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1EE41C1-9E12-4762-AB77-53A1B138242A}"/>
              </a:ext>
            </a:extLst>
          </p:cNvPr>
          <p:cNvSpPr>
            <a:spLocks noGrp="1"/>
          </p:cNvSpPr>
          <p:nvPr>
            <p:ph type="sldNum" sz="quarter" idx="4"/>
          </p:nvPr>
        </p:nvSpPr>
        <p:spPr>
          <a:xfrm>
            <a:off x="11490325" y="6308725"/>
            <a:ext cx="533400" cy="365125"/>
          </a:xfrm>
          <a:prstGeom prst="rect">
            <a:avLst/>
          </a:prstGeom>
        </p:spPr>
        <p:txBody>
          <a:bodyPr vert="horz" lIns="91440" tIns="45720" rIns="91440" bIns="45720" rtlCol="0" anchor="ctr"/>
          <a:lstStyle>
            <a:lvl1pPr algn="r" eaLnBrk="1" hangingPunct="1">
              <a:defRPr sz="1200" b="0" i="0">
                <a:solidFill>
                  <a:srgbClr val="000000"/>
                </a:solidFill>
                <a:latin typeface="Helvetica Regular" charset="0"/>
              </a:defRPr>
            </a:lvl1pPr>
          </a:lstStyle>
          <a:p>
            <a:pPr>
              <a:defRPr/>
            </a:pPr>
            <a:fld id="{AD3AB043-5C64-4790-8C76-E5466014C576}" type="slidenum">
              <a:rPr lang="en-US" altLang="en-US"/>
              <a:pPr>
                <a:defRPr/>
              </a:pPr>
              <a:t>‹#›</a:t>
            </a:fld>
            <a:endParaRPr lang="en-US" altLang="en-US" sz="1400">
              <a:solidFill>
                <a:srgbClr val="0184BC"/>
              </a:solidFill>
            </a:endParaRPr>
          </a:p>
        </p:txBody>
      </p:sp>
    </p:spTree>
    <p:extLst>
      <p:ext uri="{BB962C8B-B14F-4D97-AF65-F5344CB8AC3E}">
        <p14:creationId xmlns:p14="http://schemas.microsoft.com/office/powerpoint/2010/main" val="33823952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l" defTabSz="912813" rtl="0" eaLnBrk="0" fontAlgn="base" hangingPunct="0">
        <a:lnSpc>
          <a:spcPct val="90000"/>
        </a:lnSpc>
        <a:spcBef>
          <a:spcPct val="0"/>
        </a:spcBef>
        <a:spcAft>
          <a:spcPct val="0"/>
        </a:spcAft>
        <a:defRPr sz="4400" b="1" kern="1200">
          <a:solidFill>
            <a:schemeClr val="bg1"/>
          </a:solidFill>
          <a:latin typeface="Helvetica" charset="0"/>
          <a:ea typeface="Helvetica" charset="0"/>
          <a:cs typeface="Helvetica" charset="0"/>
        </a:defRPr>
      </a:lvl1pPr>
      <a:lvl2pPr algn="l" defTabSz="912813" rtl="0" eaLnBrk="0" fontAlgn="base" hangingPunct="0">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2pPr>
      <a:lvl3pPr algn="l" defTabSz="912813" rtl="0" eaLnBrk="0" fontAlgn="base" hangingPunct="0">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3pPr>
      <a:lvl4pPr algn="l" defTabSz="912813" rtl="0" eaLnBrk="0" fontAlgn="base" hangingPunct="0">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4pPr>
      <a:lvl5pPr algn="l" defTabSz="912813" rtl="0" eaLnBrk="0" fontAlgn="base" hangingPunct="0">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5pPr>
      <a:lvl6pPr marL="457200" algn="l" defTabSz="912813" rtl="0" fontAlgn="base">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6pPr>
      <a:lvl7pPr marL="914400" algn="l" defTabSz="912813" rtl="0" fontAlgn="base">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7pPr>
      <a:lvl8pPr marL="1371600" algn="l" defTabSz="912813" rtl="0" fontAlgn="base">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8pPr>
      <a:lvl9pPr marL="1828800" algn="l" defTabSz="912813" rtl="0" fontAlgn="base">
        <a:lnSpc>
          <a:spcPct val="90000"/>
        </a:lnSpc>
        <a:spcBef>
          <a:spcPct val="0"/>
        </a:spcBef>
        <a:spcAft>
          <a:spcPct val="0"/>
        </a:spcAft>
        <a:defRPr sz="4400" b="1">
          <a:solidFill>
            <a:schemeClr val="bg1"/>
          </a:solidFill>
          <a:latin typeface="Helvetica" panose="020B0604020202030204" pitchFamily="34" charset="0"/>
          <a:ea typeface="Helvetica" panose="020B0604020202030204" pitchFamily="34" charset="0"/>
          <a:cs typeface="Helvetica" panose="020B0604020202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pPr>
              <a:defRPr/>
            </a:pPr>
            <a:fld id="{FED43C2E-3C2E-4987-AA21-6FE8F3138496}" type="slidenum">
              <a:rPr lang="en-US" smtClean="0"/>
              <a:pPr>
                <a:defRPr/>
              </a:pPr>
              <a:t>‹#›</a:t>
            </a:fld>
            <a:endParaRPr lang="en-US"/>
          </a:p>
        </p:txBody>
      </p:sp>
    </p:spTree>
    <p:extLst>
      <p:ext uri="{BB962C8B-B14F-4D97-AF65-F5344CB8AC3E}">
        <p14:creationId xmlns:p14="http://schemas.microsoft.com/office/powerpoint/2010/main" val="198932217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792" r:id="rId23"/>
    <p:sldLayoutId id="2147483793" r:id="rId24"/>
    <p:sldLayoutId id="2147483794" r:id="rId25"/>
    <p:sldLayoutId id="2147483797" r:id="rId26"/>
    <p:sldLayoutId id="2147483798" r:id="rId27"/>
    <p:sldLayoutId id="2147483799" r:id="rId28"/>
    <p:sldLayoutId id="2147483802" r:id="rId29"/>
    <p:sldLayoutId id="2147483804" r:id="rId30"/>
    <p:sldLayoutId id="2147483809" r:id="rId31"/>
    <p:sldLayoutId id="2147483835" r:id="rId32"/>
    <p:sldLayoutId id="2147483836" r:id="rId33"/>
    <p:sldLayoutId id="2147483837" r:id="rId34"/>
  </p:sldLayoutIdLst>
  <p:hf sldNum="0" hdr="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4575B-415A-4D98-A8EF-10E0F48641BC}" type="datetimeFigureOut">
              <a:rPr lang="en-AU" smtClean="0"/>
              <a:t>29/04/2021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708D5-D2EE-4A6D-8516-276C40AECB11}" type="slidenum">
              <a:rPr lang="en-AU" smtClean="0"/>
              <a:t>‹#›</a:t>
            </a:fld>
            <a:endParaRPr lang="en-AU"/>
          </a:p>
        </p:txBody>
      </p:sp>
    </p:spTree>
    <p:extLst>
      <p:ext uri="{BB962C8B-B14F-4D97-AF65-F5344CB8AC3E}">
        <p14:creationId xmlns:p14="http://schemas.microsoft.com/office/powerpoint/2010/main" val="349572263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92.xml"/><Relationship Id="rId5" Type="http://schemas.openxmlformats.org/officeDocument/2006/relationships/image" Target="../media/image55.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textingmypancreas.com/2011/12/not-so-different.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flickr.com/photos/macahanc6r/6015526052"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katewatson.net/self-care-what-is-i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ocialwork.buffalo.edu/resources/self-care-starter-kit.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trauma-recovery.net/2012/07/24/does-being-optimistic-help-you-recover-from-traum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en/human-head-man-male-cranium-1211467/"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92.xml"/><Relationship Id="rId5" Type="http://schemas.openxmlformats.org/officeDocument/2006/relationships/image" Target="../media/image49.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92480" y="2194559"/>
            <a:ext cx="4373353" cy="3148965"/>
          </a:xfrm>
        </p:spPr>
        <p:txBody>
          <a:bodyPr/>
          <a:lstStyle/>
          <a:p>
            <a:r>
              <a:rPr lang="en-US"/>
              <a:t>Understanding and Responding to Trauma</a:t>
            </a:r>
          </a:p>
          <a:p>
            <a:endParaRPr lang="en-US"/>
          </a:p>
          <a:p>
            <a:r>
              <a:rPr lang="en-US"/>
              <a:t>SMART 2021</a:t>
            </a:r>
          </a:p>
        </p:txBody>
      </p:sp>
    </p:spTree>
    <p:extLst>
      <p:ext uri="{BB962C8B-B14F-4D97-AF65-F5344CB8AC3E}">
        <p14:creationId xmlns:p14="http://schemas.microsoft.com/office/powerpoint/2010/main" val="144660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4" y="1183261"/>
            <a:ext cx="10363195" cy="4985170"/>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79" y="284481"/>
            <a:ext cx="10297113"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DfE initiatives – Department wide strategies</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1105264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5" y="1183261"/>
            <a:ext cx="10363193" cy="4985170"/>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79" y="284481"/>
            <a:ext cx="8693501"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DfE initiatives – Individual student supports </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261358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5" y="1183261"/>
            <a:ext cx="10363193" cy="4985169"/>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80" y="284481"/>
            <a:ext cx="10877142"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DfE initiatives – Understanding the individual student</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200397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80" y="284481"/>
            <a:ext cx="11566354"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Department for Education initiatives - summary</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86" y="735495"/>
            <a:ext cx="10769027" cy="5180395"/>
          </a:xfrm>
          <a:prstGeom prst="rect">
            <a:avLst/>
          </a:prstGeom>
        </p:spPr>
      </p:pic>
    </p:spTree>
    <p:extLst>
      <p:ext uri="{BB962C8B-B14F-4D97-AF65-F5344CB8AC3E}">
        <p14:creationId xmlns:p14="http://schemas.microsoft.com/office/powerpoint/2010/main" val="381793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p:cNvSpPr>
            <a:spLocks noGrp="1"/>
          </p:cNvSpPr>
          <p:nvPr>
            <p:ph type="title"/>
          </p:nvPr>
        </p:nvSpPr>
        <p:spPr/>
        <p:txBody>
          <a:bodyPr/>
          <a:lstStyle/>
          <a:p>
            <a:r>
              <a:rPr lang="en-US"/>
              <a:t>Your wellbeing</a:t>
            </a:r>
          </a:p>
        </p:txBody>
      </p:sp>
      <p:sp>
        <p:nvSpPr>
          <p:cNvPr id="4" name="Content Placeholder 3"/>
          <p:cNvSpPr>
            <a:spLocks noGrp="1"/>
          </p:cNvSpPr>
          <p:nvPr>
            <p:ph idx="1"/>
          </p:nvPr>
        </p:nvSpPr>
        <p:spPr/>
        <p:txBody>
          <a:bodyPr/>
          <a:lstStyle/>
          <a:p>
            <a:r>
              <a:rPr lang="en-US"/>
              <a:t>Please know that your emotional safety is paramount during this session.</a:t>
            </a:r>
          </a:p>
          <a:p>
            <a:r>
              <a:rPr lang="en-US"/>
              <a:t>Talking about trauma can be challenging for us for a range of ways.</a:t>
            </a:r>
          </a:p>
          <a:p>
            <a:r>
              <a:rPr lang="en-US"/>
              <a:t>Please do whatever you need to do to keep yourself safe during the session.</a:t>
            </a:r>
          </a:p>
          <a:p>
            <a:endParaRPr lang="en-US"/>
          </a:p>
        </p:txBody>
      </p:sp>
    </p:spTree>
    <p:extLst>
      <p:ext uri="{BB962C8B-B14F-4D97-AF65-F5344CB8AC3E}">
        <p14:creationId xmlns:p14="http://schemas.microsoft.com/office/powerpoint/2010/main" val="123467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04C6B-B1B2-4359-B1F2-FE3590B1E80A}"/>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A12891ED-18F8-4F59-A40E-C4F84AEEDEC2}"/>
              </a:ext>
            </a:extLst>
          </p:cNvPr>
          <p:cNvSpPr>
            <a:spLocks noGrp="1"/>
          </p:cNvSpPr>
          <p:nvPr>
            <p:ph type="title"/>
          </p:nvPr>
        </p:nvSpPr>
        <p:spPr/>
        <p:txBody>
          <a:bodyPr/>
          <a:lstStyle/>
          <a:p>
            <a:r>
              <a:rPr lang="en-AU"/>
              <a:t>Holding the child in mind</a:t>
            </a:r>
          </a:p>
        </p:txBody>
      </p:sp>
      <p:sp>
        <p:nvSpPr>
          <p:cNvPr id="4" name="Content Placeholder 3">
            <a:extLst>
              <a:ext uri="{FF2B5EF4-FFF2-40B4-BE49-F238E27FC236}">
                <a16:creationId xmlns:a16="http://schemas.microsoft.com/office/drawing/2014/main" id="{7993DBF3-8C2D-4E7E-9F0A-219A43850B1B}"/>
              </a:ext>
            </a:extLst>
          </p:cNvPr>
          <p:cNvSpPr>
            <a:spLocks noGrp="1"/>
          </p:cNvSpPr>
          <p:nvPr>
            <p:ph idx="1"/>
          </p:nvPr>
        </p:nvSpPr>
        <p:spPr/>
        <p:txBody>
          <a:bodyPr/>
          <a:lstStyle/>
          <a:p>
            <a:r>
              <a:rPr lang="en-AU"/>
              <a:t>We also want you to keep a focus on the children and young people you work with throughout the session.</a:t>
            </a:r>
          </a:p>
          <a:p>
            <a:r>
              <a:rPr lang="en-AU"/>
              <a:t>At different points we may ask you to bring a child to mind and consider how this information might apply to them.</a:t>
            </a:r>
          </a:p>
        </p:txBody>
      </p:sp>
    </p:spTree>
    <p:extLst>
      <p:ext uri="{BB962C8B-B14F-4D97-AF65-F5344CB8AC3E}">
        <p14:creationId xmlns:p14="http://schemas.microsoft.com/office/powerpoint/2010/main" val="42104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messages</a:t>
            </a:r>
            <a:br>
              <a:rPr lang="en-US"/>
            </a:br>
            <a:r>
              <a:rPr lang="en-US"/>
              <a:t>What do we need to know?</a:t>
            </a:r>
          </a:p>
        </p:txBody>
      </p:sp>
      <p:sp>
        <p:nvSpPr>
          <p:cNvPr id="3" name="Content Placeholder 2"/>
          <p:cNvSpPr>
            <a:spLocks noGrp="1"/>
          </p:cNvSpPr>
          <p:nvPr>
            <p:ph idx="1"/>
          </p:nvPr>
        </p:nvSpPr>
        <p:spPr/>
        <p:txBody>
          <a:bodyPr/>
          <a:lstStyle/>
          <a:p>
            <a:r>
              <a:rPr lang="en-US"/>
              <a:t>What is trauma?</a:t>
            </a:r>
          </a:p>
          <a:p>
            <a:r>
              <a:rPr lang="en-US"/>
              <a:t>Our knowledge of the brain and how it develops helps us understand trauma and its impacts.</a:t>
            </a:r>
          </a:p>
          <a:p>
            <a:r>
              <a:rPr lang="en-US"/>
              <a:t>Safety is essential to our capacity to be in relationships and to learn</a:t>
            </a:r>
          </a:p>
          <a:p>
            <a:r>
              <a:rPr lang="en-US"/>
              <a:t>Relationships are fundamental to our wellbeing.</a:t>
            </a:r>
          </a:p>
          <a:p>
            <a:endParaRPr lang="en-US"/>
          </a:p>
        </p:txBody>
      </p:sp>
      <p:sp>
        <p:nvSpPr>
          <p:cNvPr id="4" name="Slide Number Placeholder 3"/>
          <p:cNvSpPr>
            <a:spLocks noGrp="1"/>
          </p:cNvSpPr>
          <p:nvPr>
            <p:ph type="sldNum" sz="quarter" idx="12"/>
          </p:nvPr>
        </p:nvSpPr>
        <p:spPr>
          <a:xfrm>
            <a:off x="8953266" y="6308644"/>
            <a:ext cx="3070432"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2284051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Key messages</a:t>
            </a:r>
            <a:br>
              <a:rPr lang="en-US"/>
            </a:br>
            <a:r>
              <a:rPr lang="en-US"/>
              <a:t>Why is using a trauma lens important?</a:t>
            </a:r>
          </a:p>
        </p:txBody>
      </p:sp>
      <p:sp>
        <p:nvSpPr>
          <p:cNvPr id="3" name="Content Placeholder 2"/>
          <p:cNvSpPr>
            <a:spLocks noGrp="1"/>
          </p:cNvSpPr>
          <p:nvPr>
            <p:ph idx="1"/>
          </p:nvPr>
        </p:nvSpPr>
        <p:spPr>
          <a:xfrm>
            <a:off x="838199" y="1825625"/>
            <a:ext cx="6773985" cy="3660775"/>
          </a:xfrm>
        </p:spPr>
        <p:txBody>
          <a:bodyPr/>
          <a:lstStyle/>
          <a:p>
            <a:r>
              <a:rPr lang="en-US"/>
              <a:t>Trauma leaves a lasting residue for children and young people.</a:t>
            </a:r>
          </a:p>
          <a:p>
            <a:r>
              <a:rPr lang="en-US"/>
              <a:t>If we understand trauma, we can provide support and respond effectively.</a:t>
            </a:r>
          </a:p>
          <a:p>
            <a:r>
              <a:rPr lang="en-US"/>
              <a:t>This knowledge helps us to understand the meaning behind children and young people’s behavior.</a:t>
            </a:r>
          </a:p>
          <a:p>
            <a:r>
              <a:rPr lang="en-US"/>
              <a:t>As education professionals, we can support recovery, repair and healing – as well as enhance learning.</a:t>
            </a:r>
          </a:p>
          <a:p>
            <a:endParaRPr lang="en-US"/>
          </a:p>
        </p:txBody>
      </p:sp>
      <p:sp>
        <p:nvSpPr>
          <p:cNvPr id="4" name="Slide Number Placeholder 3"/>
          <p:cNvSpPr>
            <a:spLocks noGrp="1"/>
          </p:cNvSpPr>
          <p:nvPr>
            <p:ph type="sldNum" sz="quarter" idx="12"/>
          </p:nvPr>
        </p:nvSpPr>
        <p:spPr>
          <a:xfrm>
            <a:off x="8953266" y="6308644"/>
            <a:ext cx="3070432"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2243079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messages</a:t>
            </a:r>
            <a:br>
              <a:rPr lang="en-US"/>
            </a:br>
            <a:r>
              <a:rPr lang="en-US"/>
              <a:t>How do we use a trauma lens?</a:t>
            </a:r>
          </a:p>
        </p:txBody>
      </p:sp>
      <p:sp>
        <p:nvSpPr>
          <p:cNvPr id="3" name="Content Placeholder 2"/>
          <p:cNvSpPr>
            <a:spLocks noGrp="1"/>
          </p:cNvSpPr>
          <p:nvPr>
            <p:ph idx="1"/>
          </p:nvPr>
        </p:nvSpPr>
        <p:spPr/>
        <p:txBody>
          <a:bodyPr/>
          <a:lstStyle/>
          <a:p>
            <a:r>
              <a:rPr lang="en-US"/>
              <a:t>We can reflect on the things we already do that work.</a:t>
            </a:r>
          </a:p>
          <a:p>
            <a:r>
              <a:rPr lang="en-US"/>
              <a:t>We implement SMART PRACTICE.</a:t>
            </a:r>
          </a:p>
          <a:p>
            <a:r>
              <a:rPr lang="en-US"/>
              <a:t>We take responsibility for looking after ourselves throughout our practice.</a:t>
            </a:r>
          </a:p>
          <a:p>
            <a:r>
              <a:rPr lang="en-US"/>
              <a:t>We look after our children, young people, families and our communities.</a:t>
            </a:r>
          </a:p>
          <a:p>
            <a:r>
              <a:rPr lang="en-US"/>
              <a:t>We can consider further training and implementation.</a:t>
            </a:r>
          </a:p>
          <a:p>
            <a:endParaRPr lang="en-US"/>
          </a:p>
        </p:txBody>
      </p:sp>
      <p:sp>
        <p:nvSpPr>
          <p:cNvPr id="4" name="Slide Number Placeholder 3"/>
          <p:cNvSpPr>
            <a:spLocks noGrp="1"/>
          </p:cNvSpPr>
          <p:nvPr>
            <p:ph type="sldNum" sz="quarter" idx="12"/>
          </p:nvPr>
        </p:nvSpPr>
        <p:spPr>
          <a:xfrm>
            <a:off x="8953266" y="6308644"/>
            <a:ext cx="3070432"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3226685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sp>
        <p:nvSpPr>
          <p:cNvPr id="2" name="Slide Number Placeholder 1"/>
          <p:cNvSpPr>
            <a:spLocks noGrp="1"/>
          </p:cNvSpPr>
          <p:nvPr>
            <p:ph type="sldNum" sz="quarter" idx="12"/>
          </p:nvPr>
        </p:nvSpPr>
        <p:spPr>
          <a:xfrm>
            <a:off x="8372723" y="6308644"/>
            <a:ext cx="3650975"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
        <p:nvSpPr>
          <p:cNvPr id="6" name="Rectangle 5"/>
          <p:cNvSpPr/>
          <p:nvPr/>
        </p:nvSpPr>
        <p:spPr>
          <a:xfrm>
            <a:off x="5088836" y="1897109"/>
            <a:ext cx="6567776" cy="215443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63666A"/>
                </a:solidFill>
                <a:effectLst/>
                <a:uLnTx/>
                <a:uFillTx/>
                <a:latin typeface="Helvetica Neue"/>
                <a:ea typeface="+mn-ea"/>
                <a:cs typeface="Helvetica Neue"/>
              </a:rPr>
              <a:t>What do we need to know?</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C90D"/>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9BDF"/>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Helvetica Neue"/>
                <a:ea typeface="+mn-ea"/>
                <a:cs typeface="Helvetica Neue"/>
              </a:rPr>
            </a:br>
            <a:endParaRPr kumimoji="0" lang="en-US" sz="2400" b="0" i="0" u="sng" strike="noStrike" kern="1200" cap="none" spc="0" normalizeH="0" baseline="0" noProof="0">
              <a:ln>
                <a:noFill/>
              </a:ln>
              <a:solidFill>
                <a:srgbClr val="FEC90D"/>
              </a:solidFill>
              <a:effectLst/>
              <a:uLnTx/>
              <a:uFillTx/>
              <a:latin typeface="Helvetica Neue"/>
              <a:ea typeface="+mn-ea"/>
              <a:cs typeface="Helvetica Neue"/>
            </a:endParaRPr>
          </a:p>
        </p:txBody>
      </p:sp>
    </p:spTree>
    <p:extLst>
      <p:ext uri="{BB962C8B-B14F-4D97-AF65-F5344CB8AC3E}">
        <p14:creationId xmlns:p14="http://schemas.microsoft.com/office/powerpoint/2010/main" val="12608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8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0FB30D-2289-43E2-8C9A-F2E3B43662AC}"/>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F3C9F5D6-3C25-4F7B-B99F-5CDF1866C95F}"/>
              </a:ext>
            </a:extLst>
          </p:cNvPr>
          <p:cNvSpPr>
            <a:spLocks noGrp="1"/>
          </p:cNvSpPr>
          <p:nvPr>
            <p:ph type="title"/>
          </p:nvPr>
        </p:nvSpPr>
        <p:spPr/>
        <p:txBody>
          <a:bodyPr/>
          <a:lstStyle/>
          <a:p>
            <a:r>
              <a:rPr lang="en-AU"/>
              <a:t>What is trauma?</a:t>
            </a:r>
          </a:p>
        </p:txBody>
      </p:sp>
      <p:pic>
        <p:nvPicPr>
          <p:cNvPr id="6" name="Content Placeholder 5" descr="A close up of a necklace&#10;&#10;Description automatically generated">
            <a:extLst>
              <a:ext uri="{FF2B5EF4-FFF2-40B4-BE49-F238E27FC236}">
                <a16:creationId xmlns:a16="http://schemas.microsoft.com/office/drawing/2014/main" id="{AEF41CB2-E4D5-4B73-9B56-7C092D81C1D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76512" y="2227262"/>
            <a:ext cx="2857500" cy="2857500"/>
          </a:xfrm>
        </p:spPr>
      </p:pic>
      <p:sp>
        <p:nvSpPr>
          <p:cNvPr id="7" name="TextBox 6">
            <a:extLst>
              <a:ext uri="{FF2B5EF4-FFF2-40B4-BE49-F238E27FC236}">
                <a16:creationId xmlns:a16="http://schemas.microsoft.com/office/drawing/2014/main" id="{FAFA613F-6091-41F3-B4D2-356149418784}"/>
              </a:ext>
            </a:extLst>
          </p:cNvPr>
          <p:cNvSpPr txBox="1"/>
          <p:nvPr/>
        </p:nvSpPr>
        <p:spPr>
          <a:xfrm>
            <a:off x="2576512" y="5084762"/>
            <a:ext cx="2857500" cy="369332"/>
          </a:xfrm>
          <a:prstGeom prst="rect">
            <a:avLst/>
          </a:prstGeom>
          <a:noFill/>
        </p:spPr>
        <p:txBody>
          <a:bodyPr wrap="square" rtlCol="0">
            <a:spAutoFit/>
          </a:bodyPr>
          <a:lstStyle/>
          <a:p>
            <a:r>
              <a:rPr lang="en-AU" sz="900">
                <a:hlinkClick r:id="rId4" tooltip="http://www.textingmypancreas.com/2011/12/not-so-different.html"/>
              </a:rPr>
              <a:t>This Photo</a:t>
            </a:r>
            <a:r>
              <a:rPr lang="en-AU" sz="900"/>
              <a:t> by Unknown Author is licensed under </a:t>
            </a:r>
            <a:r>
              <a:rPr lang="en-AU" sz="900">
                <a:hlinkClick r:id="rId5" tooltip="https://creativecommons.org/licenses/by-nc-nd/3.0/"/>
              </a:rPr>
              <a:t>CC BY-NC-ND</a:t>
            </a:r>
            <a:endParaRPr lang="en-AU" sz="900"/>
          </a:p>
        </p:txBody>
      </p:sp>
    </p:spTree>
    <p:extLst>
      <p:ext uri="{BB962C8B-B14F-4D97-AF65-F5344CB8AC3E}">
        <p14:creationId xmlns:p14="http://schemas.microsoft.com/office/powerpoint/2010/main" val="3291116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trauma?</a:t>
            </a:r>
          </a:p>
        </p:txBody>
      </p:sp>
      <p:sp>
        <p:nvSpPr>
          <p:cNvPr id="3" name="Content Placeholder 2"/>
          <p:cNvSpPr>
            <a:spLocks noGrp="1"/>
          </p:cNvSpPr>
          <p:nvPr>
            <p:ph idx="1"/>
          </p:nvPr>
        </p:nvSpPr>
        <p:spPr/>
        <p:txBody>
          <a:bodyPr/>
          <a:lstStyle/>
          <a:p>
            <a:pPr marL="0" indent="0">
              <a:lnSpc>
                <a:spcPct val="100000"/>
              </a:lnSpc>
              <a:buNone/>
            </a:pPr>
            <a:r>
              <a:rPr lang="en-US"/>
              <a:t>Trauma is any single, ongoing or cumulative experience which:</a:t>
            </a:r>
          </a:p>
          <a:p>
            <a:r>
              <a:rPr lang="en-US"/>
              <a:t>Is a response to a perceived threat</a:t>
            </a:r>
          </a:p>
          <a:p>
            <a:r>
              <a:rPr lang="en-US"/>
              <a:t>Overwhelms our capacity to cope</a:t>
            </a:r>
          </a:p>
          <a:p>
            <a:r>
              <a:rPr lang="en-US"/>
              <a:t>Feels or is outside of our control</a:t>
            </a:r>
          </a:p>
          <a:p>
            <a:r>
              <a:rPr lang="en-US"/>
              <a:t>Evokes a physiological and psychological set or responses based in fear or avoidance</a:t>
            </a:r>
          </a:p>
          <a:p>
            <a:endParaRPr lang="en-US"/>
          </a:p>
        </p:txBody>
      </p:sp>
      <p:sp>
        <p:nvSpPr>
          <p:cNvPr id="4" name="Slide Number Placeholder 3"/>
          <p:cNvSpPr>
            <a:spLocks noGrp="1"/>
          </p:cNvSpPr>
          <p:nvPr>
            <p:ph type="sldNum" sz="quarter" idx="12"/>
          </p:nvPr>
        </p:nvSpPr>
        <p:spPr>
          <a:xfrm>
            <a:off x="8953266" y="6308644"/>
            <a:ext cx="3070432"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102210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74723" cy="1325563"/>
          </a:xfrm>
        </p:spPr>
        <p:txBody>
          <a:bodyPr>
            <a:normAutofit/>
          </a:bodyPr>
          <a:lstStyle/>
          <a:p>
            <a:r>
              <a:rPr lang="en-US"/>
              <a:t>Our knowledge of the brain and how it develops helps us understand</a:t>
            </a:r>
          </a:p>
        </p:txBody>
      </p:sp>
      <p:sp>
        <p:nvSpPr>
          <p:cNvPr id="3" name="Content Placeholder 2"/>
          <p:cNvSpPr>
            <a:spLocks noGrp="1"/>
          </p:cNvSpPr>
          <p:nvPr>
            <p:ph idx="1"/>
          </p:nvPr>
        </p:nvSpPr>
        <p:spPr/>
        <p:txBody>
          <a:bodyPr/>
          <a:lstStyle/>
          <a:p>
            <a:endParaRPr lang="en-US"/>
          </a:p>
          <a:p>
            <a:endParaRPr lang="en-US"/>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pic>
        <p:nvPicPr>
          <p:cNvPr id="6" name="Picture 5">
            <a:extLst>
              <a:ext uri="{FF2B5EF4-FFF2-40B4-BE49-F238E27FC236}">
                <a16:creationId xmlns:a16="http://schemas.microsoft.com/office/drawing/2014/main" id="{4E635858-BF12-4DB3-9B3E-EC56AFB1FBF8}"/>
              </a:ext>
            </a:extLst>
          </p:cNvPr>
          <p:cNvPicPr>
            <a:picLocks noChangeAspect="1"/>
          </p:cNvPicPr>
          <p:nvPr/>
        </p:nvPicPr>
        <p:blipFill>
          <a:blip r:embed="rId3"/>
          <a:stretch>
            <a:fillRect/>
          </a:stretch>
        </p:blipFill>
        <p:spPr>
          <a:xfrm>
            <a:off x="2424544" y="1540791"/>
            <a:ext cx="7739373" cy="4428140"/>
          </a:xfrm>
          <a:prstGeom prst="rect">
            <a:avLst/>
          </a:prstGeom>
        </p:spPr>
      </p:pic>
    </p:spTree>
    <p:extLst>
      <p:ext uri="{BB962C8B-B14F-4D97-AF65-F5344CB8AC3E}">
        <p14:creationId xmlns:p14="http://schemas.microsoft.com/office/powerpoint/2010/main" val="171398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1008518">
            <a:off x="3784731" y="1354844"/>
            <a:ext cx="4845781" cy="3942675"/>
          </a:xfrm>
          <a:prstGeom prst="rect">
            <a:avLst/>
          </a:prstGeom>
        </p:spPr>
      </p:pic>
      <p:sp>
        <p:nvSpPr>
          <p:cNvPr id="40962" name="Title 1"/>
          <p:cNvSpPr>
            <a:spLocks noGrp="1"/>
          </p:cNvSpPr>
          <p:nvPr>
            <p:ph type="title"/>
          </p:nvPr>
        </p:nvSpPr>
        <p:spPr>
          <a:xfrm>
            <a:off x="72786" y="213003"/>
            <a:ext cx="3638976" cy="1325563"/>
          </a:xfrm>
        </p:spPr>
        <p:txBody>
          <a:bodyPr>
            <a:normAutofit fontScale="90000"/>
          </a:bodyPr>
          <a:lstStyle/>
          <a:p>
            <a:r>
              <a:rPr lang="en-AU" sz="2400"/>
              <a:t>Our knowledge of the brain and how it develops helps us understand</a:t>
            </a:r>
            <a:endParaRPr lang="en-US" sz="2400"/>
          </a:p>
        </p:txBody>
      </p:sp>
      <p:sp>
        <p:nvSpPr>
          <p:cNvPr id="40972" name="Line 6"/>
          <p:cNvSpPr>
            <a:spLocks noChangeShapeType="1"/>
          </p:cNvSpPr>
          <p:nvPr/>
        </p:nvSpPr>
        <p:spPr bwMode="auto">
          <a:xfrm flipH="1">
            <a:off x="3000376" y="3645023"/>
            <a:ext cx="2678414" cy="853293"/>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73" name="Text Box 12"/>
          <p:cNvSpPr txBox="1">
            <a:spLocks noChangeArrowheads="1"/>
          </p:cNvSpPr>
          <p:nvPr/>
        </p:nvSpPr>
        <p:spPr bwMode="auto">
          <a:xfrm>
            <a:off x="152400" y="3916338"/>
            <a:ext cx="3097214" cy="1711325"/>
          </a:xfrm>
          <a:prstGeom prst="rect">
            <a:avLst/>
          </a:prstGeom>
          <a:noFill/>
          <a:ln w="9525">
            <a:noFill/>
            <a:miter lim="800000"/>
            <a:headEnd/>
            <a:tailEnd/>
          </a:ln>
        </p:spPr>
        <p:txBody>
          <a:bodyPr>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Amygdala</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Survival response centre within the limbic lobe that becomes enlarged and more sensitive the more it is activated through responding to threats</a:t>
            </a:r>
          </a:p>
        </p:txBody>
      </p:sp>
      <p:sp>
        <p:nvSpPr>
          <p:cNvPr id="40974" name="AutoShape 13"/>
          <p:cNvSpPr>
            <a:spLocks/>
          </p:cNvSpPr>
          <p:nvPr/>
        </p:nvSpPr>
        <p:spPr bwMode="auto">
          <a:xfrm>
            <a:off x="3543837" y="2060699"/>
            <a:ext cx="71438" cy="1584325"/>
          </a:xfrm>
          <a:prstGeom prst="leftBracket">
            <a:avLst>
              <a:gd name="adj" fmla="val 184814"/>
            </a:avLst>
          </a:prstGeom>
          <a:noFill/>
          <a:ln w="38100">
            <a:solidFill>
              <a:schemeClr val="tx1"/>
            </a:solidFill>
            <a:round/>
            <a:headEnd/>
            <a:tailEnd/>
          </a:ln>
        </p:spPr>
        <p:txBody>
          <a:bodyPr wrap="none" anchor="ct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75" name="Line 14"/>
          <p:cNvSpPr>
            <a:spLocks noChangeShapeType="1"/>
          </p:cNvSpPr>
          <p:nvPr/>
        </p:nvSpPr>
        <p:spPr bwMode="auto">
          <a:xfrm flipH="1" flipV="1">
            <a:off x="2823795" y="2856353"/>
            <a:ext cx="720042" cy="0"/>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76" name="Text Box 15"/>
          <p:cNvSpPr txBox="1">
            <a:spLocks noChangeArrowheads="1"/>
          </p:cNvSpPr>
          <p:nvPr/>
        </p:nvSpPr>
        <p:spPr bwMode="auto">
          <a:xfrm>
            <a:off x="372138" y="1530791"/>
            <a:ext cx="2635673" cy="1969770"/>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Prefrontal  cortex</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Responsible for executive functions, such as judgement, reasoning, and self awareness. Final part of the brain to mature in one’s mid 20s.</a:t>
            </a:r>
          </a:p>
        </p:txBody>
      </p:sp>
      <p:sp>
        <p:nvSpPr>
          <p:cNvPr id="40966" name="Line 3"/>
          <p:cNvSpPr>
            <a:spLocks noChangeShapeType="1"/>
          </p:cNvSpPr>
          <p:nvPr/>
        </p:nvSpPr>
        <p:spPr bwMode="auto">
          <a:xfrm>
            <a:off x="6723908" y="3112515"/>
            <a:ext cx="2100496" cy="430326"/>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67" name="Line 4"/>
          <p:cNvSpPr>
            <a:spLocks noChangeShapeType="1"/>
          </p:cNvSpPr>
          <p:nvPr/>
        </p:nvSpPr>
        <p:spPr bwMode="auto">
          <a:xfrm>
            <a:off x="6064932" y="3645024"/>
            <a:ext cx="0" cy="1366838"/>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68" name="Line 5"/>
          <p:cNvSpPr>
            <a:spLocks noChangeShapeType="1"/>
          </p:cNvSpPr>
          <p:nvPr/>
        </p:nvSpPr>
        <p:spPr bwMode="auto">
          <a:xfrm flipV="1">
            <a:off x="6530601" y="1324097"/>
            <a:ext cx="3146059" cy="1216110"/>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69" name="Text Box 7"/>
          <p:cNvSpPr txBox="1">
            <a:spLocks noChangeArrowheads="1"/>
          </p:cNvSpPr>
          <p:nvPr/>
        </p:nvSpPr>
        <p:spPr bwMode="auto">
          <a:xfrm>
            <a:off x="3670825" y="4812699"/>
            <a:ext cx="5017563" cy="1231106"/>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Hippocampus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Consolidates memory by providing the context/ sequential data for episodic memories. Goes offline if trauma overwhelms and disrupts cortex.</a:t>
            </a:r>
          </a:p>
        </p:txBody>
      </p:sp>
      <p:sp>
        <p:nvSpPr>
          <p:cNvPr id="40970" name="Text Box 8"/>
          <p:cNvSpPr txBox="1">
            <a:spLocks noChangeArrowheads="1"/>
          </p:cNvSpPr>
          <p:nvPr/>
        </p:nvSpPr>
        <p:spPr bwMode="auto">
          <a:xfrm>
            <a:off x="9112994" y="2802231"/>
            <a:ext cx="2688522" cy="1969770"/>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Thalamus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Sensory receptor within the diencephalon. Receives and passes on sensory data to be further processed by other areas of the brain </a:t>
            </a:r>
          </a:p>
        </p:txBody>
      </p:sp>
      <p:sp>
        <p:nvSpPr>
          <p:cNvPr id="40971" name="Text Box 9"/>
          <p:cNvSpPr txBox="1">
            <a:spLocks noChangeArrowheads="1"/>
          </p:cNvSpPr>
          <p:nvPr/>
        </p:nvSpPr>
        <p:spPr bwMode="auto">
          <a:xfrm>
            <a:off x="9856830" y="415181"/>
            <a:ext cx="1944686" cy="2246769"/>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Corpus Callosum</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Bridge between the 2 hemispheres. Chronic stress can damage and thin down this bundle of neurons</a:t>
            </a:r>
          </a:p>
        </p:txBody>
      </p:sp>
      <p:cxnSp>
        <p:nvCxnSpPr>
          <p:cNvPr id="5" name="Straight Connector 4"/>
          <p:cNvCxnSpPr/>
          <p:nvPr/>
        </p:nvCxnSpPr>
        <p:spPr bwMode="auto">
          <a:xfrm flipV="1">
            <a:off x="5678790" y="1324097"/>
            <a:ext cx="0" cy="2010360"/>
          </a:xfrm>
          <a:prstGeom prst="line">
            <a:avLst/>
          </a:prstGeom>
          <a:noFill/>
          <a:ln w="38100">
            <a:solidFill>
              <a:schemeClr val="tx1"/>
            </a:solidFill>
            <a:round/>
            <a:headEnd/>
            <a:tailEnd/>
          </a:ln>
        </p:spPr>
      </p:cxnSp>
      <p:sp>
        <p:nvSpPr>
          <p:cNvPr id="21" name="Text Box 8"/>
          <p:cNvSpPr txBox="1">
            <a:spLocks noChangeArrowheads="1"/>
          </p:cNvSpPr>
          <p:nvPr/>
        </p:nvSpPr>
        <p:spPr bwMode="auto">
          <a:xfrm>
            <a:off x="3635558" y="6135"/>
            <a:ext cx="6341805" cy="1264214"/>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Hypothalamus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Links the nervous system to the endocrine system via the pituitary gland. </a:t>
            </a:r>
            <a:r>
              <a:rPr kumimoji="0" lang="en-AU"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It synthesizes and secretes hormones to control </a:t>
            </a:r>
            <a:r>
              <a:rPr kumimoji="0" lang="en-US" sz="1600" b="0" i="0" u="none" strike="noStrike" kern="1200" cap="none" spc="0" normalizeH="0" baseline="0" noProof="0">
                <a:ln>
                  <a:noFill/>
                </a:ln>
                <a:solidFill>
                  <a:srgbClr val="63666A"/>
                </a:solidFill>
                <a:effectLst/>
                <a:uLnTx/>
                <a:uFillTx/>
                <a:latin typeface="Helvetica" panose="020B0604020202020204" pitchFamily="34" charset="0"/>
                <a:ea typeface="+mn-ea"/>
                <a:cs typeface="Helvetica" panose="020B0604020202020204" pitchFamily="34" charset="0"/>
              </a:rPr>
              <a:t>body temperature, hunger, thirst, fatigue, sleep, and circadian cycles.</a:t>
            </a:r>
          </a:p>
        </p:txBody>
      </p:sp>
      <p:sp>
        <p:nvSpPr>
          <p:cNvPr id="7" name="TextBox 6">
            <a:extLst>
              <a:ext uri="{FF2B5EF4-FFF2-40B4-BE49-F238E27FC236}">
                <a16:creationId xmlns:a16="http://schemas.microsoft.com/office/drawing/2014/main" id="{6ADA1897-5A03-45F2-B186-9F9C20A240C6}"/>
              </a:ext>
            </a:extLst>
          </p:cNvPr>
          <p:cNvSpPr txBox="1"/>
          <p:nvPr/>
        </p:nvSpPr>
        <p:spPr>
          <a:xfrm>
            <a:off x="8824404" y="4912282"/>
            <a:ext cx="2977112" cy="1107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63666A"/>
                </a:solidFill>
                <a:effectLst/>
                <a:uLnTx/>
                <a:uFillTx/>
                <a:latin typeface="Helvetica" panose="020B0604020202030204" pitchFamily="34" charset="0"/>
                <a:ea typeface="+mn-ea"/>
                <a:cs typeface="+mn-cs"/>
              </a:rPr>
              <a:t>Cerebellum</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63666A"/>
                </a:solidFill>
                <a:effectLst/>
                <a:uLnTx/>
                <a:uFillTx/>
                <a:latin typeface="Helvetica" panose="020B0604020202030204" pitchFamily="34" charset="0"/>
                <a:ea typeface="+mn-ea"/>
                <a:cs typeface="+mn-cs"/>
              </a:rPr>
              <a:t>Balance and coordination, motor skills may be impacted by trauma</a:t>
            </a:r>
          </a:p>
        </p:txBody>
      </p:sp>
      <p:sp>
        <p:nvSpPr>
          <p:cNvPr id="22" name="Line 4">
            <a:extLst>
              <a:ext uri="{FF2B5EF4-FFF2-40B4-BE49-F238E27FC236}">
                <a16:creationId xmlns:a16="http://schemas.microsoft.com/office/drawing/2014/main" id="{E4C9208D-0AF2-466E-A62A-3AFF1BD934FE}"/>
              </a:ext>
            </a:extLst>
          </p:cNvPr>
          <p:cNvSpPr>
            <a:spLocks noChangeShapeType="1"/>
          </p:cNvSpPr>
          <p:nvPr/>
        </p:nvSpPr>
        <p:spPr bwMode="auto">
          <a:xfrm>
            <a:off x="7093258" y="4298971"/>
            <a:ext cx="1731146" cy="832322"/>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 name="TextBox 18">
            <a:extLst>
              <a:ext uri="{FF2B5EF4-FFF2-40B4-BE49-F238E27FC236}">
                <a16:creationId xmlns:a16="http://schemas.microsoft.com/office/drawing/2014/main" id="{FCE3D6AE-1152-4812-AAC4-474815E70C52}"/>
              </a:ext>
            </a:extLst>
          </p:cNvPr>
          <p:cNvSpPr txBox="1"/>
          <p:nvPr/>
        </p:nvSpPr>
        <p:spPr>
          <a:xfrm>
            <a:off x="5809166" y="4920220"/>
            <a:ext cx="3067050" cy="2616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Rockwell"/>
                <a:ea typeface="+mn-ea"/>
                <a:cs typeface="+mn-cs"/>
              </a:rPr>
              <a:t>Image source: </a:t>
            </a:r>
            <a:r>
              <a:rPr kumimoji="0" lang="en-AU" sz="1100" b="0" i="0" u="none" strike="noStrike" kern="1200" cap="none" spc="0" normalizeH="0" baseline="0" noProof="0">
                <a:ln>
                  <a:noFill/>
                </a:ln>
                <a:solidFill>
                  <a:srgbClr val="000000"/>
                </a:solidFill>
                <a:effectLst/>
                <a:uLnTx/>
                <a:uFillTx/>
                <a:latin typeface="Rockwell" panose="02060603020205020403" pitchFamily="18" charset="0"/>
                <a:ea typeface="+mn-ea"/>
                <a:cs typeface="+mn-cs"/>
              </a:rPr>
              <a:t>©2018 ACF</a:t>
            </a:r>
            <a:endParaRPr kumimoji="0" lang="en-AU" sz="11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97941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29FC31-AADF-40B4-805F-F8C5B00B4F35}"/>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58CA5998-77C2-4F1C-93C9-D440EC375AE2}"/>
              </a:ext>
            </a:extLst>
          </p:cNvPr>
          <p:cNvSpPr>
            <a:spLocks noGrp="1"/>
          </p:cNvSpPr>
          <p:nvPr>
            <p:ph type="title"/>
          </p:nvPr>
        </p:nvSpPr>
        <p:spPr/>
        <p:txBody>
          <a:bodyPr/>
          <a:lstStyle/>
          <a:p>
            <a:r>
              <a:rPr lang="en-AU"/>
              <a:t>Relationships are fundamental to our wellbeing</a:t>
            </a:r>
          </a:p>
        </p:txBody>
      </p:sp>
      <p:sp>
        <p:nvSpPr>
          <p:cNvPr id="6" name="TextBox 5">
            <a:extLst>
              <a:ext uri="{FF2B5EF4-FFF2-40B4-BE49-F238E27FC236}">
                <a16:creationId xmlns:a16="http://schemas.microsoft.com/office/drawing/2014/main" id="{D684A85C-1A2C-4C63-9AB9-1E5F1AAF28A0}"/>
              </a:ext>
            </a:extLst>
          </p:cNvPr>
          <p:cNvSpPr txBox="1"/>
          <p:nvPr/>
        </p:nvSpPr>
        <p:spPr>
          <a:xfrm>
            <a:off x="838200" y="2211754"/>
            <a:ext cx="4046415" cy="3046988"/>
          </a:xfrm>
          <a:prstGeom prst="rect">
            <a:avLst/>
          </a:prstGeom>
          <a:noFill/>
        </p:spPr>
        <p:txBody>
          <a:bodyPr wrap="square" rtlCol="0">
            <a:spAutoFit/>
          </a:bodyPr>
          <a:lstStyle/>
          <a:p>
            <a:pPr marL="342900" indent="-342900">
              <a:buFont typeface="Arial" panose="020B0604020202020204" pitchFamily="34" charset="0"/>
              <a:buChar char="•"/>
            </a:pPr>
            <a:r>
              <a:rPr lang="en-AU" sz="2400">
                <a:solidFill>
                  <a:srgbClr val="63666A"/>
                </a:solidFill>
                <a:latin typeface="Helvetica Neue"/>
              </a:rPr>
              <a:t>Support survival</a:t>
            </a:r>
          </a:p>
          <a:p>
            <a:pPr marL="342900" indent="-342900">
              <a:buFont typeface="Arial" panose="020B0604020202020204" pitchFamily="34" charset="0"/>
              <a:buChar char="•"/>
            </a:pPr>
            <a:r>
              <a:rPr lang="en-AU" sz="2400">
                <a:solidFill>
                  <a:srgbClr val="63666A"/>
                </a:solidFill>
                <a:latin typeface="Helvetica Neue"/>
              </a:rPr>
              <a:t>Self-regulation through co-regulation</a:t>
            </a:r>
          </a:p>
          <a:p>
            <a:pPr marL="342900" indent="-342900">
              <a:buFont typeface="Arial" panose="020B0604020202020204" pitchFamily="34" charset="0"/>
              <a:buChar char="•"/>
            </a:pPr>
            <a:r>
              <a:rPr lang="en-AU" sz="2400">
                <a:solidFill>
                  <a:srgbClr val="63666A"/>
                </a:solidFill>
                <a:latin typeface="Helvetica Neue"/>
              </a:rPr>
              <a:t>Build through repetition</a:t>
            </a:r>
          </a:p>
          <a:p>
            <a:pPr marL="342900" indent="-342900">
              <a:buFont typeface="Arial" panose="020B0604020202020204" pitchFamily="34" charset="0"/>
              <a:buChar char="•"/>
            </a:pPr>
            <a:r>
              <a:rPr lang="en-AU" sz="2400">
                <a:solidFill>
                  <a:srgbClr val="63666A"/>
                </a:solidFill>
                <a:latin typeface="Helvetica Neue"/>
              </a:rPr>
              <a:t>Experience of positivity in connection</a:t>
            </a:r>
          </a:p>
          <a:p>
            <a:pPr marL="342900" indent="-342900">
              <a:buFont typeface="Arial" panose="020B0604020202020204" pitchFamily="34" charset="0"/>
              <a:buChar char="•"/>
            </a:pPr>
            <a:r>
              <a:rPr lang="en-AU" sz="2400">
                <a:solidFill>
                  <a:srgbClr val="63666A"/>
                </a:solidFill>
                <a:latin typeface="Helvetica Neue"/>
              </a:rPr>
              <a:t>Relationship is a therapeutic tool</a:t>
            </a:r>
          </a:p>
        </p:txBody>
      </p:sp>
      <p:pic>
        <p:nvPicPr>
          <p:cNvPr id="12" name="Picture 11">
            <a:extLst>
              <a:ext uri="{FF2B5EF4-FFF2-40B4-BE49-F238E27FC236}">
                <a16:creationId xmlns:a16="http://schemas.microsoft.com/office/drawing/2014/main" id="{57C76FA0-866F-480C-A86D-4082DF4DF6BF}"/>
              </a:ext>
            </a:extLst>
          </p:cNvPr>
          <p:cNvPicPr>
            <a:picLocks noChangeAspect="1"/>
          </p:cNvPicPr>
          <p:nvPr/>
        </p:nvPicPr>
        <p:blipFill>
          <a:blip r:embed="rId3"/>
          <a:stretch>
            <a:fillRect/>
          </a:stretch>
        </p:blipFill>
        <p:spPr>
          <a:xfrm>
            <a:off x="4884615" y="1825624"/>
            <a:ext cx="6995341" cy="3660775"/>
          </a:xfrm>
          <a:prstGeom prst="rect">
            <a:avLst/>
          </a:prstGeom>
        </p:spPr>
      </p:pic>
    </p:spTree>
    <p:extLst>
      <p:ext uri="{BB962C8B-B14F-4D97-AF65-F5344CB8AC3E}">
        <p14:creationId xmlns:p14="http://schemas.microsoft.com/office/powerpoint/2010/main" val="507982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p:cNvSpPr>
            <a:spLocks noChangeArrowheads="1"/>
          </p:cNvSpPr>
          <p:nvPr/>
        </p:nvSpPr>
        <p:spPr bwMode="auto">
          <a:xfrm>
            <a:off x="731045" y="2748678"/>
            <a:ext cx="9823882" cy="1943202"/>
          </a:xfrm>
          <a:prstGeom prst="rect">
            <a:avLst/>
          </a:prstGeom>
          <a:solidFill>
            <a:srgbClr val="FFB81C"/>
          </a:solidFill>
          <a:ln w="9525">
            <a:noFill/>
            <a:miter lim="800000"/>
            <a:headEnd/>
            <a:tailEnd/>
          </a:ln>
          <a:effectLst/>
        </p:spPr>
        <p:txBody>
          <a:bodyPr wrap="none" anchor="ctr"/>
          <a:lstStyle/>
          <a:p>
            <a:pPr eaLnBrk="0" hangingPunct="0"/>
            <a:endParaRPr lang="en-US">
              <a:solidFill>
                <a:srgbClr val="000000"/>
              </a:solidFill>
              <a:latin typeface="Arial" pitchFamily="34" charset="0"/>
            </a:endParaRPr>
          </a:p>
        </p:txBody>
      </p:sp>
      <p:sp>
        <p:nvSpPr>
          <p:cNvPr id="148486" name="Text Box 6"/>
          <p:cNvSpPr txBox="1">
            <a:spLocks noChangeArrowheads="1"/>
          </p:cNvSpPr>
          <p:nvPr/>
        </p:nvSpPr>
        <p:spPr bwMode="auto">
          <a:xfrm>
            <a:off x="562708" y="205157"/>
            <a:ext cx="11254154" cy="569387"/>
          </a:xfrm>
          <a:prstGeom prst="rect">
            <a:avLst/>
          </a:prstGeom>
          <a:noFill/>
          <a:ln w="9525">
            <a:noFill/>
            <a:miter lim="800000"/>
            <a:headEnd/>
            <a:tailEnd/>
          </a:ln>
          <a:effectLst/>
        </p:spPr>
        <p:txBody>
          <a:bodyPr wrap="square">
            <a:spAutoFit/>
          </a:bodyPr>
          <a:lstStyle/>
          <a:p>
            <a:pPr eaLnBrk="0" hangingPunct="0">
              <a:spcBef>
                <a:spcPct val="50000"/>
              </a:spcBef>
            </a:pPr>
            <a:r>
              <a:rPr lang="en-US" sz="3100" b="1">
                <a:solidFill>
                  <a:srgbClr val="63666A"/>
                </a:solidFill>
                <a:latin typeface="Helvetica Neue"/>
                <a:cs typeface="Helvetica" panose="020B0604020202020204" pitchFamily="34" charset="0"/>
              </a:rPr>
              <a:t>Safety is essential – Understanding Dysregulated Arousal</a:t>
            </a:r>
          </a:p>
        </p:txBody>
      </p:sp>
      <p:sp>
        <p:nvSpPr>
          <p:cNvPr id="148489" name="Text Box 9"/>
          <p:cNvSpPr txBox="1">
            <a:spLocks noChangeArrowheads="1"/>
          </p:cNvSpPr>
          <p:nvPr/>
        </p:nvSpPr>
        <p:spPr bwMode="auto">
          <a:xfrm>
            <a:off x="7319964" y="928265"/>
            <a:ext cx="3455987" cy="615553"/>
          </a:xfrm>
          <a:prstGeom prst="rect">
            <a:avLst/>
          </a:prstGeom>
          <a:noFill/>
          <a:ln w="9525">
            <a:noFill/>
            <a:miter lim="800000"/>
            <a:headEnd/>
            <a:tailEnd/>
          </a:ln>
          <a:effectLst/>
        </p:spPr>
        <p:txBody>
          <a:bodyPr>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Freeze</a:t>
            </a:r>
            <a:r>
              <a:rPr lang="en-US">
                <a:solidFill>
                  <a:srgbClr val="63666A"/>
                </a:solidFill>
                <a:latin typeface="Helvetica" panose="020B0604020202020204" pitchFamily="34" charset="0"/>
                <a:cs typeface="Helvetica" panose="020B0604020202020204" pitchFamily="34" charset="0"/>
              </a:rPr>
              <a:t> </a:t>
            </a:r>
            <a:r>
              <a:rPr lang="en-US" sz="1600">
                <a:solidFill>
                  <a:srgbClr val="63666A"/>
                </a:solidFill>
                <a:latin typeface="Helvetica" panose="020B0604020202020204" pitchFamily="34" charset="0"/>
                <a:cs typeface="Helvetica" panose="020B0604020202020204" pitchFamily="34" charset="0"/>
              </a:rPr>
              <a:t>Physically frozen, tense musculature</a:t>
            </a:r>
          </a:p>
        </p:txBody>
      </p:sp>
      <p:sp>
        <p:nvSpPr>
          <p:cNvPr id="148490" name="WordArt 10"/>
          <p:cNvSpPr>
            <a:spLocks noChangeArrowheads="1" noChangeShapeType="1" noTextEdit="1"/>
          </p:cNvSpPr>
          <p:nvPr/>
        </p:nvSpPr>
        <p:spPr bwMode="auto">
          <a:xfrm rot="5400000">
            <a:off x="10164761" y="3642519"/>
            <a:ext cx="2232025" cy="360363"/>
          </a:xfrm>
          <a:prstGeom prst="rect">
            <a:avLst/>
          </a:prstGeom>
        </p:spPr>
        <p:txBody>
          <a:bodyPr vert="wordArtVert" wrap="none" fromWordArt="1">
            <a:prstTxWarp prst="textPlain">
              <a:avLst>
                <a:gd name="adj" fmla="val 50000"/>
              </a:avLst>
            </a:prstTxWarp>
          </a:bodyPr>
          <a:lstStyle/>
          <a:p>
            <a:pPr algn="ctr" eaLnBrk="0" fontAlgn="auto" hangingPunct="0"/>
            <a:r>
              <a:rPr lang="en-US" sz="2000" kern="10">
                <a:ln w="9525">
                  <a:solidFill>
                    <a:srgbClr val="000000"/>
                  </a:solidFill>
                  <a:round/>
                  <a:headEnd/>
                  <a:tailEnd/>
                </a:ln>
                <a:solidFill>
                  <a:srgbClr val="63666A"/>
                </a:solidFill>
                <a:latin typeface="Helvetica" panose="020B0604020202020204" pitchFamily="34" charset="0"/>
                <a:cs typeface="Helvetica" panose="020B0604020202020204" pitchFamily="34" charset="0"/>
              </a:rPr>
              <a:t>AROUSAL</a:t>
            </a:r>
          </a:p>
        </p:txBody>
      </p:sp>
      <p:sp>
        <p:nvSpPr>
          <p:cNvPr id="148491" name="AutoShape 11"/>
          <p:cNvSpPr>
            <a:spLocks noChangeArrowheads="1"/>
          </p:cNvSpPr>
          <p:nvPr/>
        </p:nvSpPr>
        <p:spPr bwMode="auto">
          <a:xfrm>
            <a:off x="7319964" y="2706689"/>
            <a:ext cx="2016125" cy="1943202"/>
          </a:xfrm>
          <a:prstGeom prst="upDownArrowCallout">
            <a:avLst>
              <a:gd name="adj1" fmla="val 25000"/>
              <a:gd name="adj2" fmla="val 25000"/>
              <a:gd name="adj3" fmla="val 15177"/>
              <a:gd name="adj4" fmla="val 37741"/>
            </a:avLst>
          </a:prstGeom>
          <a:solidFill>
            <a:srgbClr val="FF671F"/>
          </a:solidFill>
          <a:ln w="9525">
            <a:noFill/>
            <a:miter lim="800000"/>
            <a:headEnd/>
            <a:tailEnd/>
          </a:ln>
          <a:effectLst/>
        </p:spPr>
        <p:txBody>
          <a:bodyPr wrap="none" anchor="ctr"/>
          <a:lstStyle/>
          <a:p>
            <a:pPr algn="ctr" eaLnBrk="0" hangingPunct="0"/>
            <a:r>
              <a:rPr lang="en-US" b="1">
                <a:solidFill>
                  <a:schemeClr val="bg1"/>
                </a:solidFill>
                <a:latin typeface="Helvetica" panose="020B0604020202020204" pitchFamily="34" charset="0"/>
                <a:cs typeface="Helvetica" panose="020B0604020202020204" pitchFamily="34" charset="0"/>
              </a:rPr>
              <a:t>Window </a:t>
            </a:r>
          </a:p>
          <a:p>
            <a:pPr algn="ctr" eaLnBrk="0" hangingPunct="0"/>
            <a:r>
              <a:rPr lang="en-US" b="1">
                <a:solidFill>
                  <a:schemeClr val="bg1"/>
                </a:solidFill>
                <a:latin typeface="Helvetica" panose="020B0604020202020204" pitchFamily="34" charset="0"/>
                <a:cs typeface="Helvetica" panose="020B0604020202020204" pitchFamily="34" charset="0"/>
              </a:rPr>
              <a:t>of Tolerance</a:t>
            </a:r>
          </a:p>
        </p:txBody>
      </p:sp>
      <p:sp>
        <p:nvSpPr>
          <p:cNvPr id="148492" name="Text Box 12"/>
          <p:cNvSpPr txBox="1">
            <a:spLocks noChangeArrowheads="1"/>
          </p:cNvSpPr>
          <p:nvPr/>
        </p:nvSpPr>
        <p:spPr bwMode="auto">
          <a:xfrm>
            <a:off x="1371601" y="908051"/>
            <a:ext cx="4579937" cy="954107"/>
          </a:xfrm>
          <a:prstGeom prst="rect">
            <a:avLst/>
          </a:prstGeom>
          <a:noFill/>
          <a:ln w="9525">
            <a:noFill/>
            <a:miter lim="800000"/>
            <a:headEnd/>
            <a:tailEnd/>
          </a:ln>
          <a:effectLst/>
        </p:spPr>
        <p:txBody>
          <a:bodyPr wrap="square">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Fight or Flight </a:t>
            </a:r>
            <a:r>
              <a:rPr lang="en-US" sz="1600">
                <a:solidFill>
                  <a:srgbClr val="63666A"/>
                </a:solidFill>
                <a:latin typeface="Helvetica" panose="020B0604020202020204" pitchFamily="34" charset="0"/>
                <a:cs typeface="Helvetica" panose="020B0604020202020204" pitchFamily="34" charset="0"/>
              </a:rPr>
              <a:t>Hyper-vigilant, action-orientated, impulsive, emotionally flooded, reactive, defensive, self-destructive</a:t>
            </a:r>
          </a:p>
        </p:txBody>
      </p:sp>
      <p:sp>
        <p:nvSpPr>
          <p:cNvPr id="148493" name="Freeform 13"/>
          <p:cNvSpPr>
            <a:spLocks/>
          </p:cNvSpPr>
          <p:nvPr/>
        </p:nvSpPr>
        <p:spPr bwMode="auto">
          <a:xfrm>
            <a:off x="1225117" y="1125538"/>
            <a:ext cx="8717873" cy="4843462"/>
          </a:xfrm>
          <a:custGeom>
            <a:avLst/>
            <a:gdLst/>
            <a:ahLst/>
            <a:cxnLst>
              <a:cxn ang="0">
                <a:pos x="117" y="1783"/>
              </a:cxn>
              <a:cxn ang="0">
                <a:pos x="293" y="1442"/>
              </a:cxn>
              <a:cxn ang="0">
                <a:pos x="376" y="1301"/>
              </a:cxn>
              <a:cxn ang="0">
                <a:pos x="446" y="1007"/>
              </a:cxn>
              <a:cxn ang="0">
                <a:pos x="517" y="760"/>
              </a:cxn>
              <a:cxn ang="0">
                <a:pos x="587" y="701"/>
              </a:cxn>
              <a:cxn ang="0">
                <a:pos x="681" y="701"/>
              </a:cxn>
              <a:cxn ang="0">
                <a:pos x="752" y="501"/>
              </a:cxn>
              <a:cxn ang="0">
                <a:pos x="787" y="572"/>
              </a:cxn>
              <a:cxn ang="0">
                <a:pos x="869" y="478"/>
              </a:cxn>
              <a:cxn ang="0">
                <a:pos x="917" y="584"/>
              </a:cxn>
              <a:cxn ang="0">
                <a:pos x="999" y="1230"/>
              </a:cxn>
              <a:cxn ang="0">
                <a:pos x="1034" y="1336"/>
              </a:cxn>
              <a:cxn ang="0">
                <a:pos x="1081" y="1442"/>
              </a:cxn>
              <a:cxn ang="0">
                <a:pos x="1246" y="2041"/>
              </a:cxn>
              <a:cxn ang="0">
                <a:pos x="1434" y="2958"/>
              </a:cxn>
              <a:cxn ang="0">
                <a:pos x="1457" y="3005"/>
              </a:cxn>
              <a:cxn ang="0">
                <a:pos x="1504" y="2688"/>
              </a:cxn>
              <a:cxn ang="0">
                <a:pos x="1645" y="2664"/>
              </a:cxn>
              <a:cxn ang="0">
                <a:pos x="1704" y="2794"/>
              </a:cxn>
              <a:cxn ang="0">
                <a:pos x="1786" y="2758"/>
              </a:cxn>
              <a:cxn ang="0">
                <a:pos x="1845" y="2664"/>
              </a:cxn>
              <a:cxn ang="0">
                <a:pos x="1869" y="2417"/>
              </a:cxn>
              <a:cxn ang="0">
                <a:pos x="2045" y="1348"/>
              </a:cxn>
              <a:cxn ang="0">
                <a:pos x="2139" y="1007"/>
              </a:cxn>
              <a:cxn ang="0">
                <a:pos x="2186" y="431"/>
              </a:cxn>
              <a:cxn ang="0">
                <a:pos x="2210" y="172"/>
              </a:cxn>
              <a:cxn ang="0">
                <a:pos x="2351" y="384"/>
              </a:cxn>
              <a:cxn ang="0">
                <a:pos x="2433" y="466"/>
              </a:cxn>
              <a:cxn ang="0">
                <a:pos x="2480" y="443"/>
              </a:cxn>
              <a:cxn ang="0">
                <a:pos x="2562" y="466"/>
              </a:cxn>
              <a:cxn ang="0">
                <a:pos x="2656" y="431"/>
              </a:cxn>
              <a:cxn ang="0">
                <a:pos x="2762" y="842"/>
              </a:cxn>
              <a:cxn ang="0">
                <a:pos x="2821" y="1724"/>
              </a:cxn>
              <a:cxn ang="0">
                <a:pos x="2974" y="2370"/>
              </a:cxn>
              <a:cxn ang="0">
                <a:pos x="3068" y="2664"/>
              </a:cxn>
              <a:cxn ang="0">
                <a:pos x="3209" y="2629"/>
              </a:cxn>
              <a:cxn ang="0">
                <a:pos x="3326" y="2606"/>
              </a:cxn>
              <a:cxn ang="0">
                <a:pos x="3491" y="2664"/>
              </a:cxn>
            </a:cxnLst>
            <a:rect l="0" t="0" r="r" b="b"/>
            <a:pathLst>
              <a:path w="3573" h="3051">
                <a:moveTo>
                  <a:pt x="0" y="1841"/>
                </a:moveTo>
                <a:cubicBezTo>
                  <a:pt x="38" y="1816"/>
                  <a:pt x="74" y="1797"/>
                  <a:pt x="117" y="1783"/>
                </a:cubicBezTo>
                <a:cubicBezTo>
                  <a:pt x="159" y="1719"/>
                  <a:pt x="187" y="1648"/>
                  <a:pt x="223" y="1583"/>
                </a:cubicBezTo>
                <a:cubicBezTo>
                  <a:pt x="298" y="1448"/>
                  <a:pt x="249" y="1576"/>
                  <a:pt x="293" y="1442"/>
                </a:cubicBezTo>
                <a:cubicBezTo>
                  <a:pt x="313" y="1380"/>
                  <a:pt x="299" y="1414"/>
                  <a:pt x="352" y="1336"/>
                </a:cubicBezTo>
                <a:cubicBezTo>
                  <a:pt x="360" y="1324"/>
                  <a:pt x="376" y="1301"/>
                  <a:pt x="376" y="1301"/>
                </a:cubicBezTo>
                <a:cubicBezTo>
                  <a:pt x="401" y="1227"/>
                  <a:pt x="406" y="1152"/>
                  <a:pt x="423" y="1077"/>
                </a:cubicBezTo>
                <a:cubicBezTo>
                  <a:pt x="428" y="1053"/>
                  <a:pt x="446" y="1007"/>
                  <a:pt x="446" y="1007"/>
                </a:cubicBezTo>
                <a:cubicBezTo>
                  <a:pt x="456" y="919"/>
                  <a:pt x="468" y="869"/>
                  <a:pt x="505" y="795"/>
                </a:cubicBezTo>
                <a:cubicBezTo>
                  <a:pt x="511" y="784"/>
                  <a:pt x="511" y="771"/>
                  <a:pt x="517" y="760"/>
                </a:cubicBezTo>
                <a:cubicBezTo>
                  <a:pt x="531" y="735"/>
                  <a:pt x="564" y="689"/>
                  <a:pt x="564" y="689"/>
                </a:cubicBezTo>
                <a:cubicBezTo>
                  <a:pt x="583" y="576"/>
                  <a:pt x="570" y="613"/>
                  <a:pt x="587" y="701"/>
                </a:cubicBezTo>
                <a:cubicBezTo>
                  <a:pt x="594" y="735"/>
                  <a:pt x="604" y="743"/>
                  <a:pt x="623" y="772"/>
                </a:cubicBezTo>
                <a:cubicBezTo>
                  <a:pt x="644" y="751"/>
                  <a:pt x="669" y="729"/>
                  <a:pt x="681" y="701"/>
                </a:cubicBezTo>
                <a:cubicBezTo>
                  <a:pt x="724" y="600"/>
                  <a:pt x="660" y="703"/>
                  <a:pt x="717" y="619"/>
                </a:cubicBezTo>
                <a:cubicBezTo>
                  <a:pt x="729" y="580"/>
                  <a:pt x="739" y="540"/>
                  <a:pt x="752" y="501"/>
                </a:cubicBezTo>
                <a:cubicBezTo>
                  <a:pt x="760" y="513"/>
                  <a:pt x="769" y="524"/>
                  <a:pt x="775" y="537"/>
                </a:cubicBezTo>
                <a:cubicBezTo>
                  <a:pt x="780" y="548"/>
                  <a:pt x="775" y="569"/>
                  <a:pt x="787" y="572"/>
                </a:cubicBezTo>
                <a:cubicBezTo>
                  <a:pt x="799" y="575"/>
                  <a:pt x="856" y="515"/>
                  <a:pt x="858" y="513"/>
                </a:cubicBezTo>
                <a:cubicBezTo>
                  <a:pt x="862" y="501"/>
                  <a:pt x="862" y="488"/>
                  <a:pt x="869" y="478"/>
                </a:cubicBezTo>
                <a:cubicBezTo>
                  <a:pt x="878" y="464"/>
                  <a:pt x="898" y="428"/>
                  <a:pt x="905" y="443"/>
                </a:cubicBezTo>
                <a:cubicBezTo>
                  <a:pt x="924" y="486"/>
                  <a:pt x="911" y="537"/>
                  <a:pt x="917" y="584"/>
                </a:cubicBezTo>
                <a:cubicBezTo>
                  <a:pt x="925" y="648"/>
                  <a:pt x="956" y="711"/>
                  <a:pt x="975" y="772"/>
                </a:cubicBezTo>
                <a:cubicBezTo>
                  <a:pt x="983" y="925"/>
                  <a:pt x="984" y="1078"/>
                  <a:pt x="999" y="1230"/>
                </a:cubicBezTo>
                <a:cubicBezTo>
                  <a:pt x="1000" y="1244"/>
                  <a:pt x="1018" y="1252"/>
                  <a:pt x="1022" y="1265"/>
                </a:cubicBezTo>
                <a:cubicBezTo>
                  <a:pt x="1030" y="1288"/>
                  <a:pt x="1027" y="1313"/>
                  <a:pt x="1034" y="1336"/>
                </a:cubicBezTo>
                <a:cubicBezTo>
                  <a:pt x="1039" y="1353"/>
                  <a:pt x="1051" y="1367"/>
                  <a:pt x="1058" y="1383"/>
                </a:cubicBezTo>
                <a:cubicBezTo>
                  <a:pt x="1067" y="1402"/>
                  <a:pt x="1075" y="1422"/>
                  <a:pt x="1081" y="1442"/>
                </a:cubicBezTo>
                <a:cubicBezTo>
                  <a:pt x="1115" y="1557"/>
                  <a:pt x="1149" y="1670"/>
                  <a:pt x="1187" y="1783"/>
                </a:cubicBezTo>
                <a:cubicBezTo>
                  <a:pt x="1196" y="1876"/>
                  <a:pt x="1193" y="1963"/>
                  <a:pt x="1246" y="2041"/>
                </a:cubicBezTo>
                <a:cubicBezTo>
                  <a:pt x="1267" y="2151"/>
                  <a:pt x="1333" y="2245"/>
                  <a:pt x="1351" y="2359"/>
                </a:cubicBezTo>
                <a:cubicBezTo>
                  <a:pt x="1382" y="2558"/>
                  <a:pt x="1369" y="2768"/>
                  <a:pt x="1434" y="2958"/>
                </a:cubicBezTo>
                <a:cubicBezTo>
                  <a:pt x="1438" y="2985"/>
                  <a:pt x="1433" y="3015"/>
                  <a:pt x="1445" y="3040"/>
                </a:cubicBezTo>
                <a:cubicBezTo>
                  <a:pt x="1450" y="3051"/>
                  <a:pt x="1454" y="3017"/>
                  <a:pt x="1457" y="3005"/>
                </a:cubicBezTo>
                <a:cubicBezTo>
                  <a:pt x="1487" y="2902"/>
                  <a:pt x="1452" y="3007"/>
                  <a:pt x="1481" y="2923"/>
                </a:cubicBezTo>
                <a:cubicBezTo>
                  <a:pt x="1489" y="2845"/>
                  <a:pt x="1473" y="2760"/>
                  <a:pt x="1504" y="2688"/>
                </a:cubicBezTo>
                <a:cubicBezTo>
                  <a:pt x="1515" y="2662"/>
                  <a:pt x="1551" y="2758"/>
                  <a:pt x="1551" y="2758"/>
                </a:cubicBezTo>
                <a:cubicBezTo>
                  <a:pt x="1585" y="2725"/>
                  <a:pt x="1606" y="2691"/>
                  <a:pt x="1645" y="2664"/>
                </a:cubicBezTo>
                <a:cubicBezTo>
                  <a:pt x="1658" y="2702"/>
                  <a:pt x="1651" y="2746"/>
                  <a:pt x="1669" y="2782"/>
                </a:cubicBezTo>
                <a:cubicBezTo>
                  <a:pt x="1675" y="2793"/>
                  <a:pt x="1693" y="2788"/>
                  <a:pt x="1704" y="2794"/>
                </a:cubicBezTo>
                <a:cubicBezTo>
                  <a:pt x="1793" y="2838"/>
                  <a:pt x="1687" y="2800"/>
                  <a:pt x="1775" y="2829"/>
                </a:cubicBezTo>
                <a:cubicBezTo>
                  <a:pt x="1779" y="2805"/>
                  <a:pt x="1775" y="2779"/>
                  <a:pt x="1786" y="2758"/>
                </a:cubicBezTo>
                <a:cubicBezTo>
                  <a:pt x="1792" y="2745"/>
                  <a:pt x="1814" y="2747"/>
                  <a:pt x="1822" y="2735"/>
                </a:cubicBezTo>
                <a:cubicBezTo>
                  <a:pt x="1835" y="2714"/>
                  <a:pt x="1845" y="2664"/>
                  <a:pt x="1845" y="2664"/>
                </a:cubicBezTo>
                <a:cubicBezTo>
                  <a:pt x="1834" y="2574"/>
                  <a:pt x="1825" y="2573"/>
                  <a:pt x="1845" y="2488"/>
                </a:cubicBezTo>
                <a:cubicBezTo>
                  <a:pt x="1851" y="2464"/>
                  <a:pt x="1869" y="2417"/>
                  <a:pt x="1869" y="2417"/>
                </a:cubicBezTo>
                <a:cubicBezTo>
                  <a:pt x="1845" y="2300"/>
                  <a:pt x="1901" y="2228"/>
                  <a:pt x="1963" y="2135"/>
                </a:cubicBezTo>
                <a:cubicBezTo>
                  <a:pt x="1988" y="1872"/>
                  <a:pt x="1997" y="1608"/>
                  <a:pt x="2045" y="1348"/>
                </a:cubicBezTo>
                <a:cubicBezTo>
                  <a:pt x="2062" y="1257"/>
                  <a:pt x="2087" y="1165"/>
                  <a:pt x="2116" y="1077"/>
                </a:cubicBezTo>
                <a:cubicBezTo>
                  <a:pt x="2124" y="1054"/>
                  <a:pt x="2131" y="1030"/>
                  <a:pt x="2139" y="1007"/>
                </a:cubicBezTo>
                <a:cubicBezTo>
                  <a:pt x="2143" y="995"/>
                  <a:pt x="2151" y="972"/>
                  <a:pt x="2151" y="972"/>
                </a:cubicBezTo>
                <a:cubicBezTo>
                  <a:pt x="2159" y="738"/>
                  <a:pt x="2170" y="636"/>
                  <a:pt x="2186" y="431"/>
                </a:cubicBezTo>
                <a:cubicBezTo>
                  <a:pt x="2190" y="302"/>
                  <a:pt x="2186" y="172"/>
                  <a:pt x="2198" y="43"/>
                </a:cubicBezTo>
                <a:cubicBezTo>
                  <a:pt x="2202" y="0"/>
                  <a:pt x="2203" y="129"/>
                  <a:pt x="2210" y="172"/>
                </a:cubicBezTo>
                <a:cubicBezTo>
                  <a:pt x="2225" y="268"/>
                  <a:pt x="2248" y="379"/>
                  <a:pt x="2292" y="466"/>
                </a:cubicBezTo>
                <a:cubicBezTo>
                  <a:pt x="2391" y="432"/>
                  <a:pt x="2241" y="494"/>
                  <a:pt x="2351" y="384"/>
                </a:cubicBezTo>
                <a:cubicBezTo>
                  <a:pt x="2396" y="339"/>
                  <a:pt x="2372" y="358"/>
                  <a:pt x="2421" y="325"/>
                </a:cubicBezTo>
                <a:cubicBezTo>
                  <a:pt x="2425" y="372"/>
                  <a:pt x="2419" y="421"/>
                  <a:pt x="2433" y="466"/>
                </a:cubicBezTo>
                <a:cubicBezTo>
                  <a:pt x="2437" y="478"/>
                  <a:pt x="2457" y="483"/>
                  <a:pt x="2468" y="478"/>
                </a:cubicBezTo>
                <a:cubicBezTo>
                  <a:pt x="2479" y="473"/>
                  <a:pt x="2475" y="454"/>
                  <a:pt x="2480" y="443"/>
                </a:cubicBezTo>
                <a:cubicBezTo>
                  <a:pt x="2486" y="430"/>
                  <a:pt x="2495" y="419"/>
                  <a:pt x="2503" y="407"/>
                </a:cubicBezTo>
                <a:cubicBezTo>
                  <a:pt x="2513" y="423"/>
                  <a:pt x="2536" y="466"/>
                  <a:pt x="2562" y="466"/>
                </a:cubicBezTo>
                <a:cubicBezTo>
                  <a:pt x="2576" y="466"/>
                  <a:pt x="2584" y="448"/>
                  <a:pt x="2597" y="443"/>
                </a:cubicBezTo>
                <a:cubicBezTo>
                  <a:pt x="2616" y="436"/>
                  <a:pt x="2636" y="435"/>
                  <a:pt x="2656" y="431"/>
                </a:cubicBezTo>
                <a:cubicBezTo>
                  <a:pt x="2671" y="474"/>
                  <a:pt x="2700" y="493"/>
                  <a:pt x="2715" y="537"/>
                </a:cubicBezTo>
                <a:cubicBezTo>
                  <a:pt x="2697" y="642"/>
                  <a:pt x="2703" y="751"/>
                  <a:pt x="2762" y="842"/>
                </a:cubicBezTo>
                <a:cubicBezTo>
                  <a:pt x="2734" y="1010"/>
                  <a:pt x="2755" y="1180"/>
                  <a:pt x="2727" y="1348"/>
                </a:cubicBezTo>
                <a:cubicBezTo>
                  <a:pt x="2759" y="1473"/>
                  <a:pt x="2789" y="1599"/>
                  <a:pt x="2821" y="1724"/>
                </a:cubicBezTo>
                <a:cubicBezTo>
                  <a:pt x="2797" y="1817"/>
                  <a:pt x="2836" y="1966"/>
                  <a:pt x="2880" y="2053"/>
                </a:cubicBezTo>
                <a:cubicBezTo>
                  <a:pt x="2901" y="2164"/>
                  <a:pt x="2922" y="2269"/>
                  <a:pt x="2974" y="2370"/>
                </a:cubicBezTo>
                <a:cubicBezTo>
                  <a:pt x="2985" y="2415"/>
                  <a:pt x="2994" y="2468"/>
                  <a:pt x="3009" y="2511"/>
                </a:cubicBezTo>
                <a:cubicBezTo>
                  <a:pt x="3026" y="2563"/>
                  <a:pt x="3053" y="2611"/>
                  <a:pt x="3068" y="2664"/>
                </a:cubicBezTo>
                <a:cubicBezTo>
                  <a:pt x="3085" y="2723"/>
                  <a:pt x="3096" y="2783"/>
                  <a:pt x="3115" y="2841"/>
                </a:cubicBezTo>
                <a:cubicBezTo>
                  <a:pt x="3141" y="2757"/>
                  <a:pt x="3130" y="2682"/>
                  <a:pt x="3209" y="2629"/>
                </a:cubicBezTo>
                <a:cubicBezTo>
                  <a:pt x="3266" y="2649"/>
                  <a:pt x="3272" y="2636"/>
                  <a:pt x="3291" y="2582"/>
                </a:cubicBezTo>
                <a:cubicBezTo>
                  <a:pt x="3303" y="2590"/>
                  <a:pt x="3317" y="2595"/>
                  <a:pt x="3326" y="2606"/>
                </a:cubicBezTo>
                <a:cubicBezTo>
                  <a:pt x="3371" y="2663"/>
                  <a:pt x="3297" y="2627"/>
                  <a:pt x="3373" y="2653"/>
                </a:cubicBezTo>
                <a:cubicBezTo>
                  <a:pt x="3419" y="2638"/>
                  <a:pt x="3446" y="2650"/>
                  <a:pt x="3491" y="2664"/>
                </a:cubicBezTo>
                <a:cubicBezTo>
                  <a:pt x="3564" y="2738"/>
                  <a:pt x="3528" y="2735"/>
                  <a:pt x="3573" y="2735"/>
                </a:cubicBezTo>
              </a:path>
            </a:pathLst>
          </a:custGeom>
          <a:noFill/>
          <a:ln w="38100">
            <a:solidFill>
              <a:schemeClr val="tx1"/>
            </a:solidFill>
            <a:round/>
            <a:headEnd/>
            <a:tailEnd/>
          </a:ln>
          <a:effectLst/>
        </p:spPr>
        <p:txBody>
          <a:bodyPr/>
          <a:lstStyle/>
          <a:p>
            <a:pPr eaLnBrk="0" hangingPunct="0"/>
            <a:endParaRPr lang="en-US">
              <a:solidFill>
                <a:srgbClr val="000000"/>
              </a:solidFill>
              <a:latin typeface="Arial" pitchFamily="34" charset="0"/>
            </a:endParaRPr>
          </a:p>
        </p:txBody>
      </p:sp>
      <p:sp>
        <p:nvSpPr>
          <p:cNvPr id="148494" name="Text Box 14"/>
          <p:cNvSpPr txBox="1">
            <a:spLocks noChangeArrowheads="1"/>
          </p:cNvSpPr>
          <p:nvPr/>
        </p:nvSpPr>
        <p:spPr bwMode="auto">
          <a:xfrm>
            <a:off x="1371601" y="5157788"/>
            <a:ext cx="3427414" cy="946150"/>
          </a:xfrm>
          <a:prstGeom prst="rect">
            <a:avLst/>
          </a:prstGeom>
          <a:noFill/>
          <a:ln w="9525">
            <a:noFill/>
            <a:miter lim="800000"/>
            <a:headEnd/>
            <a:tailEnd/>
          </a:ln>
          <a:effectLst/>
        </p:spPr>
        <p:txBody>
          <a:bodyPr wrap="square">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Submit</a:t>
            </a:r>
            <a:r>
              <a:rPr lang="en-US">
                <a:solidFill>
                  <a:srgbClr val="63666A"/>
                </a:solidFill>
                <a:latin typeface="Helvetica" panose="020B0604020202020204" pitchFamily="34" charset="0"/>
                <a:cs typeface="Helvetica" panose="020B0604020202020204" pitchFamily="34" charset="0"/>
              </a:rPr>
              <a:t> </a:t>
            </a:r>
            <a:r>
              <a:rPr lang="en-US" sz="1600">
                <a:solidFill>
                  <a:srgbClr val="63666A"/>
                </a:solidFill>
                <a:latin typeface="Helvetica" panose="020B0604020202020204" pitchFamily="34" charset="0"/>
                <a:cs typeface="Helvetica" panose="020B0604020202020204" pitchFamily="34" charset="0"/>
              </a:rPr>
              <a:t>Collapsed, weak, defeated, flat affect, numb, empty, helpless, hopeless</a:t>
            </a:r>
          </a:p>
        </p:txBody>
      </p:sp>
      <p:sp>
        <p:nvSpPr>
          <p:cNvPr id="148495" name="Text Box 15"/>
          <p:cNvSpPr txBox="1">
            <a:spLocks noChangeArrowheads="1"/>
          </p:cNvSpPr>
          <p:nvPr/>
        </p:nvSpPr>
        <p:spPr bwMode="auto">
          <a:xfrm>
            <a:off x="9271239" y="1515528"/>
            <a:ext cx="2449512" cy="1015663"/>
          </a:xfrm>
          <a:prstGeom prst="rect">
            <a:avLst/>
          </a:prstGeom>
          <a:noFill/>
          <a:ln w="9525">
            <a:noFill/>
            <a:miter lim="800000"/>
            <a:headEnd/>
            <a:tailEnd/>
          </a:ln>
          <a:effectLst/>
        </p:spPr>
        <p:txBody>
          <a:bodyPr>
            <a:spAutoFit/>
          </a:bodyPr>
          <a:lstStyle/>
          <a:p>
            <a:pPr eaLnBrk="0" hangingPunct="0">
              <a:spcBef>
                <a:spcPct val="50000"/>
              </a:spcBef>
            </a:pPr>
            <a:r>
              <a:rPr lang="en-US" sz="2400" b="1" err="1">
                <a:solidFill>
                  <a:srgbClr val="BA0C2F"/>
                </a:solidFill>
                <a:latin typeface="Helvetica Neue"/>
                <a:cs typeface="Helvetica" panose="020B0604020202020204" pitchFamily="34" charset="0"/>
              </a:rPr>
              <a:t>Mobilisation</a:t>
            </a:r>
            <a:r>
              <a:rPr lang="en-US" sz="2400" b="1">
                <a:solidFill>
                  <a:srgbClr val="BA0C2F"/>
                </a:solidFill>
                <a:latin typeface="Helvetica Neue"/>
                <a:cs typeface="Helvetica" panose="020B0604020202020204" pitchFamily="34" charset="0"/>
              </a:rPr>
              <a:t>  </a:t>
            </a:r>
          </a:p>
          <a:p>
            <a:pPr eaLnBrk="0" hangingPunct="0">
              <a:spcBef>
                <a:spcPct val="50000"/>
              </a:spcBef>
            </a:pPr>
            <a:r>
              <a:rPr lang="en-US" sz="2400" b="1">
                <a:solidFill>
                  <a:srgbClr val="BA0C2F"/>
                </a:solidFill>
                <a:latin typeface="Helvetica Neue"/>
                <a:cs typeface="Helvetica" panose="020B0604020202020204" pitchFamily="34" charset="0"/>
              </a:rPr>
              <a:t>Hyper-arousal</a:t>
            </a:r>
          </a:p>
        </p:txBody>
      </p:sp>
      <p:sp>
        <p:nvSpPr>
          <p:cNvPr id="148496" name="Text Box 16"/>
          <p:cNvSpPr txBox="1">
            <a:spLocks noChangeArrowheads="1"/>
          </p:cNvSpPr>
          <p:nvPr/>
        </p:nvSpPr>
        <p:spPr bwMode="auto">
          <a:xfrm>
            <a:off x="9520657" y="5084142"/>
            <a:ext cx="2665412" cy="1015663"/>
          </a:xfrm>
          <a:prstGeom prst="rect">
            <a:avLst/>
          </a:prstGeom>
          <a:noFill/>
          <a:ln w="9525">
            <a:noFill/>
            <a:miter lim="800000"/>
            <a:headEnd/>
            <a:tailEnd/>
          </a:ln>
          <a:effectLst/>
        </p:spPr>
        <p:txBody>
          <a:bodyPr>
            <a:spAutoFit/>
          </a:bodyPr>
          <a:lstStyle/>
          <a:p>
            <a:pPr eaLnBrk="0" hangingPunct="0">
              <a:spcBef>
                <a:spcPct val="50000"/>
              </a:spcBef>
            </a:pPr>
            <a:r>
              <a:rPr lang="en-US" sz="2400" b="1" err="1">
                <a:solidFill>
                  <a:srgbClr val="FFB81C"/>
                </a:solidFill>
                <a:latin typeface="Helvetica Neue"/>
                <a:cs typeface="Helvetica" panose="020B0604020202020204" pitchFamily="34" charset="0"/>
              </a:rPr>
              <a:t>Immobilisation</a:t>
            </a:r>
            <a:r>
              <a:rPr lang="en-US" sz="2400" b="1">
                <a:solidFill>
                  <a:srgbClr val="FFB81C"/>
                </a:solidFill>
                <a:latin typeface="Helvetica Neue"/>
                <a:cs typeface="Helvetica" panose="020B0604020202020204" pitchFamily="34" charset="0"/>
              </a:rPr>
              <a:t> </a:t>
            </a:r>
          </a:p>
          <a:p>
            <a:pPr eaLnBrk="0" hangingPunct="0">
              <a:spcBef>
                <a:spcPct val="50000"/>
              </a:spcBef>
            </a:pPr>
            <a:r>
              <a:rPr lang="en-US" sz="2400" b="1">
                <a:solidFill>
                  <a:srgbClr val="FFB81C"/>
                </a:solidFill>
                <a:latin typeface="Helvetica Neue"/>
                <a:cs typeface="Helvetica" panose="020B0604020202020204" pitchFamily="34" charset="0"/>
              </a:rPr>
              <a:t>Hypo-arousal</a:t>
            </a:r>
          </a:p>
        </p:txBody>
      </p:sp>
      <p:sp>
        <p:nvSpPr>
          <p:cNvPr id="2" name="AutoShape 11">
            <a:extLst>
              <a:ext uri="{FF2B5EF4-FFF2-40B4-BE49-F238E27FC236}">
                <a16:creationId xmlns:a16="http://schemas.microsoft.com/office/drawing/2014/main" id="{C66076FC-9D75-4696-BCFB-5194AA0F4EA6}"/>
              </a:ext>
            </a:extLst>
          </p:cNvPr>
          <p:cNvSpPr>
            <a:spLocks noChangeArrowheads="1"/>
          </p:cNvSpPr>
          <p:nvPr/>
        </p:nvSpPr>
        <p:spPr bwMode="auto">
          <a:xfrm>
            <a:off x="1847848" y="2748678"/>
            <a:ext cx="2016125" cy="1943202"/>
          </a:xfrm>
          <a:prstGeom prst="upDownArrowCallout">
            <a:avLst>
              <a:gd name="adj1" fmla="val 25000"/>
              <a:gd name="adj2" fmla="val 25000"/>
              <a:gd name="adj3" fmla="val 15177"/>
              <a:gd name="adj4" fmla="val 37741"/>
            </a:avLst>
          </a:prstGeom>
          <a:solidFill>
            <a:srgbClr val="63666A"/>
          </a:solidFill>
          <a:ln w="9525">
            <a:noFill/>
            <a:miter lim="800000"/>
            <a:headEnd/>
            <a:tailEnd/>
          </a:ln>
          <a:effectLst/>
        </p:spPr>
        <p:txBody>
          <a:bodyPr wrap="none" anchor="ctr"/>
          <a:lstStyle/>
          <a:p>
            <a:pPr algn="ctr" eaLnBrk="0" hangingPunct="0"/>
            <a:r>
              <a:rPr lang="en-US" b="1">
                <a:solidFill>
                  <a:schemeClr val="bg1"/>
                </a:solidFill>
                <a:latin typeface="Helvetica" panose="020B0604020202020204" pitchFamily="34" charset="0"/>
                <a:cs typeface="Helvetica" panose="020B0604020202020204" pitchFamily="34" charset="0"/>
              </a:rPr>
              <a:t>Social</a:t>
            </a:r>
          </a:p>
          <a:p>
            <a:pPr algn="ctr" eaLnBrk="0" hangingPunct="0"/>
            <a:r>
              <a:rPr lang="en-US" b="1">
                <a:solidFill>
                  <a:schemeClr val="bg1"/>
                </a:solidFill>
                <a:latin typeface="Helvetica" panose="020B0604020202020204" pitchFamily="34" charset="0"/>
                <a:cs typeface="Helvetica" panose="020B0604020202020204" pitchFamily="34" charset="0"/>
              </a:rPr>
              <a:t> Engagement</a:t>
            </a:r>
          </a:p>
        </p:txBody>
      </p:sp>
    </p:spTree>
    <p:extLst>
      <p:ext uri="{BB962C8B-B14F-4D97-AF65-F5344CB8AC3E}">
        <p14:creationId xmlns:p14="http://schemas.microsoft.com/office/powerpoint/2010/main" val="136479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1651247" y="2413852"/>
            <a:ext cx="9397753" cy="2447925"/>
          </a:xfrm>
          <a:prstGeom prst="rect">
            <a:avLst/>
          </a:prstGeom>
          <a:solidFill>
            <a:srgbClr val="FFB81C"/>
          </a:solidFill>
          <a:ln w="9525">
            <a:noFill/>
            <a:miter lim="800000"/>
            <a:headEnd/>
            <a:tailEnd/>
          </a:ln>
          <a:effectLst/>
        </p:spPr>
        <p:txBody>
          <a:bodyPr wrap="none" anchor="ctr"/>
          <a:lstStyle/>
          <a:p>
            <a:pPr eaLnBrk="0" hangingPunct="0"/>
            <a:endParaRPr lang="en-US">
              <a:solidFill>
                <a:srgbClr val="000000"/>
              </a:solidFill>
              <a:latin typeface="Arial" pitchFamily="34" charset="0"/>
            </a:endParaRPr>
          </a:p>
        </p:txBody>
      </p:sp>
      <p:sp>
        <p:nvSpPr>
          <p:cNvPr id="150531" name="Text Box 3"/>
          <p:cNvSpPr txBox="1">
            <a:spLocks noChangeArrowheads="1"/>
          </p:cNvSpPr>
          <p:nvPr/>
        </p:nvSpPr>
        <p:spPr bwMode="auto">
          <a:xfrm>
            <a:off x="883261" y="86919"/>
            <a:ext cx="10933723" cy="579437"/>
          </a:xfrm>
          <a:prstGeom prst="rect">
            <a:avLst/>
          </a:prstGeom>
          <a:noFill/>
          <a:ln w="9525">
            <a:noFill/>
            <a:miter lim="800000"/>
            <a:headEnd/>
            <a:tailEnd/>
          </a:ln>
          <a:effectLst/>
        </p:spPr>
        <p:txBody>
          <a:bodyPr wrap="square">
            <a:spAutoFit/>
          </a:bodyPr>
          <a:lstStyle/>
          <a:p>
            <a:pPr eaLnBrk="0" hangingPunct="0">
              <a:spcBef>
                <a:spcPct val="50000"/>
              </a:spcBef>
            </a:pPr>
            <a:r>
              <a:rPr lang="en-US" sz="3200" b="1">
                <a:solidFill>
                  <a:srgbClr val="63666A"/>
                </a:solidFill>
                <a:latin typeface="Helvetica" panose="020B0604020202020204" pitchFamily="34" charset="0"/>
                <a:cs typeface="Helvetica" panose="020B0604020202020204" pitchFamily="34" charset="0"/>
              </a:rPr>
              <a:t>Safety is essential – Understanding Regulated Arousal</a:t>
            </a:r>
          </a:p>
        </p:txBody>
      </p:sp>
      <p:sp>
        <p:nvSpPr>
          <p:cNvPr id="150532" name="Text Box 4"/>
          <p:cNvSpPr txBox="1">
            <a:spLocks noChangeArrowheads="1"/>
          </p:cNvSpPr>
          <p:nvPr/>
        </p:nvSpPr>
        <p:spPr bwMode="auto">
          <a:xfrm>
            <a:off x="6729809" y="907415"/>
            <a:ext cx="2606280" cy="615553"/>
          </a:xfrm>
          <a:prstGeom prst="rect">
            <a:avLst/>
          </a:prstGeom>
          <a:noFill/>
          <a:ln w="9525">
            <a:noFill/>
            <a:miter lim="800000"/>
            <a:headEnd/>
            <a:tailEnd/>
          </a:ln>
          <a:effectLst/>
        </p:spPr>
        <p:txBody>
          <a:bodyPr wrap="square">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Freeze</a:t>
            </a:r>
            <a:r>
              <a:rPr lang="en-US">
                <a:solidFill>
                  <a:srgbClr val="63666A"/>
                </a:solidFill>
                <a:latin typeface="Helvetica" panose="020B0604020202020204" pitchFamily="34" charset="0"/>
                <a:cs typeface="Helvetica" panose="020B0604020202020204" pitchFamily="34" charset="0"/>
              </a:rPr>
              <a:t> </a:t>
            </a:r>
            <a:r>
              <a:rPr lang="en-US" sz="1600">
                <a:solidFill>
                  <a:srgbClr val="63666A"/>
                </a:solidFill>
                <a:latin typeface="Helvetica" panose="020B0604020202020204" pitchFamily="34" charset="0"/>
                <a:cs typeface="Helvetica" panose="020B0604020202020204" pitchFamily="34" charset="0"/>
              </a:rPr>
              <a:t>Physically frozen, tense musculature</a:t>
            </a:r>
          </a:p>
        </p:txBody>
      </p:sp>
      <p:sp>
        <p:nvSpPr>
          <p:cNvPr id="150533" name="WordArt 5"/>
          <p:cNvSpPr>
            <a:spLocks noChangeArrowheads="1" noChangeShapeType="1" noTextEdit="1"/>
          </p:cNvSpPr>
          <p:nvPr/>
        </p:nvSpPr>
        <p:spPr bwMode="auto">
          <a:xfrm rot="5400000">
            <a:off x="10173494" y="3623470"/>
            <a:ext cx="2232025" cy="360363"/>
          </a:xfrm>
          <a:prstGeom prst="rect">
            <a:avLst/>
          </a:prstGeom>
        </p:spPr>
        <p:txBody>
          <a:bodyPr vert="wordArtVert" wrap="none" fromWordArt="1">
            <a:prstTxWarp prst="textPlain">
              <a:avLst>
                <a:gd name="adj" fmla="val 50000"/>
              </a:avLst>
            </a:prstTxWarp>
          </a:bodyPr>
          <a:lstStyle/>
          <a:p>
            <a:pPr algn="ctr" eaLnBrk="0" fontAlgn="auto" hangingPunct="0"/>
            <a:r>
              <a:rPr lang="en-US" sz="2000" kern="10">
                <a:ln w="9525">
                  <a:solidFill>
                    <a:srgbClr val="000000"/>
                  </a:solidFill>
                  <a:round/>
                  <a:headEnd/>
                  <a:tailEnd/>
                </a:ln>
                <a:solidFill>
                  <a:srgbClr val="63666A"/>
                </a:solidFill>
                <a:latin typeface="Helvetica" panose="020B0604020202020204" pitchFamily="34" charset="0"/>
                <a:cs typeface="Helvetica" panose="020B0604020202020204" pitchFamily="34" charset="0"/>
              </a:rPr>
              <a:t>AROUSAL</a:t>
            </a:r>
          </a:p>
        </p:txBody>
      </p:sp>
      <p:sp>
        <p:nvSpPr>
          <p:cNvPr id="150534" name="AutoShape 6"/>
          <p:cNvSpPr>
            <a:spLocks noChangeArrowheads="1"/>
          </p:cNvSpPr>
          <p:nvPr/>
        </p:nvSpPr>
        <p:spPr bwMode="auto">
          <a:xfrm>
            <a:off x="3381010" y="2454327"/>
            <a:ext cx="2016125" cy="2447925"/>
          </a:xfrm>
          <a:prstGeom prst="upDownArrowCallout">
            <a:avLst>
              <a:gd name="adj1" fmla="val 25000"/>
              <a:gd name="adj2" fmla="val 25000"/>
              <a:gd name="adj3" fmla="val 15177"/>
              <a:gd name="adj4" fmla="val 37741"/>
            </a:avLst>
          </a:prstGeom>
          <a:solidFill>
            <a:srgbClr val="63666A"/>
          </a:solidFill>
          <a:ln w="9525">
            <a:noFill/>
            <a:miter lim="800000"/>
            <a:headEnd/>
            <a:tailEnd/>
          </a:ln>
          <a:effectLst/>
        </p:spPr>
        <p:txBody>
          <a:bodyPr wrap="none" anchor="ctr"/>
          <a:lstStyle/>
          <a:p>
            <a:pPr algn="ctr" eaLnBrk="0" hangingPunct="0"/>
            <a:r>
              <a:rPr lang="en-US" b="1">
                <a:solidFill>
                  <a:schemeClr val="bg1"/>
                </a:solidFill>
                <a:latin typeface="Helvetica" panose="020B0604020202020204" pitchFamily="34" charset="0"/>
                <a:cs typeface="Helvetica" panose="020B0604020202020204" pitchFamily="34" charset="0"/>
              </a:rPr>
              <a:t>Social</a:t>
            </a:r>
          </a:p>
          <a:p>
            <a:pPr algn="ctr" eaLnBrk="0" hangingPunct="0"/>
            <a:r>
              <a:rPr lang="en-US" b="1">
                <a:solidFill>
                  <a:schemeClr val="bg1"/>
                </a:solidFill>
                <a:latin typeface="Helvetica" panose="020B0604020202020204" pitchFamily="34" charset="0"/>
                <a:cs typeface="Helvetica" panose="020B0604020202020204" pitchFamily="34" charset="0"/>
              </a:rPr>
              <a:t>Engagement</a:t>
            </a:r>
          </a:p>
        </p:txBody>
      </p:sp>
      <p:sp>
        <p:nvSpPr>
          <p:cNvPr id="150535" name="Text Box 7"/>
          <p:cNvSpPr txBox="1">
            <a:spLocks noChangeArrowheads="1"/>
          </p:cNvSpPr>
          <p:nvPr/>
        </p:nvSpPr>
        <p:spPr bwMode="auto">
          <a:xfrm>
            <a:off x="1919288" y="908051"/>
            <a:ext cx="4032250" cy="1190625"/>
          </a:xfrm>
          <a:prstGeom prst="rect">
            <a:avLst/>
          </a:prstGeom>
          <a:noFill/>
          <a:ln w="9525">
            <a:noFill/>
            <a:miter lim="800000"/>
            <a:headEnd/>
            <a:tailEnd/>
          </a:ln>
          <a:effectLst/>
        </p:spPr>
        <p:txBody>
          <a:bodyPr>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Fight or Flight</a:t>
            </a:r>
            <a:r>
              <a:rPr lang="en-US" sz="1600">
                <a:solidFill>
                  <a:srgbClr val="63666A"/>
                </a:solidFill>
                <a:latin typeface="Helvetica" panose="020B0604020202020204" pitchFamily="34" charset="0"/>
                <a:cs typeface="Helvetica" panose="020B0604020202020204" pitchFamily="34" charset="0"/>
              </a:rPr>
              <a:t>  hyper-vigilant, action-orientated, impulsive, emotionally flooded, reactive, defensive, self-destructive</a:t>
            </a:r>
          </a:p>
        </p:txBody>
      </p:sp>
      <p:sp>
        <p:nvSpPr>
          <p:cNvPr id="150537" name="Text Box 9"/>
          <p:cNvSpPr txBox="1">
            <a:spLocks noChangeArrowheads="1"/>
          </p:cNvSpPr>
          <p:nvPr/>
        </p:nvSpPr>
        <p:spPr bwMode="auto">
          <a:xfrm>
            <a:off x="2135189" y="5219700"/>
            <a:ext cx="2879725" cy="946150"/>
          </a:xfrm>
          <a:prstGeom prst="rect">
            <a:avLst/>
          </a:prstGeom>
          <a:noFill/>
          <a:ln w="9525">
            <a:noFill/>
            <a:miter lim="800000"/>
            <a:headEnd/>
            <a:tailEnd/>
          </a:ln>
          <a:effectLst/>
        </p:spPr>
        <p:txBody>
          <a:bodyPr>
            <a:spAutoFit/>
          </a:bodyPr>
          <a:lstStyle/>
          <a:p>
            <a:pPr eaLnBrk="0" hangingPunct="0">
              <a:spcBef>
                <a:spcPct val="50000"/>
              </a:spcBef>
            </a:pPr>
            <a:r>
              <a:rPr lang="en-US" b="1">
                <a:solidFill>
                  <a:srgbClr val="63666A"/>
                </a:solidFill>
                <a:latin typeface="Helvetica" panose="020B0604020202020204" pitchFamily="34" charset="0"/>
                <a:cs typeface="Helvetica" panose="020B0604020202020204" pitchFamily="34" charset="0"/>
              </a:rPr>
              <a:t>Submit</a:t>
            </a:r>
            <a:r>
              <a:rPr lang="en-US">
                <a:solidFill>
                  <a:srgbClr val="63666A"/>
                </a:solidFill>
                <a:latin typeface="Helvetica" panose="020B0604020202020204" pitchFamily="34" charset="0"/>
                <a:cs typeface="Helvetica" panose="020B0604020202020204" pitchFamily="34" charset="0"/>
              </a:rPr>
              <a:t> </a:t>
            </a:r>
            <a:r>
              <a:rPr lang="en-US" sz="1600">
                <a:solidFill>
                  <a:srgbClr val="63666A"/>
                </a:solidFill>
                <a:latin typeface="Helvetica" panose="020B0604020202020204" pitchFamily="34" charset="0"/>
                <a:cs typeface="Helvetica" panose="020B0604020202020204" pitchFamily="34" charset="0"/>
              </a:rPr>
              <a:t>Collapsed, weak, defeated, flat affect, numb, empty, helpless, hopeless</a:t>
            </a:r>
          </a:p>
        </p:txBody>
      </p:sp>
      <p:sp>
        <p:nvSpPr>
          <p:cNvPr id="150538" name="Text Box 10"/>
          <p:cNvSpPr txBox="1">
            <a:spLocks noChangeArrowheads="1"/>
          </p:cNvSpPr>
          <p:nvPr/>
        </p:nvSpPr>
        <p:spPr bwMode="auto">
          <a:xfrm>
            <a:off x="9336089" y="1338632"/>
            <a:ext cx="2449512" cy="1015663"/>
          </a:xfrm>
          <a:prstGeom prst="rect">
            <a:avLst/>
          </a:prstGeom>
          <a:noFill/>
          <a:ln w="9525">
            <a:noFill/>
            <a:miter lim="800000"/>
            <a:headEnd/>
            <a:tailEnd/>
          </a:ln>
          <a:effectLst/>
        </p:spPr>
        <p:txBody>
          <a:bodyPr>
            <a:spAutoFit/>
          </a:bodyPr>
          <a:lstStyle/>
          <a:p>
            <a:pPr eaLnBrk="0" hangingPunct="0">
              <a:spcBef>
                <a:spcPct val="50000"/>
              </a:spcBef>
            </a:pPr>
            <a:r>
              <a:rPr lang="en-US" sz="2400" b="1" err="1">
                <a:solidFill>
                  <a:srgbClr val="BA0C2F"/>
                </a:solidFill>
                <a:latin typeface="Helvetica Neue"/>
                <a:cs typeface="Helvetica" panose="020B0604020202020204" pitchFamily="34" charset="0"/>
              </a:rPr>
              <a:t>Mobilisation</a:t>
            </a:r>
            <a:r>
              <a:rPr lang="en-US" sz="2400" b="1">
                <a:solidFill>
                  <a:srgbClr val="BA0C2F"/>
                </a:solidFill>
                <a:latin typeface="Helvetica Neue"/>
                <a:cs typeface="Helvetica" panose="020B0604020202020204" pitchFamily="34" charset="0"/>
              </a:rPr>
              <a:t> </a:t>
            </a:r>
          </a:p>
          <a:p>
            <a:pPr eaLnBrk="0" hangingPunct="0">
              <a:spcBef>
                <a:spcPct val="50000"/>
              </a:spcBef>
            </a:pPr>
            <a:r>
              <a:rPr lang="en-US" sz="2400" b="1">
                <a:solidFill>
                  <a:srgbClr val="BA0C2F"/>
                </a:solidFill>
                <a:latin typeface="Helvetica Neue"/>
                <a:cs typeface="Helvetica" panose="020B0604020202020204" pitchFamily="34" charset="0"/>
              </a:rPr>
              <a:t>Hyper-arousal</a:t>
            </a:r>
          </a:p>
        </p:txBody>
      </p:sp>
      <p:sp>
        <p:nvSpPr>
          <p:cNvPr id="150539" name="Text Box 11"/>
          <p:cNvSpPr txBox="1">
            <a:spLocks noChangeArrowheads="1"/>
          </p:cNvSpPr>
          <p:nvPr/>
        </p:nvSpPr>
        <p:spPr bwMode="auto">
          <a:xfrm>
            <a:off x="9526587" y="5108181"/>
            <a:ext cx="2665413" cy="1015663"/>
          </a:xfrm>
          <a:prstGeom prst="rect">
            <a:avLst/>
          </a:prstGeom>
          <a:noFill/>
          <a:ln w="9525">
            <a:noFill/>
            <a:miter lim="800000"/>
            <a:headEnd/>
            <a:tailEnd/>
          </a:ln>
          <a:effectLst/>
        </p:spPr>
        <p:txBody>
          <a:bodyPr>
            <a:spAutoFit/>
          </a:bodyPr>
          <a:lstStyle/>
          <a:p>
            <a:pPr eaLnBrk="0" hangingPunct="0">
              <a:spcBef>
                <a:spcPct val="50000"/>
              </a:spcBef>
            </a:pPr>
            <a:r>
              <a:rPr lang="en-US" sz="2400" b="1" err="1">
                <a:solidFill>
                  <a:srgbClr val="FFB81C"/>
                </a:solidFill>
                <a:latin typeface="Helvetica Neue"/>
                <a:cs typeface="Helvetica" panose="020B0604020202020204" pitchFamily="34" charset="0"/>
              </a:rPr>
              <a:t>Immobilisation</a:t>
            </a:r>
            <a:endParaRPr lang="en-US" sz="2400" b="1">
              <a:solidFill>
                <a:srgbClr val="FFB81C"/>
              </a:solidFill>
              <a:latin typeface="Helvetica Neue"/>
              <a:cs typeface="Helvetica" panose="020B0604020202020204" pitchFamily="34" charset="0"/>
            </a:endParaRPr>
          </a:p>
          <a:p>
            <a:pPr eaLnBrk="0" hangingPunct="0">
              <a:spcBef>
                <a:spcPct val="50000"/>
              </a:spcBef>
            </a:pPr>
            <a:r>
              <a:rPr lang="en-US" sz="2400" b="1">
                <a:solidFill>
                  <a:srgbClr val="FFB81C"/>
                </a:solidFill>
                <a:latin typeface="Helvetica Neue"/>
                <a:cs typeface="Helvetica" panose="020B0604020202020204" pitchFamily="34" charset="0"/>
              </a:rPr>
              <a:t>Hypo-arousal</a:t>
            </a:r>
          </a:p>
        </p:txBody>
      </p:sp>
      <p:sp>
        <p:nvSpPr>
          <p:cNvPr id="150540" name="Text Box 12"/>
          <p:cNvSpPr txBox="1">
            <a:spLocks noChangeArrowheads="1"/>
          </p:cNvSpPr>
          <p:nvPr/>
        </p:nvSpPr>
        <p:spPr bwMode="auto">
          <a:xfrm>
            <a:off x="7897813" y="6292850"/>
            <a:ext cx="2519362" cy="304800"/>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63666A"/>
                </a:solidFill>
                <a:latin typeface="Helvetica Neue"/>
                <a:cs typeface="Helvetica" panose="020B0604020202020204" pitchFamily="34" charset="0"/>
              </a:rPr>
              <a:t>Image source –  ©ACF 2018</a:t>
            </a:r>
          </a:p>
        </p:txBody>
      </p:sp>
      <p:sp>
        <p:nvSpPr>
          <p:cNvPr id="150541" name="Freeform 13"/>
          <p:cNvSpPr>
            <a:spLocks/>
          </p:cNvSpPr>
          <p:nvPr/>
        </p:nvSpPr>
        <p:spPr bwMode="auto">
          <a:xfrm>
            <a:off x="1651247" y="2687639"/>
            <a:ext cx="9397753" cy="1754187"/>
          </a:xfrm>
          <a:custGeom>
            <a:avLst/>
            <a:gdLst/>
            <a:ahLst/>
            <a:cxnLst>
              <a:cxn ang="0">
                <a:pos x="0" y="1105"/>
              </a:cxn>
              <a:cxn ang="0">
                <a:pos x="247" y="1058"/>
              </a:cxn>
              <a:cxn ang="0">
                <a:pos x="294" y="987"/>
              </a:cxn>
              <a:cxn ang="0">
                <a:pos x="330" y="964"/>
              </a:cxn>
              <a:cxn ang="0">
                <a:pos x="365" y="928"/>
              </a:cxn>
              <a:cxn ang="0">
                <a:pos x="424" y="870"/>
              </a:cxn>
              <a:cxn ang="0">
                <a:pos x="506" y="776"/>
              </a:cxn>
              <a:cxn ang="0">
                <a:pos x="529" y="740"/>
              </a:cxn>
              <a:cxn ang="0">
                <a:pos x="565" y="717"/>
              </a:cxn>
              <a:cxn ang="0">
                <a:pos x="612" y="658"/>
              </a:cxn>
              <a:cxn ang="0">
                <a:pos x="659" y="587"/>
              </a:cxn>
              <a:cxn ang="0">
                <a:pos x="694" y="552"/>
              </a:cxn>
              <a:cxn ang="0">
                <a:pos x="718" y="505"/>
              </a:cxn>
              <a:cxn ang="0">
                <a:pos x="823" y="411"/>
              </a:cxn>
              <a:cxn ang="0">
                <a:pos x="953" y="282"/>
              </a:cxn>
              <a:cxn ang="0">
                <a:pos x="1023" y="258"/>
              </a:cxn>
              <a:cxn ang="0">
                <a:pos x="1058" y="247"/>
              </a:cxn>
              <a:cxn ang="0">
                <a:pos x="1294" y="305"/>
              </a:cxn>
              <a:cxn ang="0">
                <a:pos x="1399" y="364"/>
              </a:cxn>
              <a:cxn ang="0">
                <a:pos x="1423" y="399"/>
              </a:cxn>
              <a:cxn ang="0">
                <a:pos x="1458" y="423"/>
              </a:cxn>
              <a:cxn ang="0">
                <a:pos x="1552" y="564"/>
              </a:cxn>
              <a:cxn ang="0">
                <a:pos x="1670" y="729"/>
              </a:cxn>
              <a:cxn ang="0">
                <a:pos x="1728" y="787"/>
              </a:cxn>
              <a:cxn ang="0">
                <a:pos x="1799" y="811"/>
              </a:cxn>
              <a:cxn ang="0">
                <a:pos x="1987" y="928"/>
              </a:cxn>
              <a:cxn ang="0">
                <a:pos x="2081" y="952"/>
              </a:cxn>
              <a:cxn ang="0">
                <a:pos x="2363" y="917"/>
              </a:cxn>
              <a:cxn ang="0">
                <a:pos x="2469" y="858"/>
              </a:cxn>
              <a:cxn ang="0">
                <a:pos x="2493" y="823"/>
              </a:cxn>
              <a:cxn ang="0">
                <a:pos x="2528" y="799"/>
              </a:cxn>
              <a:cxn ang="0">
                <a:pos x="2634" y="670"/>
              </a:cxn>
              <a:cxn ang="0">
                <a:pos x="2681" y="599"/>
              </a:cxn>
              <a:cxn ang="0">
                <a:pos x="2692" y="564"/>
              </a:cxn>
              <a:cxn ang="0">
                <a:pos x="2728" y="529"/>
              </a:cxn>
              <a:cxn ang="0">
                <a:pos x="2857" y="388"/>
              </a:cxn>
              <a:cxn ang="0">
                <a:pos x="2880" y="352"/>
              </a:cxn>
              <a:cxn ang="0">
                <a:pos x="2916" y="317"/>
              </a:cxn>
              <a:cxn ang="0">
                <a:pos x="3174" y="70"/>
              </a:cxn>
              <a:cxn ang="0">
                <a:pos x="3398" y="35"/>
              </a:cxn>
              <a:cxn ang="0">
                <a:pos x="3539" y="70"/>
              </a:cxn>
              <a:cxn ang="0">
                <a:pos x="3786" y="235"/>
              </a:cxn>
              <a:cxn ang="0">
                <a:pos x="3962" y="364"/>
              </a:cxn>
              <a:cxn ang="0">
                <a:pos x="4021" y="435"/>
              </a:cxn>
              <a:cxn ang="0">
                <a:pos x="4127" y="505"/>
              </a:cxn>
              <a:cxn ang="0">
                <a:pos x="4162" y="529"/>
              </a:cxn>
              <a:cxn ang="0">
                <a:pos x="4209" y="576"/>
              </a:cxn>
              <a:cxn ang="0">
                <a:pos x="4279" y="623"/>
              </a:cxn>
              <a:cxn ang="0">
                <a:pos x="4338" y="682"/>
              </a:cxn>
              <a:cxn ang="0">
                <a:pos x="4385" y="705"/>
              </a:cxn>
            </a:cxnLst>
            <a:rect l="0" t="0" r="r" b="b"/>
            <a:pathLst>
              <a:path w="4393" h="1105">
                <a:moveTo>
                  <a:pt x="0" y="1105"/>
                </a:moveTo>
                <a:cubicBezTo>
                  <a:pt x="83" y="1091"/>
                  <a:pt x="166" y="1083"/>
                  <a:pt x="247" y="1058"/>
                </a:cubicBezTo>
                <a:cubicBezTo>
                  <a:pt x="263" y="1034"/>
                  <a:pt x="278" y="1011"/>
                  <a:pt x="294" y="987"/>
                </a:cubicBezTo>
                <a:cubicBezTo>
                  <a:pt x="302" y="975"/>
                  <a:pt x="319" y="973"/>
                  <a:pt x="330" y="964"/>
                </a:cubicBezTo>
                <a:cubicBezTo>
                  <a:pt x="343" y="953"/>
                  <a:pt x="354" y="941"/>
                  <a:pt x="365" y="928"/>
                </a:cubicBezTo>
                <a:cubicBezTo>
                  <a:pt x="411" y="871"/>
                  <a:pt x="360" y="911"/>
                  <a:pt x="424" y="870"/>
                </a:cubicBezTo>
                <a:cubicBezTo>
                  <a:pt x="439" y="821"/>
                  <a:pt x="464" y="803"/>
                  <a:pt x="506" y="776"/>
                </a:cubicBezTo>
                <a:cubicBezTo>
                  <a:pt x="514" y="764"/>
                  <a:pt x="519" y="750"/>
                  <a:pt x="529" y="740"/>
                </a:cubicBezTo>
                <a:cubicBezTo>
                  <a:pt x="539" y="730"/>
                  <a:pt x="556" y="728"/>
                  <a:pt x="565" y="717"/>
                </a:cubicBezTo>
                <a:cubicBezTo>
                  <a:pt x="633" y="633"/>
                  <a:pt x="504" y="730"/>
                  <a:pt x="612" y="658"/>
                </a:cubicBezTo>
                <a:cubicBezTo>
                  <a:pt x="628" y="634"/>
                  <a:pt x="639" y="607"/>
                  <a:pt x="659" y="587"/>
                </a:cubicBezTo>
                <a:cubicBezTo>
                  <a:pt x="671" y="575"/>
                  <a:pt x="684" y="565"/>
                  <a:pt x="694" y="552"/>
                </a:cubicBezTo>
                <a:cubicBezTo>
                  <a:pt x="704" y="538"/>
                  <a:pt x="707" y="519"/>
                  <a:pt x="718" y="505"/>
                </a:cubicBezTo>
                <a:cubicBezTo>
                  <a:pt x="763" y="449"/>
                  <a:pt x="776" y="443"/>
                  <a:pt x="823" y="411"/>
                </a:cubicBezTo>
                <a:cubicBezTo>
                  <a:pt x="857" y="362"/>
                  <a:pt x="897" y="307"/>
                  <a:pt x="953" y="282"/>
                </a:cubicBezTo>
                <a:cubicBezTo>
                  <a:pt x="976" y="272"/>
                  <a:pt x="1000" y="266"/>
                  <a:pt x="1023" y="258"/>
                </a:cubicBezTo>
                <a:cubicBezTo>
                  <a:pt x="1035" y="254"/>
                  <a:pt x="1058" y="247"/>
                  <a:pt x="1058" y="247"/>
                </a:cubicBezTo>
                <a:cubicBezTo>
                  <a:pt x="1141" y="258"/>
                  <a:pt x="1214" y="281"/>
                  <a:pt x="1294" y="305"/>
                </a:cubicBezTo>
                <a:cubicBezTo>
                  <a:pt x="1329" y="329"/>
                  <a:pt x="1364" y="341"/>
                  <a:pt x="1399" y="364"/>
                </a:cubicBezTo>
                <a:cubicBezTo>
                  <a:pt x="1407" y="376"/>
                  <a:pt x="1413" y="389"/>
                  <a:pt x="1423" y="399"/>
                </a:cubicBezTo>
                <a:cubicBezTo>
                  <a:pt x="1433" y="409"/>
                  <a:pt x="1449" y="412"/>
                  <a:pt x="1458" y="423"/>
                </a:cubicBezTo>
                <a:cubicBezTo>
                  <a:pt x="1501" y="473"/>
                  <a:pt x="1507" y="519"/>
                  <a:pt x="1552" y="564"/>
                </a:cubicBezTo>
                <a:cubicBezTo>
                  <a:pt x="1576" y="635"/>
                  <a:pt x="1607" y="687"/>
                  <a:pt x="1670" y="729"/>
                </a:cubicBezTo>
                <a:cubicBezTo>
                  <a:pt x="1691" y="762"/>
                  <a:pt x="1691" y="770"/>
                  <a:pt x="1728" y="787"/>
                </a:cubicBezTo>
                <a:cubicBezTo>
                  <a:pt x="1751" y="797"/>
                  <a:pt x="1799" y="811"/>
                  <a:pt x="1799" y="811"/>
                </a:cubicBezTo>
                <a:cubicBezTo>
                  <a:pt x="1851" y="863"/>
                  <a:pt x="1915" y="908"/>
                  <a:pt x="1987" y="928"/>
                </a:cubicBezTo>
                <a:cubicBezTo>
                  <a:pt x="2018" y="936"/>
                  <a:pt x="2081" y="952"/>
                  <a:pt x="2081" y="952"/>
                </a:cubicBezTo>
                <a:cubicBezTo>
                  <a:pt x="2179" y="945"/>
                  <a:pt x="2270" y="946"/>
                  <a:pt x="2363" y="917"/>
                </a:cubicBezTo>
                <a:cubicBezTo>
                  <a:pt x="2444" y="863"/>
                  <a:pt x="2407" y="879"/>
                  <a:pt x="2469" y="858"/>
                </a:cubicBezTo>
                <a:cubicBezTo>
                  <a:pt x="2477" y="846"/>
                  <a:pt x="2483" y="833"/>
                  <a:pt x="2493" y="823"/>
                </a:cubicBezTo>
                <a:cubicBezTo>
                  <a:pt x="2503" y="813"/>
                  <a:pt x="2519" y="810"/>
                  <a:pt x="2528" y="799"/>
                </a:cubicBezTo>
                <a:cubicBezTo>
                  <a:pt x="2574" y="746"/>
                  <a:pt x="2578" y="706"/>
                  <a:pt x="2634" y="670"/>
                </a:cubicBezTo>
                <a:cubicBezTo>
                  <a:pt x="2660" y="588"/>
                  <a:pt x="2623" y="687"/>
                  <a:pt x="2681" y="599"/>
                </a:cubicBezTo>
                <a:cubicBezTo>
                  <a:pt x="2688" y="589"/>
                  <a:pt x="2685" y="574"/>
                  <a:pt x="2692" y="564"/>
                </a:cubicBezTo>
                <a:cubicBezTo>
                  <a:pt x="2701" y="550"/>
                  <a:pt x="2717" y="542"/>
                  <a:pt x="2728" y="529"/>
                </a:cubicBezTo>
                <a:cubicBezTo>
                  <a:pt x="2769" y="480"/>
                  <a:pt x="2811" y="434"/>
                  <a:pt x="2857" y="388"/>
                </a:cubicBezTo>
                <a:cubicBezTo>
                  <a:pt x="2867" y="378"/>
                  <a:pt x="2871" y="363"/>
                  <a:pt x="2880" y="352"/>
                </a:cubicBezTo>
                <a:cubicBezTo>
                  <a:pt x="2891" y="339"/>
                  <a:pt x="2904" y="329"/>
                  <a:pt x="2916" y="317"/>
                </a:cubicBezTo>
                <a:cubicBezTo>
                  <a:pt x="2964" y="220"/>
                  <a:pt x="3068" y="106"/>
                  <a:pt x="3174" y="70"/>
                </a:cubicBezTo>
                <a:cubicBezTo>
                  <a:pt x="3246" y="0"/>
                  <a:pt x="3288" y="26"/>
                  <a:pt x="3398" y="35"/>
                </a:cubicBezTo>
                <a:cubicBezTo>
                  <a:pt x="3446" y="45"/>
                  <a:pt x="3491" y="59"/>
                  <a:pt x="3539" y="70"/>
                </a:cubicBezTo>
                <a:cubicBezTo>
                  <a:pt x="3620" y="126"/>
                  <a:pt x="3690" y="203"/>
                  <a:pt x="3786" y="235"/>
                </a:cubicBezTo>
                <a:cubicBezTo>
                  <a:pt x="3838" y="287"/>
                  <a:pt x="3901" y="324"/>
                  <a:pt x="3962" y="364"/>
                </a:cubicBezTo>
                <a:cubicBezTo>
                  <a:pt x="4042" y="417"/>
                  <a:pt x="3957" y="379"/>
                  <a:pt x="4021" y="435"/>
                </a:cubicBezTo>
                <a:cubicBezTo>
                  <a:pt x="4037" y="449"/>
                  <a:pt x="4101" y="488"/>
                  <a:pt x="4127" y="505"/>
                </a:cubicBezTo>
                <a:cubicBezTo>
                  <a:pt x="4139" y="513"/>
                  <a:pt x="4162" y="529"/>
                  <a:pt x="4162" y="529"/>
                </a:cubicBezTo>
                <a:cubicBezTo>
                  <a:pt x="4185" y="596"/>
                  <a:pt x="4156" y="540"/>
                  <a:pt x="4209" y="576"/>
                </a:cubicBezTo>
                <a:cubicBezTo>
                  <a:pt x="4296" y="635"/>
                  <a:pt x="4196" y="594"/>
                  <a:pt x="4279" y="623"/>
                </a:cubicBezTo>
                <a:cubicBezTo>
                  <a:pt x="4302" y="656"/>
                  <a:pt x="4300" y="663"/>
                  <a:pt x="4338" y="682"/>
                </a:cubicBezTo>
                <a:cubicBezTo>
                  <a:pt x="4393" y="710"/>
                  <a:pt x="4357" y="677"/>
                  <a:pt x="4385" y="705"/>
                </a:cubicBezTo>
              </a:path>
            </a:pathLst>
          </a:custGeom>
          <a:noFill/>
          <a:ln w="38100">
            <a:solidFill>
              <a:schemeClr val="tx1"/>
            </a:solidFill>
            <a:round/>
            <a:headEnd/>
            <a:tailEnd/>
          </a:ln>
          <a:effectLst/>
        </p:spPr>
        <p:txBody>
          <a:bodyPr/>
          <a:lstStyle/>
          <a:p>
            <a:pPr eaLnBrk="0" hangingPunct="0"/>
            <a:endParaRPr lang="en-US">
              <a:solidFill>
                <a:srgbClr val="000000"/>
              </a:solidFill>
              <a:latin typeface="Arial" pitchFamily="34" charset="0"/>
            </a:endParaRPr>
          </a:p>
        </p:txBody>
      </p:sp>
      <p:sp>
        <p:nvSpPr>
          <p:cNvPr id="2" name="AutoShape 11">
            <a:extLst>
              <a:ext uri="{FF2B5EF4-FFF2-40B4-BE49-F238E27FC236}">
                <a16:creationId xmlns:a16="http://schemas.microsoft.com/office/drawing/2014/main" id="{4C57C2DA-156C-40EC-B598-F80DD9905652}"/>
              </a:ext>
            </a:extLst>
          </p:cNvPr>
          <p:cNvSpPr>
            <a:spLocks noChangeArrowheads="1"/>
          </p:cNvSpPr>
          <p:nvPr/>
        </p:nvSpPr>
        <p:spPr bwMode="auto">
          <a:xfrm>
            <a:off x="7319964" y="2454327"/>
            <a:ext cx="2016125" cy="2407450"/>
          </a:xfrm>
          <a:prstGeom prst="upDownArrowCallout">
            <a:avLst>
              <a:gd name="adj1" fmla="val 25000"/>
              <a:gd name="adj2" fmla="val 25000"/>
              <a:gd name="adj3" fmla="val 15177"/>
              <a:gd name="adj4" fmla="val 37741"/>
            </a:avLst>
          </a:prstGeom>
          <a:solidFill>
            <a:srgbClr val="FF671F"/>
          </a:solidFill>
          <a:ln w="9525">
            <a:noFill/>
            <a:miter lim="800000"/>
            <a:headEnd/>
            <a:tailEnd/>
          </a:ln>
          <a:effectLst/>
        </p:spPr>
        <p:txBody>
          <a:bodyPr wrap="none" anchor="ctr"/>
          <a:lstStyle/>
          <a:p>
            <a:pPr algn="ctr" eaLnBrk="0" hangingPunct="0"/>
            <a:r>
              <a:rPr lang="en-US" b="1">
                <a:solidFill>
                  <a:schemeClr val="bg1"/>
                </a:solidFill>
                <a:latin typeface="Helvetica" panose="020B0604020202020204" pitchFamily="34" charset="0"/>
                <a:cs typeface="Helvetica" panose="020B0604020202020204" pitchFamily="34" charset="0"/>
              </a:rPr>
              <a:t>Window </a:t>
            </a:r>
          </a:p>
          <a:p>
            <a:pPr algn="ctr" eaLnBrk="0" hangingPunct="0"/>
            <a:r>
              <a:rPr lang="en-US" b="1">
                <a:solidFill>
                  <a:schemeClr val="bg1"/>
                </a:solidFill>
                <a:latin typeface="Helvetica" panose="020B0604020202020204" pitchFamily="34" charset="0"/>
                <a:cs typeface="Helvetica" panose="020B0604020202020204" pitchFamily="34" charset="0"/>
              </a:rPr>
              <a:t>of Tolerance</a:t>
            </a:r>
          </a:p>
        </p:txBody>
      </p:sp>
    </p:spTree>
    <p:extLst>
      <p:ext uri="{BB962C8B-B14F-4D97-AF65-F5344CB8AC3E}">
        <p14:creationId xmlns:p14="http://schemas.microsoft.com/office/powerpoint/2010/main" val="421045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sp>
        <p:nvSpPr>
          <p:cNvPr id="2" name="Slide Number Placeholder 1"/>
          <p:cNvSpPr>
            <a:spLocks noGrp="1"/>
          </p:cNvSpPr>
          <p:nvPr>
            <p:ph type="sldNum" sz="quarter" idx="12"/>
          </p:nvPr>
        </p:nvSpPr>
        <p:spPr>
          <a:xfrm>
            <a:off x="8372723" y="6308644"/>
            <a:ext cx="3650975"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
        <p:nvSpPr>
          <p:cNvPr id="6" name="Rectangle 5"/>
          <p:cNvSpPr/>
          <p:nvPr/>
        </p:nvSpPr>
        <p:spPr>
          <a:xfrm>
            <a:off x="5088836" y="1897109"/>
            <a:ext cx="6567776" cy="215443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63666A"/>
                </a:solidFill>
                <a:effectLst/>
                <a:uLnTx/>
                <a:uFillTx/>
                <a:latin typeface="Helvetica Neue"/>
                <a:ea typeface="+mn-ea"/>
                <a:cs typeface="Helvetica Neue"/>
              </a:rPr>
              <a:t>Why is it important?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C90D"/>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9BDF"/>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Helvetica Neue"/>
                <a:ea typeface="+mn-ea"/>
                <a:cs typeface="Helvetica Neue"/>
              </a:rPr>
            </a:br>
            <a:endParaRPr kumimoji="0" lang="en-US" sz="2400" b="0" i="0" u="sng" strike="noStrike" kern="1200" cap="none" spc="0" normalizeH="0" baseline="0" noProof="0">
              <a:ln>
                <a:noFill/>
              </a:ln>
              <a:solidFill>
                <a:srgbClr val="FEC90D"/>
              </a:solidFill>
              <a:effectLst/>
              <a:uLnTx/>
              <a:uFillTx/>
              <a:latin typeface="Helvetica Neue"/>
              <a:ea typeface="+mn-ea"/>
              <a:cs typeface="Helvetica Neue"/>
            </a:endParaRPr>
          </a:p>
        </p:txBody>
      </p:sp>
    </p:spTree>
    <p:extLst>
      <p:ext uri="{BB962C8B-B14F-4D97-AF65-F5344CB8AC3E}">
        <p14:creationId xmlns:p14="http://schemas.microsoft.com/office/powerpoint/2010/main" val="245211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itle 1">
            <a:extLst>
              <a:ext uri="{FF2B5EF4-FFF2-40B4-BE49-F238E27FC236}">
                <a16:creationId xmlns:a16="http://schemas.microsoft.com/office/drawing/2014/main" id="{601FA8A3-B693-4D73-9F13-C19E52A495AC}"/>
              </a:ext>
            </a:extLst>
          </p:cNvPr>
          <p:cNvSpPr>
            <a:spLocks noGrp="1" noChangeArrowheads="1"/>
          </p:cNvSpPr>
          <p:nvPr>
            <p:ph type="title"/>
          </p:nvPr>
        </p:nvSpPr>
        <p:spPr bwMode="black">
          <a:xfrm>
            <a:off x="310101" y="228600"/>
            <a:ext cx="7297199"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altLang="en-US">
                <a:latin typeface="Helvetica Neue"/>
                <a:ea typeface="Helvetica Neue"/>
                <a:cs typeface="Helvetica Neue"/>
              </a:rPr>
              <a:t>Trauma leaves a lasting residue</a:t>
            </a:r>
          </a:p>
        </p:txBody>
      </p:sp>
      <p:sp>
        <p:nvSpPr>
          <p:cNvPr id="91139" name="Content Placeholder 3">
            <a:extLst>
              <a:ext uri="{FF2B5EF4-FFF2-40B4-BE49-F238E27FC236}">
                <a16:creationId xmlns:a16="http://schemas.microsoft.com/office/drawing/2014/main" id="{50E7AFAB-647B-43F7-8573-DF64E8675514}"/>
              </a:ext>
            </a:extLst>
          </p:cNvPr>
          <p:cNvSpPr>
            <a:spLocks noGrp="1"/>
          </p:cNvSpPr>
          <p:nvPr>
            <p:ph idx="1"/>
          </p:nvPr>
        </p:nvSpPr>
        <p:spPr>
          <a:xfrm>
            <a:off x="2901950" y="2770188"/>
            <a:ext cx="6288088" cy="4114800"/>
          </a:xfrm>
        </p:spPr>
        <p:txBody>
          <a:bodyPr/>
          <a:lstStyle/>
          <a:p>
            <a:pPr>
              <a:defRPr/>
            </a:pPr>
            <a:endParaRPr lang="en-AU" altLang="en-US"/>
          </a:p>
          <a:p>
            <a:pPr marL="0" indent="0" algn="ctr">
              <a:buFont typeface="Arial" panose="020B0604020202020204" pitchFamily="34" charset="0"/>
              <a:buNone/>
              <a:defRPr/>
            </a:pPr>
            <a:r>
              <a:rPr lang="en-AU" altLang="en-US" sz="3200">
                <a:latin typeface="Helvetica Neue"/>
              </a:rPr>
              <a:t>Trauma can impact all elements of children and young people’s development: brain, body, memory, learning, behaviour, emotions, relationships.</a:t>
            </a:r>
          </a:p>
        </p:txBody>
      </p:sp>
      <p:pic>
        <p:nvPicPr>
          <p:cNvPr id="517124" name="Picture 2" descr="A close up of a logo&#10;&#10;Description generated with high confidence">
            <a:extLst>
              <a:ext uri="{FF2B5EF4-FFF2-40B4-BE49-F238E27FC236}">
                <a16:creationId xmlns:a16="http://schemas.microsoft.com/office/drawing/2014/main" id="{7E6F813D-4C99-4A38-B703-9FFA4BBFE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527175"/>
            <a:ext cx="2144713"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5" name="Picture 4" descr="A picture containing text&#10;&#10;Description generated with very high confidence">
            <a:extLst>
              <a:ext uri="{FF2B5EF4-FFF2-40B4-BE49-F238E27FC236}">
                <a16:creationId xmlns:a16="http://schemas.microsoft.com/office/drawing/2014/main" id="{5A1B89B8-4422-47C6-9345-95DF234EE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938" y="600075"/>
            <a:ext cx="22923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6" name="Picture 6" descr="A close up of a sign&#10;&#10;Description generated with high confidence">
            <a:extLst>
              <a:ext uri="{FF2B5EF4-FFF2-40B4-BE49-F238E27FC236}">
                <a16:creationId xmlns:a16="http://schemas.microsoft.com/office/drawing/2014/main" id="{FD5307AA-5573-419C-91E7-7C4C81A1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8" y="3695700"/>
            <a:ext cx="20002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7" name="Picture 8">
            <a:extLst>
              <a:ext uri="{FF2B5EF4-FFF2-40B4-BE49-F238E27FC236}">
                <a16:creationId xmlns:a16="http://schemas.microsoft.com/office/drawing/2014/main" id="{1EFD2F83-0365-49EC-9227-75AD1A651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4813" y="1751013"/>
            <a:ext cx="23050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8" name="Picture 10">
            <a:extLst>
              <a:ext uri="{FF2B5EF4-FFF2-40B4-BE49-F238E27FC236}">
                <a16:creationId xmlns:a16="http://schemas.microsoft.com/office/drawing/2014/main" id="{B798708E-447C-4466-B4E3-710355D85D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7650" y="228600"/>
            <a:ext cx="208438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9" name="Picture 12" descr="A close up of a logo&#10;&#10;Description generated with very high confidence">
            <a:extLst>
              <a:ext uri="{FF2B5EF4-FFF2-40B4-BE49-F238E27FC236}">
                <a16:creationId xmlns:a16="http://schemas.microsoft.com/office/drawing/2014/main" id="{AF330FEA-C61E-4F0E-98EA-A1F78C8F2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388" y="777875"/>
            <a:ext cx="21431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30" name="Picture 18" descr="A close up of a logo&#10;&#10;Description generated with very high confidence">
            <a:extLst>
              <a:ext uri="{FF2B5EF4-FFF2-40B4-BE49-F238E27FC236}">
                <a16:creationId xmlns:a16="http://schemas.microsoft.com/office/drawing/2014/main" id="{F68F2D0D-2FBA-420B-BD31-770B25260A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6950" y="3919538"/>
            <a:ext cx="2305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31" name="TextBox 11">
            <a:extLst>
              <a:ext uri="{FF2B5EF4-FFF2-40B4-BE49-F238E27FC236}">
                <a16:creationId xmlns:a16="http://schemas.microsoft.com/office/drawing/2014/main" id="{E9969593-3500-4EE2-A476-2FCCADAF32C5}"/>
              </a:ext>
            </a:extLst>
          </p:cNvPr>
          <p:cNvSpPr txBox="1">
            <a:spLocks noChangeArrowheads="1"/>
          </p:cNvSpPr>
          <p:nvPr/>
        </p:nvSpPr>
        <p:spPr bwMode="auto">
          <a:xfrm>
            <a:off x="366713" y="5743575"/>
            <a:ext cx="30670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100" b="0" i="0" u="none" strike="noStrike" kern="1200" cap="none" spc="0" normalizeH="0" baseline="0" noProof="0">
                <a:ln>
                  <a:noFill/>
                </a:ln>
                <a:solidFill>
                  <a:srgbClr val="000000"/>
                </a:solidFill>
                <a:effectLst/>
                <a:uLnTx/>
                <a:uFillTx/>
                <a:latin typeface="Arial" panose="020B0604020202020204" pitchFamily="34" charset="0"/>
                <a:ea typeface="ヒラギノ角ゴ Pro W3"/>
              </a:rPr>
              <a:t>Image source: </a:t>
            </a:r>
            <a:r>
              <a:rPr kumimoji="0" lang="en-AU" altLang="en-US" sz="1100" b="0" i="0" u="none" strike="noStrike" kern="1200" cap="none" spc="0" normalizeH="0" baseline="0" noProof="0">
                <a:ln>
                  <a:noFill/>
                </a:ln>
                <a:solidFill>
                  <a:srgbClr val="000000"/>
                </a:solidFill>
                <a:effectLst/>
                <a:uLnTx/>
                <a:uFillTx/>
                <a:latin typeface="Rockwell" panose="02060603020205020403" pitchFamily="18" charset="0"/>
                <a:ea typeface="ヒラギノ角ゴ Pro W3"/>
              </a:rPr>
              <a:t>©2018 ACF</a:t>
            </a:r>
            <a:endParaRPr kumimoji="0" lang="en-AU" altLang="en-US" sz="11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2418" name="Straight Arrow Connector 11">
            <a:extLst>
              <a:ext uri="{FF2B5EF4-FFF2-40B4-BE49-F238E27FC236}">
                <a16:creationId xmlns:a16="http://schemas.microsoft.com/office/drawing/2014/main" id="{B8A92512-C99D-4318-A621-5E596FF3359B}"/>
              </a:ext>
            </a:extLst>
          </p:cNvPr>
          <p:cNvCxnSpPr>
            <a:cxnSpLocks/>
          </p:cNvCxnSpPr>
          <p:nvPr/>
        </p:nvCxnSpPr>
        <p:spPr bwMode="auto">
          <a:xfrm>
            <a:off x="8310563" y="3738563"/>
            <a:ext cx="863600" cy="79375"/>
          </a:xfrm>
          <a:prstGeom prst="straightConnector1">
            <a:avLst/>
          </a:prstGeom>
          <a:noFill/>
          <a:ln w="539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2419" name="Straight Arrow Connector 23">
            <a:extLst>
              <a:ext uri="{FF2B5EF4-FFF2-40B4-BE49-F238E27FC236}">
                <a16:creationId xmlns:a16="http://schemas.microsoft.com/office/drawing/2014/main" id="{ABDB30DF-46FB-419E-8AF9-A83693844CC7}"/>
              </a:ext>
            </a:extLst>
          </p:cNvPr>
          <p:cNvCxnSpPr>
            <a:cxnSpLocks/>
            <a:endCxn id="572427" idx="1"/>
          </p:cNvCxnSpPr>
          <p:nvPr/>
        </p:nvCxnSpPr>
        <p:spPr bwMode="auto">
          <a:xfrm>
            <a:off x="7747000" y="5010150"/>
            <a:ext cx="1204913" cy="247650"/>
          </a:xfrm>
          <a:prstGeom prst="straightConnector1">
            <a:avLst/>
          </a:prstGeom>
          <a:noFill/>
          <a:ln w="539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2420" name="Title 1">
            <a:extLst>
              <a:ext uri="{FF2B5EF4-FFF2-40B4-BE49-F238E27FC236}">
                <a16:creationId xmlns:a16="http://schemas.microsoft.com/office/drawing/2014/main" id="{D9CF5AB5-599B-45A7-8A12-1B28BE4B61CC}"/>
              </a:ext>
            </a:extLst>
          </p:cNvPr>
          <p:cNvSpPr>
            <a:spLocks noGrp="1" noChangeArrowheads="1"/>
          </p:cNvSpPr>
          <p:nvPr>
            <p:ph type="title"/>
          </p:nvPr>
        </p:nvSpPr>
        <p:spPr bwMode="auto">
          <a:xfrm>
            <a:off x="249237" y="120650"/>
            <a:ext cx="10580439"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altLang="en-US">
                <a:latin typeface="Helvetica Neue"/>
                <a:ea typeface="Helvetica Neue"/>
                <a:cs typeface="Helvetica Neue"/>
              </a:rPr>
              <a:t>The trauma behaviour cycle</a:t>
            </a:r>
          </a:p>
        </p:txBody>
      </p:sp>
      <p:graphicFrame>
        <p:nvGraphicFramePr>
          <p:cNvPr id="4" name="Content Placeholder 3">
            <a:extLst>
              <a:ext uri="{FF2B5EF4-FFF2-40B4-BE49-F238E27FC236}">
                <a16:creationId xmlns:a16="http://schemas.microsoft.com/office/drawing/2014/main" id="{351C7C81-6D34-4667-A16C-90011F16030C}"/>
              </a:ext>
            </a:extLst>
          </p:cNvPr>
          <p:cNvGraphicFramePr>
            <a:graphicFrameLocks noGrp="1"/>
          </p:cNvGraphicFramePr>
          <p:nvPr>
            <p:ph idx="1"/>
            <p:extLst>
              <p:ext uri="{D42A27DB-BD31-4B8C-83A1-F6EECF244321}">
                <p14:modId xmlns:p14="http://schemas.microsoft.com/office/powerpoint/2010/main" val="1224248289"/>
              </p:ext>
            </p:extLst>
          </p:nvPr>
        </p:nvGraphicFramePr>
        <p:xfrm>
          <a:off x="2918444" y="1075934"/>
          <a:ext cx="6041774" cy="4706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72422" name="Straight Arrow Connector 5">
            <a:extLst>
              <a:ext uri="{FF2B5EF4-FFF2-40B4-BE49-F238E27FC236}">
                <a16:creationId xmlns:a16="http://schemas.microsoft.com/office/drawing/2014/main" id="{A062ACB3-A186-47F2-846F-C6996CBC2C03}"/>
              </a:ext>
            </a:extLst>
          </p:cNvPr>
          <p:cNvCxnSpPr>
            <a:cxnSpLocks/>
          </p:cNvCxnSpPr>
          <p:nvPr/>
        </p:nvCxnSpPr>
        <p:spPr bwMode="auto">
          <a:xfrm flipV="1">
            <a:off x="7404100" y="1250950"/>
            <a:ext cx="1284288" cy="195263"/>
          </a:xfrm>
          <a:prstGeom prst="straightConnector1">
            <a:avLst/>
          </a:prstGeom>
          <a:noFill/>
          <a:ln w="539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2423" name="Rectangle 6">
            <a:extLst>
              <a:ext uri="{FF2B5EF4-FFF2-40B4-BE49-F238E27FC236}">
                <a16:creationId xmlns:a16="http://schemas.microsoft.com/office/drawing/2014/main" id="{6FFCD537-B1A0-4E8A-83AF-9E25EA35C77E}"/>
              </a:ext>
            </a:extLst>
          </p:cNvPr>
          <p:cNvSpPr>
            <a:spLocks noChangeArrowheads="1"/>
          </p:cNvSpPr>
          <p:nvPr/>
        </p:nvSpPr>
        <p:spPr bwMode="auto">
          <a:xfrm>
            <a:off x="8688389" y="454025"/>
            <a:ext cx="30337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AU" sz="2000" b="1" i="0" u="none" strike="noStrike" kern="1200" cap="none" spc="0" normalizeH="0" baseline="0" noProof="0">
                <a:ln>
                  <a:noFill/>
                </a:ln>
                <a:solidFill>
                  <a:srgbClr val="63666A"/>
                </a:solidFill>
                <a:effectLst/>
                <a:uLnTx/>
                <a:uFillTx/>
                <a:latin typeface="Helvetica" panose="020B0604020202030204" pitchFamily="34" charset="0"/>
              </a:rPr>
              <a:t>The lack of explicit, logical memory, means the child does not know what started the trigger behaviour</a:t>
            </a:r>
          </a:p>
        </p:txBody>
      </p:sp>
      <p:sp>
        <p:nvSpPr>
          <p:cNvPr id="572424" name="TextBox 12">
            <a:extLst>
              <a:ext uri="{FF2B5EF4-FFF2-40B4-BE49-F238E27FC236}">
                <a16:creationId xmlns:a16="http://schemas.microsoft.com/office/drawing/2014/main" id="{B13F406A-0A57-495E-922E-FA70DF33EF7B}"/>
              </a:ext>
            </a:extLst>
          </p:cNvPr>
          <p:cNvSpPr txBox="1">
            <a:spLocks noChangeArrowheads="1"/>
          </p:cNvSpPr>
          <p:nvPr/>
        </p:nvSpPr>
        <p:spPr bwMode="auto">
          <a:xfrm>
            <a:off x="9174163" y="2455863"/>
            <a:ext cx="27955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000" b="1" i="0" u="none" strike="noStrike" kern="1200" cap="none" spc="0" normalizeH="0" baseline="0" noProof="0">
                <a:ln>
                  <a:noFill/>
                </a:ln>
                <a:solidFill>
                  <a:srgbClr val="63666A"/>
                </a:solidFill>
                <a:effectLst/>
                <a:uLnTx/>
                <a:uFillTx/>
                <a:latin typeface="Helvetica" panose="020B0604020202030204" pitchFamily="34" charset="0"/>
              </a:rPr>
              <a:t>Developing brain imprints the emotions felt at the core of the trauma, as well as the defence used    against it</a:t>
            </a:r>
          </a:p>
        </p:txBody>
      </p:sp>
      <p:cxnSp>
        <p:nvCxnSpPr>
          <p:cNvPr id="572425" name="Straight Arrow Connector 20">
            <a:extLst>
              <a:ext uri="{FF2B5EF4-FFF2-40B4-BE49-F238E27FC236}">
                <a16:creationId xmlns:a16="http://schemas.microsoft.com/office/drawing/2014/main" id="{F3AE34A9-07E4-4F92-BCDF-BACCB1BE267A}"/>
              </a:ext>
            </a:extLst>
          </p:cNvPr>
          <p:cNvCxnSpPr>
            <a:cxnSpLocks/>
          </p:cNvCxnSpPr>
          <p:nvPr/>
        </p:nvCxnSpPr>
        <p:spPr bwMode="auto">
          <a:xfrm flipH="1" flipV="1">
            <a:off x="2690813" y="4953000"/>
            <a:ext cx="1011237" cy="231775"/>
          </a:xfrm>
          <a:prstGeom prst="straightConnector1">
            <a:avLst/>
          </a:prstGeom>
          <a:noFill/>
          <a:ln w="539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2426" name="TextBox 21">
            <a:extLst>
              <a:ext uri="{FF2B5EF4-FFF2-40B4-BE49-F238E27FC236}">
                <a16:creationId xmlns:a16="http://schemas.microsoft.com/office/drawing/2014/main" id="{DFDA79BF-F4B3-4696-B181-D3758AF9D169}"/>
              </a:ext>
            </a:extLst>
          </p:cNvPr>
          <p:cNvSpPr txBox="1">
            <a:spLocks noChangeArrowheads="1"/>
          </p:cNvSpPr>
          <p:nvPr/>
        </p:nvSpPr>
        <p:spPr bwMode="auto">
          <a:xfrm>
            <a:off x="57150" y="3497263"/>
            <a:ext cx="29987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000" b="1" i="0" u="none" strike="noStrike" kern="1200" cap="none" spc="0" normalizeH="0" baseline="0" noProof="0">
                <a:ln>
                  <a:noFill/>
                </a:ln>
                <a:solidFill>
                  <a:srgbClr val="63666A"/>
                </a:solidFill>
                <a:effectLst/>
                <a:uLnTx/>
                <a:uFillTx/>
                <a:latin typeface="Helvetica" panose="020B0604020202030204" pitchFamily="34" charset="0"/>
              </a:rPr>
              <a:t>Child/YP is still in their right hemisphere and so is not using their cortex to read or interpret your response…and is primed to perceive ongoing threat</a:t>
            </a:r>
          </a:p>
        </p:txBody>
      </p:sp>
      <p:sp>
        <p:nvSpPr>
          <p:cNvPr id="572427" name="TextBox 24">
            <a:extLst>
              <a:ext uri="{FF2B5EF4-FFF2-40B4-BE49-F238E27FC236}">
                <a16:creationId xmlns:a16="http://schemas.microsoft.com/office/drawing/2014/main" id="{1FC77DC9-D2D2-4AA3-B108-93438AF52B34}"/>
              </a:ext>
            </a:extLst>
          </p:cNvPr>
          <p:cNvSpPr txBox="1">
            <a:spLocks noChangeArrowheads="1"/>
          </p:cNvSpPr>
          <p:nvPr/>
        </p:nvSpPr>
        <p:spPr bwMode="auto">
          <a:xfrm>
            <a:off x="8951913" y="4903788"/>
            <a:ext cx="324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000" b="1" i="0" u="none" strike="noStrike" kern="1200" cap="none" spc="0" normalizeH="0" baseline="0" noProof="0">
                <a:ln>
                  <a:noFill/>
                </a:ln>
                <a:solidFill>
                  <a:srgbClr val="63666A"/>
                </a:solidFill>
                <a:effectLst/>
                <a:uLnTx/>
                <a:uFillTx/>
                <a:latin typeface="Helvetica" panose="020B0604020202030204" pitchFamily="34" charset="0"/>
              </a:rPr>
              <a:t>The behaviour pushes another’s “buttons” </a:t>
            </a:r>
          </a:p>
        </p:txBody>
      </p:sp>
      <p:cxnSp>
        <p:nvCxnSpPr>
          <p:cNvPr id="572428" name="Straight Arrow Connector 30">
            <a:extLst>
              <a:ext uri="{FF2B5EF4-FFF2-40B4-BE49-F238E27FC236}">
                <a16:creationId xmlns:a16="http://schemas.microsoft.com/office/drawing/2014/main" id="{340D896A-740F-4DD3-BD27-13817E2CE545}"/>
              </a:ext>
            </a:extLst>
          </p:cNvPr>
          <p:cNvCxnSpPr>
            <a:cxnSpLocks/>
          </p:cNvCxnSpPr>
          <p:nvPr/>
        </p:nvCxnSpPr>
        <p:spPr bwMode="auto">
          <a:xfrm flipH="1" flipV="1">
            <a:off x="2509838" y="1528763"/>
            <a:ext cx="922337" cy="715962"/>
          </a:xfrm>
          <a:prstGeom prst="straightConnector1">
            <a:avLst/>
          </a:prstGeom>
          <a:noFill/>
          <a:ln w="539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2429" name="TextBox 31">
            <a:extLst>
              <a:ext uri="{FF2B5EF4-FFF2-40B4-BE49-F238E27FC236}">
                <a16:creationId xmlns:a16="http://schemas.microsoft.com/office/drawing/2014/main" id="{F6319926-2334-4332-B85C-4BE3866A72C2}"/>
              </a:ext>
            </a:extLst>
          </p:cNvPr>
          <p:cNvSpPr txBox="1">
            <a:spLocks noChangeArrowheads="1"/>
          </p:cNvSpPr>
          <p:nvPr/>
        </p:nvSpPr>
        <p:spPr bwMode="auto">
          <a:xfrm>
            <a:off x="476250" y="1044575"/>
            <a:ext cx="21605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000" b="1" i="0" u="none" strike="noStrike" kern="1200" cap="none" spc="0" normalizeH="0" baseline="0" noProof="0">
                <a:ln>
                  <a:noFill/>
                </a:ln>
                <a:solidFill>
                  <a:srgbClr val="63666A"/>
                </a:solidFill>
                <a:effectLst/>
                <a:uLnTx/>
                <a:uFillTx/>
                <a:latin typeface="Helvetica" panose="020B0604020202030204" pitchFamily="34" charset="0"/>
              </a:rPr>
              <a:t>Most likely the defence state they used at the time of the initial trauma</a:t>
            </a:r>
          </a:p>
        </p:txBody>
      </p:sp>
      <p:sp>
        <p:nvSpPr>
          <p:cNvPr id="572430" name="TextBox 26">
            <a:extLst>
              <a:ext uri="{FF2B5EF4-FFF2-40B4-BE49-F238E27FC236}">
                <a16:creationId xmlns:a16="http://schemas.microsoft.com/office/drawing/2014/main" id="{73C8F4E9-B022-47D5-A3E7-69AE5A720A82}"/>
              </a:ext>
            </a:extLst>
          </p:cNvPr>
          <p:cNvSpPr txBox="1">
            <a:spLocks noChangeArrowheads="1"/>
          </p:cNvSpPr>
          <p:nvPr/>
        </p:nvSpPr>
        <p:spPr bwMode="auto">
          <a:xfrm>
            <a:off x="4979988" y="5826125"/>
            <a:ext cx="30670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100" b="0" i="0" u="none" strike="noStrike" kern="1200" cap="none" spc="0" normalizeH="0" baseline="0" noProof="0">
                <a:ln>
                  <a:noFill/>
                </a:ln>
                <a:solidFill>
                  <a:srgbClr val="000000"/>
                </a:solidFill>
                <a:effectLst/>
                <a:uLnTx/>
                <a:uFillTx/>
                <a:latin typeface="Arial" panose="020B0604020202020204" pitchFamily="34" charset="0"/>
              </a:rPr>
              <a:t>Image source: </a:t>
            </a:r>
            <a:r>
              <a:rPr kumimoji="0" lang="en-AU" altLang="en-US" sz="1100" b="0" i="0" u="none" strike="noStrike" kern="1200" cap="none" spc="0" normalizeH="0" baseline="0" noProof="0">
                <a:ln>
                  <a:noFill/>
                </a:ln>
                <a:solidFill>
                  <a:srgbClr val="000000"/>
                </a:solidFill>
                <a:effectLst/>
                <a:uLnTx/>
                <a:uFillTx/>
                <a:latin typeface="Rockwell" panose="02060603020205020403" pitchFamily="18" charset="0"/>
              </a:rPr>
              <a:t>©2018 ACF</a:t>
            </a:r>
            <a:endParaRPr kumimoji="0" lang="en-AU" altLang="en-US" sz="1100" b="0" i="0" u="none" strike="noStrike" kern="1200" cap="none" spc="0" normalizeH="0" baseline="0" noProof="0">
              <a:ln>
                <a:noFill/>
              </a:ln>
              <a:solidFill>
                <a:srgbClr val="000000"/>
              </a:solidFill>
              <a:effectLst/>
              <a:uLnTx/>
              <a:uFillTx/>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criteria</a:t>
            </a:r>
          </a:p>
        </p:txBody>
      </p:sp>
      <p:sp>
        <p:nvSpPr>
          <p:cNvPr id="3" name="Content Placeholder 2"/>
          <p:cNvSpPr>
            <a:spLocks noGrp="1"/>
          </p:cNvSpPr>
          <p:nvPr>
            <p:ph idx="1"/>
          </p:nvPr>
        </p:nvSpPr>
        <p:spPr>
          <a:xfrm>
            <a:off x="838199" y="1825625"/>
            <a:ext cx="7116519" cy="3660775"/>
          </a:xfrm>
        </p:spPr>
        <p:txBody>
          <a:bodyPr/>
          <a:lstStyle/>
          <a:p>
            <a:r>
              <a:rPr lang="en-US"/>
              <a:t>Built an understanding of developmental, relational, trauma focusing on brain and body functioning;</a:t>
            </a:r>
          </a:p>
          <a:p>
            <a:r>
              <a:rPr lang="en-US"/>
              <a:t>Explored the implications of trauma on children and young people’s functioning in education environments;</a:t>
            </a:r>
          </a:p>
          <a:p>
            <a:r>
              <a:rPr lang="en-US"/>
              <a:t>Enhanced practice skills and strategies to enable effective support and healing outcomes; and</a:t>
            </a:r>
          </a:p>
          <a:p>
            <a:r>
              <a:rPr lang="en-US"/>
              <a:t>Identified areas for further learning and development</a:t>
            </a:r>
          </a:p>
          <a:p>
            <a:endParaRPr lang="en-US"/>
          </a:p>
        </p:txBody>
      </p:sp>
      <p:sp>
        <p:nvSpPr>
          <p:cNvPr id="4" name="Slide Number Placeholder 3"/>
          <p:cNvSpPr>
            <a:spLocks noGrp="1"/>
          </p:cNvSpPr>
          <p:nvPr>
            <p:ph type="sldNum" sz="quarter" idx="12"/>
          </p:nvPr>
        </p:nvSpPr>
        <p:spPr>
          <a:xfrm>
            <a:off x="8616677" y="6308644"/>
            <a:ext cx="3407021"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a:solidFill>
                  <a:srgbClr val="FFFFFF"/>
                </a:solidFill>
              </a:rPr>
              <a:t>professionals.</a:t>
            </a: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Tree>
    <p:extLst>
      <p:ext uri="{BB962C8B-B14F-4D97-AF65-F5344CB8AC3E}">
        <p14:creationId xmlns:p14="http://schemas.microsoft.com/office/powerpoint/2010/main" val="120041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A2B11-0900-4A63-87BF-0AE9565D27A7}"/>
              </a:ext>
            </a:extLst>
          </p:cNvPr>
          <p:cNvSpPr>
            <a:spLocks noGrp="1"/>
          </p:cNvSpPr>
          <p:nvPr>
            <p:ph type="sldNum" sz="quarter" idx="12"/>
          </p:nvPr>
        </p:nvSpPr>
        <p:spPr>
          <a:xfrm>
            <a:off x="8658970" y="6308644"/>
            <a:ext cx="3364728" cy="422094"/>
          </a:xfrm>
        </p:spPr>
        <p:txBody>
          <a:bodyPr/>
          <a:lstStyle/>
          <a:p>
            <a:r>
              <a:rPr lang="en-US"/>
              <a:t>professionals.childhood.org.au</a:t>
            </a:r>
          </a:p>
        </p:txBody>
      </p:sp>
      <p:sp>
        <p:nvSpPr>
          <p:cNvPr id="3" name="Title 2">
            <a:extLst>
              <a:ext uri="{FF2B5EF4-FFF2-40B4-BE49-F238E27FC236}">
                <a16:creationId xmlns:a16="http://schemas.microsoft.com/office/drawing/2014/main" id="{4A57AFAF-5ADC-4880-B1F5-B369F2C91DD3}"/>
              </a:ext>
            </a:extLst>
          </p:cNvPr>
          <p:cNvSpPr>
            <a:spLocks noGrp="1"/>
          </p:cNvSpPr>
          <p:nvPr>
            <p:ph type="title"/>
          </p:nvPr>
        </p:nvSpPr>
        <p:spPr>
          <a:xfrm>
            <a:off x="933614" y="420784"/>
            <a:ext cx="9124785" cy="1487529"/>
          </a:xfrm>
        </p:spPr>
        <p:txBody>
          <a:bodyPr>
            <a:normAutofit/>
          </a:bodyPr>
          <a:lstStyle/>
          <a:p>
            <a:r>
              <a:rPr lang="en-US"/>
              <a:t>Understanding the meaning behind the </a:t>
            </a:r>
            <a:r>
              <a:rPr lang="en-US" err="1"/>
              <a:t>behaviour</a:t>
            </a:r>
            <a:endParaRPr lang="en-AU"/>
          </a:p>
        </p:txBody>
      </p:sp>
      <p:pic>
        <p:nvPicPr>
          <p:cNvPr id="6" name="Content Placeholder 5" descr="A person that is standing in the grass&#10;&#10;Description automatically generated">
            <a:extLst>
              <a:ext uri="{FF2B5EF4-FFF2-40B4-BE49-F238E27FC236}">
                <a16:creationId xmlns:a16="http://schemas.microsoft.com/office/drawing/2014/main" id="{A807682A-FDD3-4DBF-B162-DA7F78B3AC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7113" y="1531427"/>
            <a:ext cx="4071067" cy="4548913"/>
          </a:xfrm>
        </p:spPr>
      </p:pic>
    </p:spTree>
    <p:extLst>
      <p:ext uri="{BB962C8B-B14F-4D97-AF65-F5344CB8AC3E}">
        <p14:creationId xmlns:p14="http://schemas.microsoft.com/office/powerpoint/2010/main" val="127417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sp>
        <p:nvSpPr>
          <p:cNvPr id="2" name="Slide Number Placeholder 1"/>
          <p:cNvSpPr>
            <a:spLocks noGrp="1"/>
          </p:cNvSpPr>
          <p:nvPr>
            <p:ph type="sldNum" sz="quarter" idx="12"/>
          </p:nvPr>
        </p:nvSpPr>
        <p:spPr>
          <a:xfrm>
            <a:off x="8372723" y="6308644"/>
            <a:ext cx="3650975"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
        <p:nvSpPr>
          <p:cNvPr id="6" name="Rectangle 5"/>
          <p:cNvSpPr/>
          <p:nvPr/>
        </p:nvSpPr>
        <p:spPr>
          <a:xfrm>
            <a:off x="5088836" y="1897109"/>
            <a:ext cx="6567776" cy="273921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63666A"/>
                </a:solidFill>
                <a:effectLst/>
                <a:uLnTx/>
                <a:uFillTx/>
                <a:latin typeface="Helvetica Neue"/>
                <a:ea typeface="+mn-ea"/>
                <a:cs typeface="Helvetica Neue"/>
              </a:rPr>
              <a:t>How do we use our knowledge?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C90D"/>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9BDF"/>
              </a:solidFill>
              <a:effectLst/>
              <a:uLnTx/>
              <a:uFillTx/>
              <a:latin typeface="Helvetica Neue"/>
              <a:ea typeface="+mn-ea"/>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Helvetica Neue"/>
                <a:ea typeface="+mn-ea"/>
                <a:cs typeface="Helvetica Neue"/>
              </a:rPr>
            </a:br>
            <a:endParaRPr kumimoji="0" lang="en-US" sz="2400" b="0" i="0" u="sng" strike="noStrike" kern="1200" cap="none" spc="0" normalizeH="0" baseline="0" noProof="0">
              <a:ln>
                <a:noFill/>
              </a:ln>
              <a:solidFill>
                <a:srgbClr val="FEC90D"/>
              </a:solidFill>
              <a:effectLst/>
              <a:uLnTx/>
              <a:uFillTx/>
              <a:latin typeface="Helvetica Neue"/>
              <a:ea typeface="+mn-ea"/>
              <a:cs typeface="Helvetica Neue"/>
            </a:endParaRPr>
          </a:p>
        </p:txBody>
      </p:sp>
    </p:spTree>
    <p:extLst>
      <p:ext uri="{BB962C8B-B14F-4D97-AF65-F5344CB8AC3E}">
        <p14:creationId xmlns:p14="http://schemas.microsoft.com/office/powerpoint/2010/main" val="3172815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CCE7B-A108-4AFB-96BF-9117F6200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EE6006E0-F0D5-4628-9E90-4CFE4EC7EBA0}"/>
              </a:ext>
            </a:extLst>
          </p:cNvPr>
          <p:cNvSpPr>
            <a:spLocks noGrp="1"/>
          </p:cNvSpPr>
          <p:nvPr>
            <p:ph type="title"/>
          </p:nvPr>
        </p:nvSpPr>
        <p:spPr/>
        <p:txBody>
          <a:bodyPr/>
          <a:lstStyle/>
          <a:p>
            <a:r>
              <a:rPr lang="en-US"/>
              <a:t>Reflect on what we already do</a:t>
            </a:r>
          </a:p>
        </p:txBody>
      </p:sp>
      <p:pic>
        <p:nvPicPr>
          <p:cNvPr id="8" name="Content Placeholder 7" descr="A close up of a stone building&#10;&#10;Description automatically generated">
            <a:extLst>
              <a:ext uri="{FF2B5EF4-FFF2-40B4-BE49-F238E27FC236}">
                <a16:creationId xmlns:a16="http://schemas.microsoft.com/office/drawing/2014/main" id="{B1674737-B6FF-4FD5-B722-2AB952C0573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69034" y="1825625"/>
            <a:ext cx="5472457" cy="3660775"/>
          </a:xfrm>
        </p:spPr>
      </p:pic>
      <p:sp>
        <p:nvSpPr>
          <p:cNvPr id="9" name="TextBox 8">
            <a:extLst>
              <a:ext uri="{FF2B5EF4-FFF2-40B4-BE49-F238E27FC236}">
                <a16:creationId xmlns:a16="http://schemas.microsoft.com/office/drawing/2014/main" id="{16B273B4-51D4-49D6-BE05-B8B428F1AF61}"/>
              </a:ext>
            </a:extLst>
          </p:cNvPr>
          <p:cNvSpPr txBox="1"/>
          <p:nvPr/>
        </p:nvSpPr>
        <p:spPr>
          <a:xfrm>
            <a:off x="1269034" y="5486400"/>
            <a:ext cx="5472457" cy="230832"/>
          </a:xfrm>
          <a:prstGeom prst="rect">
            <a:avLst/>
          </a:prstGeom>
          <a:noFill/>
        </p:spPr>
        <p:txBody>
          <a:bodyPr wrap="square" rtlCol="0">
            <a:spAutoFit/>
          </a:bodyPr>
          <a:lstStyle/>
          <a:p>
            <a:r>
              <a:rPr lang="en-AU" sz="900">
                <a:hlinkClick r:id="rId4" tooltip="http://flickr.com/photos/macahanc6r/6015526052"/>
              </a:rPr>
              <a:t>This Photo</a:t>
            </a:r>
            <a:r>
              <a:rPr lang="en-AU" sz="900"/>
              <a:t> by Unknown Author is licensed under </a:t>
            </a:r>
            <a:r>
              <a:rPr lang="en-AU" sz="900">
                <a:hlinkClick r:id="rId5" tooltip="https://creativecommons.org/licenses/by/3.0/"/>
              </a:rPr>
              <a:t>CC BY</a:t>
            </a:r>
            <a:endParaRPr lang="en-AU" sz="900"/>
          </a:p>
        </p:txBody>
      </p:sp>
    </p:spTree>
    <p:extLst>
      <p:ext uri="{BB962C8B-B14F-4D97-AF65-F5344CB8AC3E}">
        <p14:creationId xmlns:p14="http://schemas.microsoft.com/office/powerpoint/2010/main" val="3551341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CB80C-9E09-4E5A-957E-EE259154B0F6}"/>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2E717B28-CF26-42AA-89A8-53B2202BE6C9}"/>
              </a:ext>
            </a:extLst>
          </p:cNvPr>
          <p:cNvSpPr>
            <a:spLocks noGrp="1"/>
          </p:cNvSpPr>
          <p:nvPr>
            <p:ph type="title"/>
          </p:nvPr>
        </p:nvSpPr>
        <p:spPr/>
        <p:txBody>
          <a:bodyPr/>
          <a:lstStyle/>
          <a:p>
            <a:r>
              <a:rPr lang="en-AU"/>
              <a:t>Implement SMART PRACTICE</a:t>
            </a:r>
          </a:p>
        </p:txBody>
      </p:sp>
      <p:graphicFrame>
        <p:nvGraphicFramePr>
          <p:cNvPr id="5" name="Content Placeholder 4">
            <a:extLst>
              <a:ext uri="{FF2B5EF4-FFF2-40B4-BE49-F238E27FC236}">
                <a16:creationId xmlns:a16="http://schemas.microsoft.com/office/drawing/2014/main" id="{7979822E-BAF1-4E33-9B20-DE240003E834}"/>
              </a:ext>
            </a:extLst>
          </p:cNvPr>
          <p:cNvGraphicFramePr>
            <a:graphicFrameLocks noGrp="1"/>
          </p:cNvGraphicFramePr>
          <p:nvPr>
            <p:ph idx="1"/>
            <p:extLst>
              <p:ext uri="{D42A27DB-BD31-4B8C-83A1-F6EECF244321}">
                <p14:modId xmlns:p14="http://schemas.microsoft.com/office/powerpoint/2010/main" val="3854683969"/>
              </p:ext>
            </p:extLst>
          </p:nvPr>
        </p:nvGraphicFramePr>
        <p:xfrm>
          <a:off x="838200" y="1825625"/>
          <a:ext cx="10548815" cy="3660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2409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483B57-8280-4A3A-8032-106885D514C6}"/>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062ADE4C-B1E6-4103-9C3E-DFDB22A1993D}"/>
              </a:ext>
            </a:extLst>
          </p:cNvPr>
          <p:cNvSpPr>
            <a:spLocks noGrp="1"/>
          </p:cNvSpPr>
          <p:nvPr>
            <p:ph type="title"/>
          </p:nvPr>
        </p:nvSpPr>
        <p:spPr/>
        <p:txBody>
          <a:bodyPr/>
          <a:lstStyle/>
          <a:p>
            <a:r>
              <a:rPr lang="en-AU"/>
              <a:t>We look after ourselves</a:t>
            </a:r>
          </a:p>
        </p:txBody>
      </p:sp>
      <p:pic>
        <p:nvPicPr>
          <p:cNvPr id="6" name="Content Placeholder 5" descr="A picture containing outdoor, grass, sign, sheep&#10;&#10;Description automatically generated">
            <a:extLst>
              <a:ext uri="{FF2B5EF4-FFF2-40B4-BE49-F238E27FC236}">
                <a16:creationId xmlns:a16="http://schemas.microsoft.com/office/drawing/2014/main" id="{96259D2D-65F6-4986-A6F0-DA447BCA6F9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74875" y="1825625"/>
            <a:ext cx="3660775" cy="3660775"/>
          </a:xfrm>
        </p:spPr>
      </p:pic>
      <p:sp>
        <p:nvSpPr>
          <p:cNvPr id="7" name="TextBox 6">
            <a:extLst>
              <a:ext uri="{FF2B5EF4-FFF2-40B4-BE49-F238E27FC236}">
                <a16:creationId xmlns:a16="http://schemas.microsoft.com/office/drawing/2014/main" id="{20D7AFB2-72A2-4453-9472-51E90F2709E9}"/>
              </a:ext>
            </a:extLst>
          </p:cNvPr>
          <p:cNvSpPr txBox="1"/>
          <p:nvPr/>
        </p:nvSpPr>
        <p:spPr>
          <a:xfrm>
            <a:off x="2174875" y="5486400"/>
            <a:ext cx="3660775" cy="230832"/>
          </a:xfrm>
          <a:prstGeom prst="rect">
            <a:avLst/>
          </a:prstGeom>
          <a:noFill/>
        </p:spPr>
        <p:txBody>
          <a:bodyPr wrap="square" rtlCol="0">
            <a:spAutoFit/>
          </a:bodyPr>
          <a:lstStyle/>
          <a:p>
            <a:r>
              <a:rPr lang="en-AU" sz="900">
                <a:hlinkClick r:id="rId4" tooltip="http://katewatson.net/self-care-what-is-it/"/>
              </a:rPr>
              <a:t>This Photo</a:t>
            </a:r>
            <a:r>
              <a:rPr lang="en-AU" sz="900"/>
              <a:t> by Unknown Author is licensed under </a:t>
            </a:r>
            <a:r>
              <a:rPr lang="en-AU" sz="900">
                <a:hlinkClick r:id="rId5" tooltip="https://creativecommons.org/licenses/by-nc/3.0/"/>
              </a:rPr>
              <a:t>CC BY-NC</a:t>
            </a:r>
            <a:endParaRPr lang="en-AU" sz="900"/>
          </a:p>
        </p:txBody>
      </p:sp>
    </p:spTree>
    <p:extLst>
      <p:ext uri="{BB962C8B-B14F-4D97-AF65-F5344CB8AC3E}">
        <p14:creationId xmlns:p14="http://schemas.microsoft.com/office/powerpoint/2010/main" val="4156880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618794-7155-4C31-B002-ED3E5F4CDFD1}"/>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28A4B545-43B0-44A2-A570-ECF4C6B1CAD9}"/>
              </a:ext>
            </a:extLst>
          </p:cNvPr>
          <p:cNvSpPr>
            <a:spLocks noGrp="1"/>
          </p:cNvSpPr>
          <p:nvPr>
            <p:ph type="title"/>
          </p:nvPr>
        </p:nvSpPr>
        <p:spPr>
          <a:xfrm>
            <a:off x="838200" y="365125"/>
            <a:ext cx="9056077" cy="1325563"/>
          </a:xfrm>
        </p:spPr>
        <p:txBody>
          <a:bodyPr/>
          <a:lstStyle/>
          <a:p>
            <a:r>
              <a:rPr lang="en-AU"/>
              <a:t>We look after our children, young people, families and communities</a:t>
            </a:r>
          </a:p>
        </p:txBody>
      </p:sp>
      <p:pic>
        <p:nvPicPr>
          <p:cNvPr id="6" name="Content Placeholder 5" descr="A person holding a flower&#10;&#10;Description automatically generated">
            <a:extLst>
              <a:ext uri="{FF2B5EF4-FFF2-40B4-BE49-F238E27FC236}">
                <a16:creationId xmlns:a16="http://schemas.microsoft.com/office/drawing/2014/main" id="{BF0E03F8-1766-458D-91C0-0BD9D4F0886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83508" y="1484027"/>
            <a:ext cx="4609531" cy="4609531"/>
          </a:xfrm>
        </p:spPr>
      </p:pic>
      <p:sp>
        <p:nvSpPr>
          <p:cNvPr id="7" name="TextBox 6">
            <a:extLst>
              <a:ext uri="{FF2B5EF4-FFF2-40B4-BE49-F238E27FC236}">
                <a16:creationId xmlns:a16="http://schemas.microsoft.com/office/drawing/2014/main" id="{484D2780-8229-4FD1-8FAC-E929C68D8146}"/>
              </a:ext>
            </a:extLst>
          </p:cNvPr>
          <p:cNvSpPr txBox="1"/>
          <p:nvPr/>
        </p:nvSpPr>
        <p:spPr>
          <a:xfrm>
            <a:off x="1883508" y="4434095"/>
            <a:ext cx="3446584" cy="369332"/>
          </a:xfrm>
          <a:prstGeom prst="rect">
            <a:avLst/>
          </a:prstGeom>
          <a:noFill/>
        </p:spPr>
        <p:txBody>
          <a:bodyPr wrap="square" rtlCol="0">
            <a:spAutoFit/>
          </a:bodyPr>
          <a:lstStyle/>
          <a:p>
            <a:r>
              <a:rPr lang="en-AU" sz="900">
                <a:hlinkClick r:id="rId4" tooltip="http://socialwork.buffalo.edu/resources/self-care-starter-kit.html"/>
              </a:rPr>
              <a:t>This Photo</a:t>
            </a:r>
            <a:r>
              <a:rPr lang="en-AU" sz="900"/>
              <a:t> by Unknown Author is licensed under </a:t>
            </a:r>
            <a:r>
              <a:rPr lang="en-AU" sz="900">
                <a:hlinkClick r:id="rId5" tooltip="https://creativecommons.org/licenses/by-nc-nd/3.0/"/>
              </a:rPr>
              <a:t>CC BY-NC-ND</a:t>
            </a:r>
            <a:endParaRPr lang="en-AU" sz="900"/>
          </a:p>
        </p:txBody>
      </p:sp>
    </p:spTree>
    <p:extLst>
      <p:ext uri="{BB962C8B-B14F-4D97-AF65-F5344CB8AC3E}">
        <p14:creationId xmlns:p14="http://schemas.microsoft.com/office/powerpoint/2010/main" val="1219578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77C014-7A51-445E-8122-15E9E428E20F}"/>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FFF72C55-F630-4DAA-87F4-6905B3C83B09}"/>
              </a:ext>
            </a:extLst>
          </p:cNvPr>
          <p:cNvSpPr>
            <a:spLocks noGrp="1"/>
          </p:cNvSpPr>
          <p:nvPr>
            <p:ph type="title"/>
          </p:nvPr>
        </p:nvSpPr>
        <p:spPr/>
        <p:txBody>
          <a:bodyPr/>
          <a:lstStyle/>
          <a:p>
            <a:r>
              <a:rPr lang="en-AU"/>
              <a:t>We can consider further training and implementation</a:t>
            </a:r>
          </a:p>
        </p:txBody>
      </p:sp>
      <p:sp>
        <p:nvSpPr>
          <p:cNvPr id="4" name="Content Placeholder 3">
            <a:extLst>
              <a:ext uri="{FF2B5EF4-FFF2-40B4-BE49-F238E27FC236}">
                <a16:creationId xmlns:a16="http://schemas.microsoft.com/office/drawing/2014/main" id="{76BBA4C1-1F84-4B80-9BF0-7B7B76C1AB10}"/>
              </a:ext>
            </a:extLst>
          </p:cNvPr>
          <p:cNvSpPr>
            <a:spLocks noGrp="1"/>
          </p:cNvSpPr>
          <p:nvPr>
            <p:ph idx="1"/>
          </p:nvPr>
        </p:nvSpPr>
        <p:spPr>
          <a:xfrm>
            <a:off x="838199" y="1825625"/>
            <a:ext cx="9621983" cy="3660775"/>
          </a:xfrm>
        </p:spPr>
        <p:txBody>
          <a:bodyPr/>
          <a:lstStyle/>
          <a:p>
            <a:r>
              <a:rPr lang="en-AU"/>
              <a:t>SMART PRACTICE – strategies in action</a:t>
            </a:r>
          </a:p>
          <a:p>
            <a:r>
              <a:rPr lang="en-AU"/>
              <a:t>Establishing and maintaining safe, supportive learning environments </a:t>
            </a:r>
          </a:p>
          <a:p>
            <a:r>
              <a:rPr lang="en-AU"/>
              <a:t>SMART audit tool – supporting trauma responsive school practices</a:t>
            </a:r>
          </a:p>
          <a:p>
            <a:r>
              <a:rPr lang="en-AU"/>
              <a:t>Neurobiology of self-care and staff wellbeing</a:t>
            </a:r>
          </a:p>
          <a:p>
            <a:r>
              <a:rPr lang="en-AU"/>
              <a:t>Exploring Polyvagal Theory and neurobiology</a:t>
            </a:r>
          </a:p>
          <a:p>
            <a:endParaRPr lang="en-AU"/>
          </a:p>
          <a:p>
            <a:r>
              <a:rPr lang="en-US"/>
              <a:t>Education:Trauma Informed Practice DECD.TraumaInformedPractice@sa.gov.au</a:t>
            </a:r>
            <a:endParaRPr lang="en-AU"/>
          </a:p>
          <a:p>
            <a:endParaRPr lang="en-AU"/>
          </a:p>
          <a:p>
            <a:endParaRPr lang="en-AU"/>
          </a:p>
        </p:txBody>
      </p:sp>
    </p:spTree>
    <p:extLst>
      <p:ext uri="{BB962C8B-B14F-4D97-AF65-F5344CB8AC3E}">
        <p14:creationId xmlns:p14="http://schemas.microsoft.com/office/powerpoint/2010/main" val="271508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736A8-1B77-46C5-883F-D9F6F3FA3655}"/>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FC06431F-E890-4BA3-9E4D-F85509F9042F}"/>
              </a:ext>
            </a:extLst>
          </p:cNvPr>
          <p:cNvSpPr>
            <a:spLocks noGrp="1"/>
          </p:cNvSpPr>
          <p:nvPr>
            <p:ph type="title"/>
          </p:nvPr>
        </p:nvSpPr>
        <p:spPr/>
        <p:txBody>
          <a:bodyPr/>
          <a:lstStyle/>
          <a:p>
            <a:r>
              <a:rPr lang="en-AU"/>
              <a:t>Holding hope</a:t>
            </a:r>
          </a:p>
        </p:txBody>
      </p:sp>
      <p:pic>
        <p:nvPicPr>
          <p:cNvPr id="6" name="Content Placeholder 5" descr="A close up of a persons hand&#10;&#10;Description automatically generated">
            <a:extLst>
              <a:ext uri="{FF2B5EF4-FFF2-40B4-BE49-F238E27FC236}">
                <a16:creationId xmlns:a16="http://schemas.microsoft.com/office/drawing/2014/main" id="{249EC227-A595-4B79-B240-232E987E6AF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71190" y="1825625"/>
            <a:ext cx="5468145" cy="3660775"/>
          </a:xfrm>
        </p:spPr>
      </p:pic>
      <p:sp>
        <p:nvSpPr>
          <p:cNvPr id="7" name="TextBox 6">
            <a:extLst>
              <a:ext uri="{FF2B5EF4-FFF2-40B4-BE49-F238E27FC236}">
                <a16:creationId xmlns:a16="http://schemas.microsoft.com/office/drawing/2014/main" id="{964F7D8E-2885-47F1-8F91-5CA613CB47FA}"/>
              </a:ext>
            </a:extLst>
          </p:cNvPr>
          <p:cNvSpPr txBox="1"/>
          <p:nvPr/>
        </p:nvSpPr>
        <p:spPr>
          <a:xfrm>
            <a:off x="1271190" y="5486400"/>
            <a:ext cx="5468145" cy="230832"/>
          </a:xfrm>
          <a:prstGeom prst="rect">
            <a:avLst/>
          </a:prstGeom>
          <a:noFill/>
        </p:spPr>
        <p:txBody>
          <a:bodyPr wrap="square" rtlCol="0">
            <a:spAutoFit/>
          </a:bodyPr>
          <a:lstStyle/>
          <a:p>
            <a:r>
              <a:rPr lang="en-AU" sz="900">
                <a:hlinkClick r:id="rId4" tooltip="https://trauma-recovery.net/2012/07/24/does-being-optimistic-help-you-recover-from-trauma/"/>
              </a:rPr>
              <a:t>This Photo</a:t>
            </a:r>
            <a:r>
              <a:rPr lang="en-AU" sz="900"/>
              <a:t> by Unknown Author is licensed under </a:t>
            </a:r>
            <a:r>
              <a:rPr lang="en-AU" sz="900">
                <a:hlinkClick r:id="rId5" tooltip="https://creativecommons.org/licenses/by-nc/3.0/"/>
              </a:rPr>
              <a:t>CC BY-NC</a:t>
            </a:r>
            <a:endParaRPr lang="en-AU" sz="900"/>
          </a:p>
        </p:txBody>
      </p:sp>
    </p:spTree>
    <p:extLst>
      <p:ext uri="{BB962C8B-B14F-4D97-AF65-F5344CB8AC3E}">
        <p14:creationId xmlns:p14="http://schemas.microsoft.com/office/powerpoint/2010/main" val="144798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outline</a:t>
            </a:r>
          </a:p>
        </p:txBody>
      </p:sp>
      <p:sp>
        <p:nvSpPr>
          <p:cNvPr id="3" name="Content Placeholder 2"/>
          <p:cNvSpPr>
            <a:spLocks noGrp="1"/>
          </p:cNvSpPr>
          <p:nvPr>
            <p:ph idx="1"/>
          </p:nvPr>
        </p:nvSpPr>
        <p:spPr/>
        <p:txBody>
          <a:bodyPr/>
          <a:lstStyle/>
          <a:p>
            <a:r>
              <a:rPr lang="en-US"/>
              <a:t>What do we need to know?</a:t>
            </a:r>
          </a:p>
          <a:p>
            <a:r>
              <a:rPr lang="en-US"/>
              <a:t>Why is it important?</a:t>
            </a:r>
          </a:p>
          <a:p>
            <a:r>
              <a:rPr lang="en-US"/>
              <a:t>How do we use our knowledge?</a:t>
            </a:r>
          </a:p>
          <a:p>
            <a:endParaRPr lang="en-US"/>
          </a:p>
        </p:txBody>
      </p:sp>
      <p:sp>
        <p:nvSpPr>
          <p:cNvPr id="4" name="Slide Number Placeholder 3"/>
          <p:cNvSpPr>
            <a:spLocks noGrp="1"/>
          </p:cNvSpPr>
          <p:nvPr>
            <p:ph type="sldNum" sz="quarter" idx="12"/>
          </p:nvPr>
        </p:nvSpPr>
        <p:spPr>
          <a:xfrm>
            <a:off x="8953266" y="6308644"/>
            <a:ext cx="3070432"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a:solidFill>
                  <a:srgbClr val="FFFFFF"/>
                </a:solidFill>
              </a:rPr>
              <a:t>professionals.</a:t>
            </a: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pic>
        <p:nvPicPr>
          <p:cNvPr id="6" name="Picture 5" descr="A picture containing doughnut, donut, window, sitting&#10;&#10;Description automatically generated">
            <a:extLst>
              <a:ext uri="{FF2B5EF4-FFF2-40B4-BE49-F238E27FC236}">
                <a16:creationId xmlns:a16="http://schemas.microsoft.com/office/drawing/2014/main" id="{AF98C7B1-DA7D-463B-886D-E5786B6573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45399" y="1500553"/>
            <a:ext cx="3692558" cy="4560277"/>
          </a:xfrm>
          <a:prstGeom prst="rect">
            <a:avLst/>
          </a:prstGeom>
        </p:spPr>
      </p:pic>
    </p:spTree>
    <p:extLst>
      <p:ext uri="{BB962C8B-B14F-4D97-AF65-F5344CB8AC3E}">
        <p14:creationId xmlns:p14="http://schemas.microsoft.com/office/powerpoint/2010/main" val="225409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Principles underpinning this session</a:t>
            </a:r>
          </a:p>
        </p:txBody>
      </p:sp>
      <p:sp>
        <p:nvSpPr>
          <p:cNvPr id="3" name="Content Placeholder 2"/>
          <p:cNvSpPr>
            <a:spLocks noGrp="1"/>
          </p:cNvSpPr>
          <p:nvPr>
            <p:ph idx="1"/>
          </p:nvPr>
        </p:nvSpPr>
        <p:spPr>
          <a:xfrm>
            <a:off x="838200" y="1825625"/>
            <a:ext cx="8305800" cy="3660775"/>
          </a:xfrm>
        </p:spPr>
        <p:txBody>
          <a:bodyPr/>
          <a:lstStyle/>
          <a:p>
            <a:r>
              <a:rPr lang="en-US"/>
              <a:t>This session assumes your understanding of child abuse and your mandatory reporting requirements, as per the RAN-EC* training.</a:t>
            </a:r>
          </a:p>
          <a:p>
            <a:r>
              <a:rPr lang="en-US"/>
              <a:t>Abuse related trauma, also called developmental or relational trauma, includes all forms of child abuse – including sexual abuse, physical abuse, emotional abuse, family violence and neglect, as explored in the Child Protection Curriculum</a:t>
            </a:r>
          </a:p>
          <a:p>
            <a:r>
              <a:rPr lang="en-US"/>
              <a:t>Discussion and questions are welcome and helpful.</a:t>
            </a:r>
          </a:p>
          <a:p>
            <a:endParaRPr lang="en-US"/>
          </a:p>
        </p:txBody>
      </p:sp>
      <p:sp>
        <p:nvSpPr>
          <p:cNvPr id="4" name="Slide Number Placeholder 3"/>
          <p:cNvSpPr>
            <a:spLocks noGrp="1"/>
          </p:cNvSpPr>
          <p:nvPr>
            <p:ph type="sldNum" sz="quarter" idx="12"/>
          </p:nvPr>
        </p:nvSpPr>
        <p:spPr>
          <a:xfrm>
            <a:off x="8800123" y="6308644"/>
            <a:ext cx="2895101"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2093226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6FB55-8838-4722-A28E-1CBE2F4A6A96}"/>
              </a:ext>
            </a:extLst>
          </p:cNvPr>
          <p:cNvSpPr>
            <a:spLocks noGrp="1"/>
          </p:cNvSpPr>
          <p:nvPr>
            <p:ph type="sldNum" sz="quarter" idx="12"/>
          </p:nvPr>
        </p:nvSpPr>
        <p:spPr/>
        <p:txBody>
          <a:bodyPr/>
          <a:lstStyle/>
          <a:p>
            <a:r>
              <a:rPr lang="en-US"/>
              <a:t>childhood.org.au</a:t>
            </a:r>
          </a:p>
        </p:txBody>
      </p:sp>
      <p:sp>
        <p:nvSpPr>
          <p:cNvPr id="3" name="Title 2">
            <a:extLst>
              <a:ext uri="{FF2B5EF4-FFF2-40B4-BE49-F238E27FC236}">
                <a16:creationId xmlns:a16="http://schemas.microsoft.com/office/drawing/2014/main" id="{2D9EF0EE-E167-468A-BA39-78B06AC570C0}"/>
              </a:ext>
            </a:extLst>
          </p:cNvPr>
          <p:cNvSpPr>
            <a:spLocks noGrp="1"/>
          </p:cNvSpPr>
          <p:nvPr>
            <p:ph type="title"/>
          </p:nvPr>
        </p:nvSpPr>
        <p:spPr>
          <a:xfrm>
            <a:off x="838200" y="365125"/>
            <a:ext cx="9744986" cy="1325563"/>
          </a:xfrm>
        </p:spPr>
        <p:txBody>
          <a:bodyPr>
            <a:normAutofit/>
          </a:bodyPr>
          <a:lstStyle/>
          <a:p>
            <a:r>
              <a:rPr lang="en-AU"/>
              <a:t>Trauma responsive practice links with other initiatives across South Australia</a:t>
            </a:r>
          </a:p>
        </p:txBody>
      </p:sp>
      <p:pic>
        <p:nvPicPr>
          <p:cNvPr id="5" name="Content Placeholder 4">
            <a:extLst>
              <a:ext uri="{FF2B5EF4-FFF2-40B4-BE49-F238E27FC236}">
                <a16:creationId xmlns:a16="http://schemas.microsoft.com/office/drawing/2014/main" id="{37AA0A26-3E14-41E8-AD04-42B5C19DAA71}"/>
              </a:ext>
            </a:extLst>
          </p:cNvPr>
          <p:cNvPicPr>
            <a:picLocks noGrp="1" noChangeAspect="1"/>
          </p:cNvPicPr>
          <p:nvPr>
            <p:ph idx="1"/>
          </p:nvPr>
        </p:nvPicPr>
        <p:blipFill>
          <a:blip r:embed="rId3"/>
          <a:stretch>
            <a:fillRect/>
          </a:stretch>
        </p:blipFill>
        <p:spPr>
          <a:xfrm>
            <a:off x="0" y="890955"/>
            <a:ext cx="11961401" cy="5750413"/>
          </a:xfrm>
          <a:prstGeom prst="rect">
            <a:avLst/>
          </a:prstGeom>
        </p:spPr>
      </p:pic>
    </p:spTree>
    <p:extLst>
      <p:ext uri="{BB962C8B-B14F-4D97-AF65-F5344CB8AC3E}">
        <p14:creationId xmlns:p14="http://schemas.microsoft.com/office/powerpoint/2010/main" val="417888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3" y="1183261"/>
            <a:ext cx="10363197" cy="4985172"/>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80" y="284481"/>
            <a:ext cx="10802080"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Department for Education initiatives - summary</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13752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3" y="1183261"/>
            <a:ext cx="10363197" cy="4985171"/>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80" y="284481"/>
            <a:ext cx="6756582"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DfE initiatives - SMART</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162233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DF2090-2351-8A4F-8007-AAFEF4EC3869}"/>
              </a:ext>
            </a:extLst>
          </p:cNvPr>
          <p:cNvSpPr/>
          <p:nvPr/>
        </p:nvSpPr>
        <p:spPr>
          <a:xfrm>
            <a:off x="0" y="-1"/>
            <a:ext cx="12192000" cy="965771"/>
          </a:xfrm>
          <a:prstGeom prst="rect">
            <a:avLst/>
          </a:prstGeom>
          <a:solidFill>
            <a:srgbClr val="33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3ADA90-2799-124E-853B-833CDFF5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9" y="6045830"/>
            <a:ext cx="1441515" cy="559510"/>
          </a:xfrm>
          <a:prstGeom prst="rect">
            <a:avLst/>
          </a:prstGeom>
        </p:spPr>
      </p:pic>
      <p:pic>
        <p:nvPicPr>
          <p:cNvPr id="4" name="Picture 3">
            <a:extLst>
              <a:ext uri="{FF2B5EF4-FFF2-40B4-BE49-F238E27FC236}">
                <a16:creationId xmlns:a16="http://schemas.microsoft.com/office/drawing/2014/main" id="{E453EEC7-4D25-8C45-B17A-E35A2245C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24" y="1183261"/>
            <a:ext cx="10363195" cy="4985171"/>
          </a:xfrm>
          <a:prstGeom prst="rect">
            <a:avLst/>
          </a:prstGeom>
        </p:spPr>
      </p:pic>
      <p:sp>
        <p:nvSpPr>
          <p:cNvPr id="9" name="Title 1">
            <a:extLst>
              <a:ext uri="{FF2B5EF4-FFF2-40B4-BE49-F238E27FC236}">
                <a16:creationId xmlns:a16="http://schemas.microsoft.com/office/drawing/2014/main" id="{E1F4FE62-D1FE-E643-98F8-D604FB423D6F}"/>
              </a:ext>
            </a:extLst>
          </p:cNvPr>
          <p:cNvSpPr txBox="1">
            <a:spLocks/>
          </p:cNvSpPr>
          <p:nvPr/>
        </p:nvSpPr>
        <p:spPr>
          <a:xfrm>
            <a:off x="416380" y="284481"/>
            <a:ext cx="9410008" cy="586606"/>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useo Sans 500" panose="02000000000000000000" pitchFamily="2" charset="77"/>
              </a:rPr>
              <a:t>DfE initiatives – Specialist Department supports</a:t>
            </a:r>
          </a:p>
        </p:txBody>
      </p:sp>
      <p:pic>
        <p:nvPicPr>
          <p:cNvPr id="10" name="Picture 9">
            <a:extLst>
              <a:ext uri="{FF2B5EF4-FFF2-40B4-BE49-F238E27FC236}">
                <a16:creationId xmlns:a16="http://schemas.microsoft.com/office/drawing/2014/main" id="{11D5D6E9-22D1-AA4E-A03F-178501A1B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1875" y="5441900"/>
            <a:ext cx="1318567" cy="1255108"/>
          </a:xfrm>
          <a:prstGeom prst="rect">
            <a:avLst/>
          </a:prstGeom>
        </p:spPr>
      </p:pic>
    </p:spTree>
    <p:extLst>
      <p:ext uri="{BB962C8B-B14F-4D97-AF65-F5344CB8AC3E}">
        <p14:creationId xmlns:p14="http://schemas.microsoft.com/office/powerpoint/2010/main" val="2773509332"/>
      </p:ext>
    </p:extLst>
  </p:cSld>
  <p:clrMapOvr>
    <a:masterClrMapping/>
  </p:clrMapOvr>
</p:sld>
</file>

<file path=ppt/theme/theme1.xml><?xml version="1.0" encoding="utf-8"?>
<a:theme xmlns:a="http://schemas.openxmlformats.org/drawingml/2006/main" name="1_Office Theme">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CF &amp; SMART Co-Branded Final Powerpoint Template Presentation">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CF &amp; SMART Co-Branded Final Powerpoint Template Presentation">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6"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FD8304-4053-49D2-AAB7-2801036B1475}">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1" ma:contentTypeDescription="Create a new document." ma:contentTypeScope="" ma:versionID="f1949e728d12087ec37ea276a4b08706">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bcef7a99e76d4c3dea127815f19767eb"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40D276-9505-4EA0-8715-FA5F43A183A7}">
  <ds:schemaRefs>
    <ds:schemaRef ds:uri="http://schemas.microsoft.com/sharepoint/v3/contenttype/forms"/>
  </ds:schemaRefs>
</ds:datastoreItem>
</file>

<file path=customXml/itemProps2.xml><?xml version="1.0" encoding="utf-8"?>
<ds:datastoreItem xmlns:ds="http://schemas.openxmlformats.org/officeDocument/2006/customXml" ds:itemID="{2A13CF65-3CA7-4156-9026-7BE502B2D330}">
  <ds:schemaRefs>
    <ds:schemaRef ds:uri="2f047896-8028-4a0f-ad28-9ad7f953f067"/>
    <ds:schemaRef ds:uri="fc1daf2a-eda1-43a6-951a-875fa6b812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244CB-21EE-4444-AEEF-D4DF8F5AAF4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8155</Words>
  <Application>Microsoft Office PowerPoint</Application>
  <PresentationFormat>Widescreen</PresentationFormat>
  <Paragraphs>621</Paragraphs>
  <Slides>37</Slides>
  <Notes>37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Arial</vt:lpstr>
      <vt:lpstr>Calibri</vt:lpstr>
      <vt:lpstr>Calibri Light</vt:lpstr>
      <vt:lpstr>Century Gothic</vt:lpstr>
      <vt:lpstr>Helvetica</vt:lpstr>
      <vt:lpstr>Helvetica Neue</vt:lpstr>
      <vt:lpstr>Helvetica Regular</vt:lpstr>
      <vt:lpstr>HelveticaNeueLT Pro 55 Roman</vt:lpstr>
      <vt:lpstr>Museo Sans 500</vt:lpstr>
      <vt:lpstr>Rockwell</vt:lpstr>
      <vt:lpstr>Times New Roman</vt:lpstr>
      <vt:lpstr>Wingdings</vt:lpstr>
      <vt:lpstr>1_Office Theme</vt:lpstr>
      <vt:lpstr>2_Office Theme</vt:lpstr>
      <vt:lpstr>ACF &amp; SMART Co-Branded Final Powerpoint Template Presentation</vt:lpstr>
      <vt:lpstr>ACF &amp; SMART Co-Branded Final Powerpoint Template Presentation</vt:lpstr>
      <vt:lpstr>Office Theme</vt:lpstr>
      <vt:lpstr>PowerPoint Presentation</vt:lpstr>
      <vt:lpstr>PowerPoint Presentation</vt:lpstr>
      <vt:lpstr>Success criteria</vt:lpstr>
      <vt:lpstr>Session outline</vt:lpstr>
      <vt:lpstr>Principles underpinning this session</vt:lpstr>
      <vt:lpstr>Trauma responsive practice links with other initiatives across South Australia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wellbeing</vt:lpstr>
      <vt:lpstr>Holding the child in mind</vt:lpstr>
      <vt:lpstr>Key messages What do we need to know?</vt:lpstr>
      <vt:lpstr>Key messages Why is using a trauma lens important?</vt:lpstr>
      <vt:lpstr>Key messages How do we use a trauma lens?</vt:lpstr>
      <vt:lpstr>PowerPoint Presentation</vt:lpstr>
      <vt:lpstr>What is trauma?</vt:lpstr>
      <vt:lpstr>What is trauma?</vt:lpstr>
      <vt:lpstr>Our knowledge of the brain and how it develops helps us understand</vt:lpstr>
      <vt:lpstr>Our knowledge of the brain and how it develops helps us understand</vt:lpstr>
      <vt:lpstr>Relationships are fundamental to our wellbeing</vt:lpstr>
      <vt:lpstr>PowerPoint Presentation</vt:lpstr>
      <vt:lpstr>PowerPoint Presentation</vt:lpstr>
      <vt:lpstr>PowerPoint Presentation</vt:lpstr>
      <vt:lpstr>Trauma leaves a lasting residue</vt:lpstr>
      <vt:lpstr>The trauma behaviour cycle</vt:lpstr>
      <vt:lpstr>Understanding the meaning behind the behaviour</vt:lpstr>
      <vt:lpstr>PowerPoint Presentation</vt:lpstr>
      <vt:lpstr>Reflect on what we already do</vt:lpstr>
      <vt:lpstr>Implement SMART PRACTICE</vt:lpstr>
      <vt:lpstr>We look after ourselves</vt:lpstr>
      <vt:lpstr>We look after our children, young people, families and communities</vt:lpstr>
      <vt:lpstr>We can consider further training and implementation</vt:lpstr>
      <vt:lpstr>Holding hope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Dickson</dc:creator>
  <cp:lastModifiedBy>Jade Perosa</cp:lastModifiedBy>
  <cp:revision>2</cp:revision>
  <dcterms:created xsi:type="dcterms:W3CDTF">2020-03-12T11:59:46Z</dcterms:created>
  <dcterms:modified xsi:type="dcterms:W3CDTF">2021-04-29T04:50:41Z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ies>
</file>