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32"/>
  </p:notesMasterIdLst>
  <p:handoutMasterIdLst>
    <p:handoutMasterId r:id="rId33"/>
  </p:handoutMasterIdLst>
  <p:sldIdLst>
    <p:sldId id="328" r:id="rId2"/>
    <p:sldId id="330" r:id="rId3"/>
    <p:sldId id="329" r:id="rId4"/>
    <p:sldId id="355" r:id="rId5"/>
    <p:sldId id="336" r:id="rId6"/>
    <p:sldId id="861" r:id="rId7"/>
    <p:sldId id="863" r:id="rId8"/>
    <p:sldId id="356" r:id="rId9"/>
    <p:sldId id="335" r:id="rId10"/>
    <p:sldId id="340" r:id="rId11"/>
    <p:sldId id="337" r:id="rId12"/>
    <p:sldId id="354" r:id="rId13"/>
    <p:sldId id="334" r:id="rId14"/>
    <p:sldId id="357" r:id="rId15"/>
    <p:sldId id="341" r:id="rId16"/>
    <p:sldId id="342" r:id="rId17"/>
    <p:sldId id="864" r:id="rId18"/>
    <p:sldId id="862" r:id="rId19"/>
    <p:sldId id="344" r:id="rId20"/>
    <p:sldId id="345" r:id="rId21"/>
    <p:sldId id="346" r:id="rId22"/>
    <p:sldId id="347" r:id="rId23"/>
    <p:sldId id="866" r:id="rId24"/>
    <p:sldId id="348" r:id="rId25"/>
    <p:sldId id="349" r:id="rId26"/>
    <p:sldId id="865" r:id="rId27"/>
    <p:sldId id="358" r:id="rId28"/>
    <p:sldId id="352" r:id="rId29"/>
    <p:sldId id="353" r:id="rId30"/>
    <p:sldId id="350" r:id="rId3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DAA7B7-8560-4BE4-9DD6-3621249784CB}">
          <p14:sldIdLst>
            <p14:sldId id="328"/>
            <p14:sldId id="330"/>
            <p14:sldId id="329"/>
            <p14:sldId id="355"/>
            <p14:sldId id="336"/>
            <p14:sldId id="861"/>
            <p14:sldId id="863"/>
            <p14:sldId id="356"/>
            <p14:sldId id="335"/>
            <p14:sldId id="340"/>
            <p14:sldId id="337"/>
            <p14:sldId id="354"/>
            <p14:sldId id="334"/>
            <p14:sldId id="357"/>
            <p14:sldId id="341"/>
            <p14:sldId id="342"/>
            <p14:sldId id="864"/>
            <p14:sldId id="862"/>
            <p14:sldId id="344"/>
            <p14:sldId id="345"/>
            <p14:sldId id="346"/>
            <p14:sldId id="347"/>
            <p14:sldId id="866"/>
            <p14:sldId id="348"/>
            <p14:sldId id="349"/>
            <p14:sldId id="865"/>
            <p14:sldId id="358"/>
            <p14:sldId id="352"/>
            <p14:sldId id="353"/>
            <p14:sldId id="3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FF671F"/>
    <a:srgbClr val="ED8B00"/>
    <a:srgbClr val="63666A"/>
    <a:srgbClr val="FFD100"/>
    <a:srgbClr val="E5431D"/>
    <a:srgbClr val="CB521A"/>
    <a:srgbClr val="000000"/>
    <a:srgbClr val="BA0C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6" autoAdjust="0"/>
    <p:restoredTop sz="59840" autoAdjust="0"/>
  </p:normalViewPr>
  <p:slideViewPr>
    <p:cSldViewPr snapToGrid="0" snapToObjects="1">
      <p:cViewPr varScale="1">
        <p:scale>
          <a:sx n="63" d="100"/>
          <a:sy n="63" d="100"/>
        </p:scale>
        <p:origin x="672"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0" d="100"/>
          <a:sy n="70" d="100"/>
        </p:scale>
        <p:origin x="2547"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DE270-CBAA-4186-B4BE-B8536C1A879B}"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FBFCAF65-2382-4354-83B2-6628719EEA50}">
      <dgm:prSet phldrT="[Text]" custT="1"/>
      <dgm:spPr>
        <a:xfrm>
          <a:off x="1821863" y="972"/>
          <a:ext cx="1394998" cy="697499"/>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1800" dirty="0">
              <a:solidFill>
                <a:sysClr val="window" lastClr="FFFFFF"/>
              </a:solidFill>
              <a:latin typeface="Calibri" panose="020F0502020204030204"/>
              <a:ea typeface="+mn-ea"/>
              <a:cs typeface="+mn-cs"/>
            </a:rPr>
            <a:t>Past</a:t>
          </a:r>
        </a:p>
        <a:p>
          <a:pPr algn="ctr">
            <a:buNone/>
          </a:pPr>
          <a:r>
            <a:rPr lang="en-US" sz="1800" dirty="0">
              <a:solidFill>
                <a:sysClr val="window" lastClr="FFFFFF"/>
              </a:solidFill>
              <a:latin typeface="Calibri" panose="020F0502020204030204"/>
              <a:ea typeface="+mn-ea"/>
              <a:cs typeface="+mn-cs"/>
            </a:rPr>
            <a:t>Share &amp; Acknowledge</a:t>
          </a:r>
        </a:p>
      </dgm:t>
    </dgm:pt>
    <dgm:pt modelId="{288F6DF5-D2ED-40F2-B56F-FBA542CF7351}" type="parTrans" cxnId="{BBC54D7E-F2FF-4DD3-995D-E5044179391E}">
      <dgm:prSet/>
      <dgm:spPr/>
      <dgm:t>
        <a:bodyPr/>
        <a:lstStyle/>
        <a:p>
          <a:pPr algn="ctr"/>
          <a:endParaRPr lang="en-US"/>
        </a:p>
      </dgm:t>
    </dgm:pt>
    <dgm:pt modelId="{404A4867-C476-4ED3-837A-7B25472BD8B0}" type="sibTrans" cxnId="{BBC54D7E-F2FF-4DD3-995D-E5044179391E}">
      <dgm:prSet/>
      <dgm:spPr>
        <a:xfrm rot="3600000">
          <a:off x="2731621" y="1225725"/>
          <a:ext cx="727947" cy="244124"/>
        </a:xfrm>
        <a:prstGeom prst="leftRightArrow">
          <a:avLst>
            <a:gd name="adj1" fmla="val 60000"/>
            <a:gd name="adj2" fmla="val 50000"/>
          </a:avLst>
        </a:prstGeom>
        <a:solidFill>
          <a:srgbClr val="ED7D31">
            <a:hueOff val="0"/>
            <a:satOff val="0"/>
            <a:lumOff val="0"/>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3EE3141A-55F0-4187-A635-EF2BE27881B5}">
      <dgm:prSet phldrT="[Text]" custT="1"/>
      <dgm:spPr>
        <a:xfrm>
          <a:off x="2974329" y="1997103"/>
          <a:ext cx="1394998" cy="697499"/>
        </a:xfrm>
        <a:prstGeom prst="roundRect">
          <a:avLst>
            <a:gd name="adj" fmla="val 10000"/>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1800" dirty="0">
              <a:solidFill>
                <a:sysClr val="window" lastClr="FFFFFF"/>
              </a:solidFill>
              <a:latin typeface="Calibri" panose="020F0502020204030204"/>
              <a:ea typeface="+mn-ea"/>
              <a:cs typeface="+mn-cs"/>
            </a:rPr>
            <a:t>Present</a:t>
          </a:r>
        </a:p>
        <a:p>
          <a:pPr algn="ctr">
            <a:buNone/>
          </a:pPr>
          <a:r>
            <a:rPr lang="en-US" sz="1800" dirty="0">
              <a:solidFill>
                <a:sysClr val="window" lastClr="FFFFFF"/>
              </a:solidFill>
              <a:latin typeface="Calibri" panose="020F0502020204030204"/>
              <a:ea typeface="+mn-ea"/>
              <a:cs typeface="+mn-cs"/>
            </a:rPr>
            <a:t>Learn &amp; Apply</a:t>
          </a:r>
        </a:p>
      </dgm:t>
    </dgm:pt>
    <dgm:pt modelId="{3DB2F3C9-CF67-4C86-8175-D3FE1A6F0099}" type="parTrans" cxnId="{2B638E43-84F3-4E2B-864F-6D527BAED668}">
      <dgm:prSet/>
      <dgm:spPr/>
      <dgm:t>
        <a:bodyPr/>
        <a:lstStyle/>
        <a:p>
          <a:pPr algn="ctr"/>
          <a:endParaRPr lang="en-US"/>
        </a:p>
      </dgm:t>
    </dgm:pt>
    <dgm:pt modelId="{95DD8E09-4AC8-423F-8245-4ADE0DE0E32F}" type="sibTrans" cxnId="{2B638E43-84F3-4E2B-864F-6D527BAED668}">
      <dgm:prSet/>
      <dgm:spPr>
        <a:xfrm rot="10800000">
          <a:off x="2155388" y="2223790"/>
          <a:ext cx="727947" cy="244124"/>
        </a:xfrm>
        <a:prstGeom prst="leftRightArrow">
          <a:avLst>
            <a:gd name="adj1" fmla="val 60000"/>
            <a:gd name="adj2" fmla="val 50000"/>
          </a:avLst>
        </a:prstGeom>
        <a:solidFill>
          <a:srgbClr val="ED7D31">
            <a:hueOff val="-727682"/>
            <a:satOff val="-41964"/>
            <a:lumOff val="4314"/>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6766331E-FE51-4D1B-BF43-41647340F867}">
      <dgm:prSet phldrT="[Text]" custT="1"/>
      <dgm:spPr>
        <a:xfrm>
          <a:off x="669396" y="1997103"/>
          <a:ext cx="1394998" cy="697499"/>
        </a:xfrm>
        <a:prstGeom prst="roundRect">
          <a:avLst>
            <a:gd name="adj" fmla="val 10000"/>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1800" dirty="0">
              <a:solidFill>
                <a:sysClr val="window" lastClr="FFFFFF"/>
              </a:solidFill>
              <a:latin typeface="Calibri" panose="020F0502020204030204"/>
              <a:ea typeface="+mn-ea"/>
              <a:cs typeface="+mn-cs"/>
            </a:rPr>
            <a:t>Future</a:t>
          </a:r>
        </a:p>
        <a:p>
          <a:pPr algn="ctr">
            <a:buNone/>
          </a:pPr>
          <a:r>
            <a:rPr lang="en-US" sz="1800" dirty="0">
              <a:solidFill>
                <a:sysClr val="window" lastClr="FFFFFF"/>
              </a:solidFill>
              <a:latin typeface="Calibri" panose="020F0502020204030204"/>
              <a:ea typeface="+mn-ea"/>
              <a:cs typeface="+mn-cs"/>
            </a:rPr>
            <a:t>Build &amp; Change</a:t>
          </a:r>
        </a:p>
      </dgm:t>
    </dgm:pt>
    <dgm:pt modelId="{D9450ABA-6FB2-44F6-9F1B-5F81B71D1BDB}" type="parTrans" cxnId="{3029A3DE-9A7D-4B24-B41C-5E0D145C1608}">
      <dgm:prSet/>
      <dgm:spPr/>
      <dgm:t>
        <a:bodyPr/>
        <a:lstStyle/>
        <a:p>
          <a:pPr algn="ctr"/>
          <a:endParaRPr lang="en-US"/>
        </a:p>
      </dgm:t>
    </dgm:pt>
    <dgm:pt modelId="{C83E052D-2FF8-4235-8363-FF34C1E57E74}" type="sibTrans" cxnId="{3029A3DE-9A7D-4B24-B41C-5E0D145C1608}">
      <dgm:prSet/>
      <dgm:spPr>
        <a:xfrm rot="18000000">
          <a:off x="1579155" y="1225725"/>
          <a:ext cx="727947" cy="244124"/>
        </a:xfrm>
        <a:prstGeom prst="leftRightArrow">
          <a:avLst>
            <a:gd name="adj1" fmla="val 60000"/>
            <a:gd name="adj2" fmla="val 50000"/>
          </a:avLst>
        </a:prstGeom>
        <a:solidFill>
          <a:srgbClr val="ED7D31">
            <a:hueOff val="-1455363"/>
            <a:satOff val="-83928"/>
            <a:lumOff val="8628"/>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113900AA-C375-49AE-891E-0C613DE39E6E}" type="pres">
      <dgm:prSet presAssocID="{3AEDE270-CBAA-4186-B4BE-B8536C1A879B}" presName="Name0" presStyleCnt="0">
        <dgm:presLayoutVars>
          <dgm:dir/>
          <dgm:resizeHandles val="exact"/>
        </dgm:presLayoutVars>
      </dgm:prSet>
      <dgm:spPr/>
    </dgm:pt>
    <dgm:pt modelId="{A1D09F49-0D75-4C5A-B451-35A3EF398E87}" type="pres">
      <dgm:prSet presAssocID="{FBFCAF65-2382-4354-83B2-6628719EEA50}" presName="node" presStyleLbl="node1" presStyleIdx="0" presStyleCnt="3" custRadScaleRad="100072" custRadScaleInc="-2066">
        <dgm:presLayoutVars>
          <dgm:bulletEnabled val="1"/>
        </dgm:presLayoutVars>
      </dgm:prSet>
      <dgm:spPr/>
    </dgm:pt>
    <dgm:pt modelId="{653CDD92-4BAE-4441-943A-DAE520C90A55}" type="pres">
      <dgm:prSet presAssocID="{404A4867-C476-4ED3-837A-7B25472BD8B0}" presName="sibTrans" presStyleLbl="sibTrans2D1" presStyleIdx="0" presStyleCnt="3"/>
      <dgm:spPr/>
    </dgm:pt>
    <dgm:pt modelId="{1E9EE63A-C785-4E3E-9DB5-30532EE4D66D}" type="pres">
      <dgm:prSet presAssocID="{404A4867-C476-4ED3-837A-7B25472BD8B0}" presName="connectorText" presStyleLbl="sibTrans2D1" presStyleIdx="0" presStyleCnt="3"/>
      <dgm:spPr/>
    </dgm:pt>
    <dgm:pt modelId="{A2BC8D0D-8966-47C4-A99F-91FD98A5249B}" type="pres">
      <dgm:prSet presAssocID="{3EE3141A-55F0-4187-A635-EF2BE27881B5}" presName="node" presStyleLbl="node1" presStyleIdx="1" presStyleCnt="3" custRadScaleRad="97176" custRadScaleInc="-9653">
        <dgm:presLayoutVars>
          <dgm:bulletEnabled val="1"/>
        </dgm:presLayoutVars>
      </dgm:prSet>
      <dgm:spPr/>
    </dgm:pt>
    <dgm:pt modelId="{762C7F13-5CC7-4448-B25C-B881680D310B}" type="pres">
      <dgm:prSet presAssocID="{95DD8E09-4AC8-423F-8245-4ADE0DE0E32F}" presName="sibTrans" presStyleLbl="sibTrans2D1" presStyleIdx="1" presStyleCnt="3"/>
      <dgm:spPr/>
    </dgm:pt>
    <dgm:pt modelId="{36AC877C-9E95-4BC1-87ED-4FD641EAE597}" type="pres">
      <dgm:prSet presAssocID="{95DD8E09-4AC8-423F-8245-4ADE0DE0E32F}" presName="connectorText" presStyleLbl="sibTrans2D1" presStyleIdx="1" presStyleCnt="3"/>
      <dgm:spPr/>
    </dgm:pt>
    <dgm:pt modelId="{891F6B0B-FC95-4C22-9A79-999AF54E3F19}" type="pres">
      <dgm:prSet presAssocID="{6766331E-FE51-4D1B-BF43-41647340F867}" presName="node" presStyleLbl="node1" presStyleIdx="2" presStyleCnt="3" custRadScaleRad="97571" custRadScaleInc="7884">
        <dgm:presLayoutVars>
          <dgm:bulletEnabled val="1"/>
        </dgm:presLayoutVars>
      </dgm:prSet>
      <dgm:spPr/>
    </dgm:pt>
    <dgm:pt modelId="{45C1E9F4-D5F9-4250-8822-1C48DAA382BA}" type="pres">
      <dgm:prSet presAssocID="{C83E052D-2FF8-4235-8363-FF34C1E57E74}" presName="sibTrans" presStyleLbl="sibTrans2D1" presStyleIdx="2" presStyleCnt="3"/>
      <dgm:spPr/>
    </dgm:pt>
    <dgm:pt modelId="{68822D2B-E102-4566-8FF0-D3F3258BB486}" type="pres">
      <dgm:prSet presAssocID="{C83E052D-2FF8-4235-8363-FF34C1E57E74}" presName="connectorText" presStyleLbl="sibTrans2D1" presStyleIdx="2" presStyleCnt="3"/>
      <dgm:spPr/>
    </dgm:pt>
  </dgm:ptLst>
  <dgm:cxnLst>
    <dgm:cxn modelId="{9FDAA908-A6B5-473A-8A2B-09C4556E461E}" type="presOf" srcId="{95DD8E09-4AC8-423F-8245-4ADE0DE0E32F}" destId="{762C7F13-5CC7-4448-B25C-B881680D310B}" srcOrd="0" destOrd="0" presId="urn:microsoft.com/office/officeart/2005/8/layout/cycle7"/>
    <dgm:cxn modelId="{4397A317-BBC8-4239-8498-CCBD894E3F9B}" type="presOf" srcId="{404A4867-C476-4ED3-837A-7B25472BD8B0}" destId="{1E9EE63A-C785-4E3E-9DB5-30532EE4D66D}" srcOrd="1" destOrd="0" presId="urn:microsoft.com/office/officeart/2005/8/layout/cycle7"/>
    <dgm:cxn modelId="{FD4E605E-5CCE-4A16-A460-6D165E2F4630}" type="presOf" srcId="{6766331E-FE51-4D1B-BF43-41647340F867}" destId="{891F6B0B-FC95-4C22-9A79-999AF54E3F19}" srcOrd="0" destOrd="0" presId="urn:microsoft.com/office/officeart/2005/8/layout/cycle7"/>
    <dgm:cxn modelId="{2B638E43-84F3-4E2B-864F-6D527BAED668}" srcId="{3AEDE270-CBAA-4186-B4BE-B8536C1A879B}" destId="{3EE3141A-55F0-4187-A635-EF2BE27881B5}" srcOrd="1" destOrd="0" parTransId="{3DB2F3C9-CF67-4C86-8175-D3FE1A6F0099}" sibTransId="{95DD8E09-4AC8-423F-8245-4ADE0DE0E32F}"/>
    <dgm:cxn modelId="{BBC54D7E-F2FF-4DD3-995D-E5044179391E}" srcId="{3AEDE270-CBAA-4186-B4BE-B8536C1A879B}" destId="{FBFCAF65-2382-4354-83B2-6628719EEA50}" srcOrd="0" destOrd="0" parTransId="{288F6DF5-D2ED-40F2-B56F-FBA542CF7351}" sibTransId="{404A4867-C476-4ED3-837A-7B25472BD8B0}"/>
    <dgm:cxn modelId="{306AC595-7DD2-4F6A-BEED-1C4B84A92C42}" type="presOf" srcId="{C83E052D-2FF8-4235-8363-FF34C1E57E74}" destId="{68822D2B-E102-4566-8FF0-D3F3258BB486}" srcOrd="1" destOrd="0" presId="urn:microsoft.com/office/officeart/2005/8/layout/cycle7"/>
    <dgm:cxn modelId="{EB596E96-C3BD-45CB-B9DF-A963F3B3BCE5}" type="presOf" srcId="{3EE3141A-55F0-4187-A635-EF2BE27881B5}" destId="{A2BC8D0D-8966-47C4-A99F-91FD98A5249B}" srcOrd="0" destOrd="0" presId="urn:microsoft.com/office/officeart/2005/8/layout/cycle7"/>
    <dgm:cxn modelId="{7D3FD2B5-E0BB-4C91-9CCD-F2DE726A8F2E}" type="presOf" srcId="{95DD8E09-4AC8-423F-8245-4ADE0DE0E32F}" destId="{36AC877C-9E95-4BC1-87ED-4FD641EAE597}" srcOrd="1" destOrd="0" presId="urn:microsoft.com/office/officeart/2005/8/layout/cycle7"/>
    <dgm:cxn modelId="{0B57A0BD-9043-4F74-BE60-157F072B4C7A}" type="presOf" srcId="{404A4867-C476-4ED3-837A-7B25472BD8B0}" destId="{653CDD92-4BAE-4441-943A-DAE520C90A55}" srcOrd="0" destOrd="0" presId="urn:microsoft.com/office/officeart/2005/8/layout/cycle7"/>
    <dgm:cxn modelId="{C5ACF3C8-22AB-440C-B834-FB8CC41E82F6}" type="presOf" srcId="{FBFCAF65-2382-4354-83B2-6628719EEA50}" destId="{A1D09F49-0D75-4C5A-B451-35A3EF398E87}" srcOrd="0" destOrd="0" presId="urn:microsoft.com/office/officeart/2005/8/layout/cycle7"/>
    <dgm:cxn modelId="{1F16ACDA-4245-4483-A3F4-96D21AE7DCBF}" type="presOf" srcId="{3AEDE270-CBAA-4186-B4BE-B8536C1A879B}" destId="{113900AA-C375-49AE-891E-0C613DE39E6E}" srcOrd="0" destOrd="0" presId="urn:microsoft.com/office/officeart/2005/8/layout/cycle7"/>
    <dgm:cxn modelId="{3029A3DE-9A7D-4B24-B41C-5E0D145C1608}" srcId="{3AEDE270-CBAA-4186-B4BE-B8536C1A879B}" destId="{6766331E-FE51-4D1B-BF43-41647340F867}" srcOrd="2" destOrd="0" parTransId="{D9450ABA-6FB2-44F6-9F1B-5F81B71D1BDB}" sibTransId="{C83E052D-2FF8-4235-8363-FF34C1E57E74}"/>
    <dgm:cxn modelId="{F8287CF8-FF54-4DBD-B51F-9116817B3AC1}" type="presOf" srcId="{C83E052D-2FF8-4235-8363-FF34C1E57E74}" destId="{45C1E9F4-D5F9-4250-8822-1C48DAA382BA}" srcOrd="0" destOrd="0" presId="urn:microsoft.com/office/officeart/2005/8/layout/cycle7"/>
    <dgm:cxn modelId="{0838F212-34A3-4AFE-82AC-1A625C9CE302}" type="presParOf" srcId="{113900AA-C375-49AE-891E-0C613DE39E6E}" destId="{A1D09F49-0D75-4C5A-B451-35A3EF398E87}" srcOrd="0" destOrd="0" presId="urn:microsoft.com/office/officeart/2005/8/layout/cycle7"/>
    <dgm:cxn modelId="{DCD68530-3BB5-4DB7-B3AB-36C3CABA6885}" type="presParOf" srcId="{113900AA-C375-49AE-891E-0C613DE39E6E}" destId="{653CDD92-4BAE-4441-943A-DAE520C90A55}" srcOrd="1" destOrd="0" presId="urn:microsoft.com/office/officeart/2005/8/layout/cycle7"/>
    <dgm:cxn modelId="{83449852-382B-491A-A4F4-528CF89E48B1}" type="presParOf" srcId="{653CDD92-4BAE-4441-943A-DAE520C90A55}" destId="{1E9EE63A-C785-4E3E-9DB5-30532EE4D66D}" srcOrd="0" destOrd="0" presId="urn:microsoft.com/office/officeart/2005/8/layout/cycle7"/>
    <dgm:cxn modelId="{D18B1A12-FEBF-454F-8522-50B020239FD0}" type="presParOf" srcId="{113900AA-C375-49AE-891E-0C613DE39E6E}" destId="{A2BC8D0D-8966-47C4-A99F-91FD98A5249B}" srcOrd="2" destOrd="0" presId="urn:microsoft.com/office/officeart/2005/8/layout/cycle7"/>
    <dgm:cxn modelId="{8D95F339-9D76-4381-9128-4A05F9805905}" type="presParOf" srcId="{113900AA-C375-49AE-891E-0C613DE39E6E}" destId="{762C7F13-5CC7-4448-B25C-B881680D310B}" srcOrd="3" destOrd="0" presId="urn:microsoft.com/office/officeart/2005/8/layout/cycle7"/>
    <dgm:cxn modelId="{0F514026-4AE9-4F3A-BE1E-B28763A7BE8E}" type="presParOf" srcId="{762C7F13-5CC7-4448-B25C-B881680D310B}" destId="{36AC877C-9E95-4BC1-87ED-4FD641EAE597}" srcOrd="0" destOrd="0" presId="urn:microsoft.com/office/officeart/2005/8/layout/cycle7"/>
    <dgm:cxn modelId="{734F433D-86CF-486E-B10B-0D72F6F3D00D}" type="presParOf" srcId="{113900AA-C375-49AE-891E-0C613DE39E6E}" destId="{891F6B0B-FC95-4C22-9A79-999AF54E3F19}" srcOrd="4" destOrd="0" presId="urn:microsoft.com/office/officeart/2005/8/layout/cycle7"/>
    <dgm:cxn modelId="{298A14C8-0CAB-4225-ACC9-E30D26DBB88E}" type="presParOf" srcId="{113900AA-C375-49AE-891E-0C613DE39E6E}" destId="{45C1E9F4-D5F9-4250-8822-1C48DAA382BA}" srcOrd="5" destOrd="0" presId="urn:microsoft.com/office/officeart/2005/8/layout/cycle7"/>
    <dgm:cxn modelId="{8A7049EB-5C73-4E7A-B192-6560A2AA392E}" type="presParOf" srcId="{45C1E9F4-D5F9-4250-8822-1C48DAA382BA}" destId="{68822D2B-E102-4566-8FF0-D3F3258BB48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D832C7-528A-43DB-8128-4AF75B09729D}"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en-AU"/>
        </a:p>
      </dgm:t>
    </dgm:pt>
    <dgm:pt modelId="{9AE13EF6-63A0-419A-A1A2-262A2769ABD6}" type="pres">
      <dgm:prSet presAssocID="{34D832C7-528A-43DB-8128-4AF75B09729D}" presName="cycle" presStyleCnt="0">
        <dgm:presLayoutVars>
          <dgm:dir/>
          <dgm:resizeHandles val="exact"/>
        </dgm:presLayoutVars>
      </dgm:prSet>
      <dgm:spPr/>
    </dgm:pt>
  </dgm:ptLst>
  <dgm:cxnLst>
    <dgm:cxn modelId="{6D8BB621-A73F-4E90-A395-93ECC5A47A52}" type="presOf" srcId="{34D832C7-528A-43DB-8128-4AF75B09729D}" destId="{9AE13EF6-63A0-419A-A1A2-262A2769ABD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A5173-5BD6-4D61-BBA1-97409E58340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AU"/>
        </a:p>
      </dgm:t>
    </dgm:pt>
    <dgm:pt modelId="{1816FA28-FC6D-4BB9-85A8-503D851B207A}">
      <dgm:prSet phldrT="[Text]"/>
      <dgm:spPr/>
      <dgm:t>
        <a:bodyPr/>
        <a:lstStyle/>
        <a:p>
          <a:r>
            <a:rPr lang="en-AU" dirty="0">
              <a:solidFill>
                <a:schemeClr val="tx1"/>
              </a:solidFill>
            </a:rPr>
            <a:t>Children and Young People</a:t>
          </a:r>
        </a:p>
      </dgm:t>
    </dgm:pt>
    <dgm:pt modelId="{EE9E8A64-5D2C-42E0-903E-CD58728C8BBC}" type="parTrans" cxnId="{05624279-15F3-4A00-9952-14E1DDAC4D18}">
      <dgm:prSet/>
      <dgm:spPr/>
      <dgm:t>
        <a:bodyPr/>
        <a:lstStyle/>
        <a:p>
          <a:endParaRPr lang="en-AU"/>
        </a:p>
      </dgm:t>
    </dgm:pt>
    <dgm:pt modelId="{1B11EE2E-DFEF-4FCE-BB72-17AC7AC52928}" type="sibTrans" cxnId="{05624279-15F3-4A00-9952-14E1DDAC4D18}">
      <dgm:prSet/>
      <dgm:spPr/>
      <dgm:t>
        <a:bodyPr/>
        <a:lstStyle/>
        <a:p>
          <a:endParaRPr lang="en-AU"/>
        </a:p>
      </dgm:t>
    </dgm:pt>
    <dgm:pt modelId="{DF972BC0-3484-4AE1-AF4A-FED63B2C584F}">
      <dgm:prSet phldrT="[Text]"/>
      <dgm:spPr>
        <a:solidFill>
          <a:srgbClr val="FFB81C">
            <a:alpha val="50000"/>
          </a:srgbClr>
        </a:solidFill>
      </dgm:spPr>
      <dgm:t>
        <a:bodyPr/>
        <a:lstStyle/>
        <a:p>
          <a:r>
            <a:rPr lang="en-AU" dirty="0">
              <a:solidFill>
                <a:schemeClr val="tx1"/>
              </a:solidFill>
            </a:rPr>
            <a:t>Working group</a:t>
          </a:r>
        </a:p>
      </dgm:t>
    </dgm:pt>
    <dgm:pt modelId="{2D460C9E-EA57-45EB-92E4-E9BB280F4B01}" type="parTrans" cxnId="{6D03C27A-2CC1-4D5E-A813-13998E2FB287}">
      <dgm:prSet/>
      <dgm:spPr/>
      <dgm:t>
        <a:bodyPr/>
        <a:lstStyle/>
        <a:p>
          <a:endParaRPr lang="en-AU" dirty="0"/>
        </a:p>
      </dgm:t>
    </dgm:pt>
    <dgm:pt modelId="{AE40C138-B698-44EB-87BF-FDEFF046D691}" type="sibTrans" cxnId="{6D03C27A-2CC1-4D5E-A813-13998E2FB287}">
      <dgm:prSet/>
      <dgm:spPr/>
      <dgm:t>
        <a:bodyPr/>
        <a:lstStyle/>
        <a:p>
          <a:endParaRPr lang="en-AU"/>
        </a:p>
      </dgm:t>
    </dgm:pt>
    <dgm:pt modelId="{828F9422-3637-4716-81C2-35DE54BE61FF}">
      <dgm:prSet phldrT="[Text]"/>
      <dgm:spPr>
        <a:solidFill>
          <a:schemeClr val="accent3">
            <a:alpha val="50000"/>
          </a:schemeClr>
        </a:solidFill>
      </dgm:spPr>
      <dgm:t>
        <a:bodyPr/>
        <a:lstStyle/>
        <a:p>
          <a:r>
            <a:rPr lang="en-AU" dirty="0">
              <a:solidFill>
                <a:schemeClr val="tx1"/>
              </a:solidFill>
            </a:rPr>
            <a:t>Leadership team</a:t>
          </a:r>
        </a:p>
      </dgm:t>
    </dgm:pt>
    <dgm:pt modelId="{FBB44A5B-6152-4D84-AF4E-FC1C9564EE12}" type="parTrans" cxnId="{3FAA957E-3AC0-4EFD-81B4-7816492F6D34}">
      <dgm:prSet/>
      <dgm:spPr/>
      <dgm:t>
        <a:bodyPr/>
        <a:lstStyle/>
        <a:p>
          <a:endParaRPr lang="en-AU"/>
        </a:p>
      </dgm:t>
    </dgm:pt>
    <dgm:pt modelId="{38E57531-2BF3-4DF8-8EF2-6821BE4E28BD}" type="sibTrans" cxnId="{3FAA957E-3AC0-4EFD-81B4-7816492F6D34}">
      <dgm:prSet/>
      <dgm:spPr/>
      <dgm:t>
        <a:bodyPr/>
        <a:lstStyle/>
        <a:p>
          <a:endParaRPr lang="en-AU"/>
        </a:p>
      </dgm:t>
    </dgm:pt>
    <dgm:pt modelId="{7F6FB0F2-2B70-49BE-9BE6-D2A5C95893BF}">
      <dgm:prSet phldrT="[Text]"/>
      <dgm:spPr>
        <a:solidFill>
          <a:schemeClr val="accent4">
            <a:alpha val="50000"/>
          </a:schemeClr>
        </a:solidFill>
      </dgm:spPr>
      <dgm:t>
        <a:bodyPr/>
        <a:lstStyle/>
        <a:p>
          <a:r>
            <a:rPr lang="en-AU" dirty="0">
              <a:solidFill>
                <a:schemeClr val="tx1"/>
              </a:solidFill>
            </a:rPr>
            <a:t>Staff team</a:t>
          </a:r>
        </a:p>
      </dgm:t>
    </dgm:pt>
    <dgm:pt modelId="{0695D5A7-68D4-4A3A-AF88-032B78B42B40}" type="parTrans" cxnId="{C3884B1C-FADC-479C-9EC8-C12E9DB1BBEF}">
      <dgm:prSet/>
      <dgm:spPr/>
      <dgm:t>
        <a:bodyPr/>
        <a:lstStyle/>
        <a:p>
          <a:endParaRPr lang="en-AU"/>
        </a:p>
      </dgm:t>
    </dgm:pt>
    <dgm:pt modelId="{C7B3B5E3-2485-461F-9D29-CB8CE3AA6C65}" type="sibTrans" cxnId="{C3884B1C-FADC-479C-9EC8-C12E9DB1BBEF}">
      <dgm:prSet/>
      <dgm:spPr/>
      <dgm:t>
        <a:bodyPr/>
        <a:lstStyle/>
        <a:p>
          <a:endParaRPr lang="en-AU"/>
        </a:p>
      </dgm:t>
    </dgm:pt>
    <dgm:pt modelId="{754C2910-D110-4289-80CA-FAAC86715FE2}">
      <dgm:prSet phldrT="[Text]"/>
      <dgm:spPr>
        <a:solidFill>
          <a:schemeClr val="accent5">
            <a:alpha val="50000"/>
          </a:schemeClr>
        </a:solidFill>
      </dgm:spPr>
      <dgm:t>
        <a:bodyPr/>
        <a:lstStyle/>
        <a:p>
          <a:r>
            <a:rPr lang="en-AU" dirty="0">
              <a:solidFill>
                <a:schemeClr val="tx1"/>
              </a:solidFill>
            </a:rPr>
            <a:t>Regional and Central team</a:t>
          </a:r>
        </a:p>
      </dgm:t>
    </dgm:pt>
    <dgm:pt modelId="{49DBBF69-20F9-41AC-9F8F-BD42B4E87D1D}" type="parTrans" cxnId="{35C81A67-68BA-4C10-806C-F9AD3ACE3D0A}">
      <dgm:prSet/>
      <dgm:spPr/>
      <dgm:t>
        <a:bodyPr/>
        <a:lstStyle/>
        <a:p>
          <a:endParaRPr lang="en-AU"/>
        </a:p>
      </dgm:t>
    </dgm:pt>
    <dgm:pt modelId="{CA186521-AE76-4072-945D-06AD751E4E2C}" type="sibTrans" cxnId="{35C81A67-68BA-4C10-806C-F9AD3ACE3D0A}">
      <dgm:prSet/>
      <dgm:spPr/>
      <dgm:t>
        <a:bodyPr/>
        <a:lstStyle/>
        <a:p>
          <a:endParaRPr lang="en-AU"/>
        </a:p>
      </dgm:t>
    </dgm:pt>
    <dgm:pt modelId="{7C56FC0E-E42D-4E5B-8095-3F08D6D5BC71}" type="pres">
      <dgm:prSet presAssocID="{863A5173-5BD6-4D61-BBA1-97409E583402}" presName="composite" presStyleCnt="0">
        <dgm:presLayoutVars>
          <dgm:chMax val="1"/>
          <dgm:dir/>
          <dgm:resizeHandles val="exact"/>
        </dgm:presLayoutVars>
      </dgm:prSet>
      <dgm:spPr/>
    </dgm:pt>
    <dgm:pt modelId="{8FEDAFEC-A44E-4150-8E02-2F727A82EC17}" type="pres">
      <dgm:prSet presAssocID="{863A5173-5BD6-4D61-BBA1-97409E583402}" presName="radial" presStyleCnt="0">
        <dgm:presLayoutVars>
          <dgm:animLvl val="ctr"/>
        </dgm:presLayoutVars>
      </dgm:prSet>
      <dgm:spPr/>
    </dgm:pt>
    <dgm:pt modelId="{7A273979-AB4B-4A09-82D8-D0E38D2BB12C}" type="pres">
      <dgm:prSet presAssocID="{1816FA28-FC6D-4BB9-85A8-503D851B207A}" presName="centerShape" presStyleLbl="vennNode1" presStyleIdx="0" presStyleCnt="5" custScaleX="64213" custScaleY="65360"/>
      <dgm:spPr/>
    </dgm:pt>
    <dgm:pt modelId="{499D672B-CE25-4E81-8B48-FD4574F300FD}" type="pres">
      <dgm:prSet presAssocID="{DF972BC0-3484-4AE1-AF4A-FED63B2C584F}" presName="node" presStyleLbl="vennNode1" presStyleIdx="1" presStyleCnt="5" custRadScaleRad="120602" custRadScaleInc="-257">
        <dgm:presLayoutVars>
          <dgm:bulletEnabled val="1"/>
        </dgm:presLayoutVars>
      </dgm:prSet>
      <dgm:spPr/>
    </dgm:pt>
    <dgm:pt modelId="{B672CF7A-61A8-4499-AC0F-D8D9D4045B2A}" type="pres">
      <dgm:prSet presAssocID="{828F9422-3637-4716-81C2-35DE54BE61FF}" presName="node" presStyleLbl="vennNode1" presStyleIdx="2" presStyleCnt="5">
        <dgm:presLayoutVars>
          <dgm:bulletEnabled val="1"/>
        </dgm:presLayoutVars>
      </dgm:prSet>
      <dgm:spPr/>
    </dgm:pt>
    <dgm:pt modelId="{CAFA7FEF-7FCB-40E0-BD5E-71683DD4CF1F}" type="pres">
      <dgm:prSet presAssocID="{7F6FB0F2-2B70-49BE-9BE6-D2A5C95893BF}" presName="node" presStyleLbl="vennNode1" presStyleIdx="3" presStyleCnt="5" custRadScaleRad="100027">
        <dgm:presLayoutVars>
          <dgm:bulletEnabled val="1"/>
        </dgm:presLayoutVars>
      </dgm:prSet>
      <dgm:spPr/>
    </dgm:pt>
    <dgm:pt modelId="{DD0400D7-829D-4326-AC2B-A4FBD4760875}" type="pres">
      <dgm:prSet presAssocID="{754C2910-D110-4289-80CA-FAAC86715FE2}" presName="node" presStyleLbl="vennNode1" presStyleIdx="4" presStyleCnt="5">
        <dgm:presLayoutVars>
          <dgm:bulletEnabled val="1"/>
        </dgm:presLayoutVars>
      </dgm:prSet>
      <dgm:spPr/>
    </dgm:pt>
  </dgm:ptLst>
  <dgm:cxnLst>
    <dgm:cxn modelId="{BD8B5D1C-5633-4D78-9672-3971CF45BE95}" type="presOf" srcId="{7F6FB0F2-2B70-49BE-9BE6-D2A5C95893BF}" destId="{CAFA7FEF-7FCB-40E0-BD5E-71683DD4CF1F}" srcOrd="0" destOrd="0" presId="urn:microsoft.com/office/officeart/2005/8/layout/radial3"/>
    <dgm:cxn modelId="{C3884B1C-FADC-479C-9EC8-C12E9DB1BBEF}" srcId="{1816FA28-FC6D-4BB9-85A8-503D851B207A}" destId="{7F6FB0F2-2B70-49BE-9BE6-D2A5C95893BF}" srcOrd="2" destOrd="0" parTransId="{0695D5A7-68D4-4A3A-AF88-032B78B42B40}" sibTransId="{C7B3B5E3-2485-461F-9D29-CB8CE3AA6C65}"/>
    <dgm:cxn modelId="{C70E6134-1309-4E33-AABF-B8B17AF02271}" type="presOf" srcId="{863A5173-5BD6-4D61-BBA1-97409E583402}" destId="{7C56FC0E-E42D-4E5B-8095-3F08D6D5BC71}" srcOrd="0" destOrd="0" presId="urn:microsoft.com/office/officeart/2005/8/layout/radial3"/>
    <dgm:cxn modelId="{0844F55C-31D7-4A25-A733-D5C10529587F}" type="presOf" srcId="{754C2910-D110-4289-80CA-FAAC86715FE2}" destId="{DD0400D7-829D-4326-AC2B-A4FBD4760875}" srcOrd="0" destOrd="0" presId="urn:microsoft.com/office/officeart/2005/8/layout/radial3"/>
    <dgm:cxn modelId="{35C81A67-68BA-4C10-806C-F9AD3ACE3D0A}" srcId="{1816FA28-FC6D-4BB9-85A8-503D851B207A}" destId="{754C2910-D110-4289-80CA-FAAC86715FE2}" srcOrd="3" destOrd="0" parTransId="{49DBBF69-20F9-41AC-9F8F-BD42B4E87D1D}" sibTransId="{CA186521-AE76-4072-945D-06AD751E4E2C}"/>
    <dgm:cxn modelId="{E12A444A-BA71-41E2-8078-1E12B085BAFF}" type="presOf" srcId="{1816FA28-FC6D-4BB9-85A8-503D851B207A}" destId="{7A273979-AB4B-4A09-82D8-D0E38D2BB12C}" srcOrd="0" destOrd="0" presId="urn:microsoft.com/office/officeart/2005/8/layout/radial3"/>
    <dgm:cxn modelId="{05624279-15F3-4A00-9952-14E1DDAC4D18}" srcId="{863A5173-5BD6-4D61-BBA1-97409E583402}" destId="{1816FA28-FC6D-4BB9-85A8-503D851B207A}" srcOrd="0" destOrd="0" parTransId="{EE9E8A64-5D2C-42E0-903E-CD58728C8BBC}" sibTransId="{1B11EE2E-DFEF-4FCE-BB72-17AC7AC52928}"/>
    <dgm:cxn modelId="{6D03C27A-2CC1-4D5E-A813-13998E2FB287}" srcId="{1816FA28-FC6D-4BB9-85A8-503D851B207A}" destId="{DF972BC0-3484-4AE1-AF4A-FED63B2C584F}" srcOrd="0" destOrd="0" parTransId="{2D460C9E-EA57-45EB-92E4-E9BB280F4B01}" sibTransId="{AE40C138-B698-44EB-87BF-FDEFF046D691}"/>
    <dgm:cxn modelId="{3FAA957E-3AC0-4EFD-81B4-7816492F6D34}" srcId="{1816FA28-FC6D-4BB9-85A8-503D851B207A}" destId="{828F9422-3637-4716-81C2-35DE54BE61FF}" srcOrd="1" destOrd="0" parTransId="{FBB44A5B-6152-4D84-AF4E-FC1C9564EE12}" sibTransId="{38E57531-2BF3-4DF8-8EF2-6821BE4E28BD}"/>
    <dgm:cxn modelId="{B5E5E4B2-C31B-4856-B4D8-5400EE3AA74D}" type="presOf" srcId="{DF972BC0-3484-4AE1-AF4A-FED63B2C584F}" destId="{499D672B-CE25-4E81-8B48-FD4574F300FD}" srcOrd="0" destOrd="0" presId="urn:microsoft.com/office/officeart/2005/8/layout/radial3"/>
    <dgm:cxn modelId="{0F8F35D8-F9F2-4878-AD96-742692D7D2A1}" type="presOf" srcId="{828F9422-3637-4716-81C2-35DE54BE61FF}" destId="{B672CF7A-61A8-4499-AC0F-D8D9D4045B2A}" srcOrd="0" destOrd="0" presId="urn:microsoft.com/office/officeart/2005/8/layout/radial3"/>
    <dgm:cxn modelId="{121DD083-3C01-4F6B-852B-378003645F5C}" type="presParOf" srcId="{7C56FC0E-E42D-4E5B-8095-3F08D6D5BC71}" destId="{8FEDAFEC-A44E-4150-8E02-2F727A82EC17}" srcOrd="0" destOrd="0" presId="urn:microsoft.com/office/officeart/2005/8/layout/radial3"/>
    <dgm:cxn modelId="{8C73749A-C082-482A-818B-66635B02BD9C}" type="presParOf" srcId="{8FEDAFEC-A44E-4150-8E02-2F727A82EC17}" destId="{7A273979-AB4B-4A09-82D8-D0E38D2BB12C}" srcOrd="0" destOrd="0" presId="urn:microsoft.com/office/officeart/2005/8/layout/radial3"/>
    <dgm:cxn modelId="{CF4A3769-DCBA-470C-85F1-06A78E5A8063}" type="presParOf" srcId="{8FEDAFEC-A44E-4150-8E02-2F727A82EC17}" destId="{499D672B-CE25-4E81-8B48-FD4574F300FD}" srcOrd="1" destOrd="0" presId="urn:microsoft.com/office/officeart/2005/8/layout/radial3"/>
    <dgm:cxn modelId="{EC088195-7D54-4D0B-8030-161247343184}" type="presParOf" srcId="{8FEDAFEC-A44E-4150-8E02-2F727A82EC17}" destId="{B672CF7A-61A8-4499-AC0F-D8D9D4045B2A}" srcOrd="2" destOrd="0" presId="urn:microsoft.com/office/officeart/2005/8/layout/radial3"/>
    <dgm:cxn modelId="{A7FE3C61-9388-471E-95AE-6B03A527B8A6}" type="presParOf" srcId="{8FEDAFEC-A44E-4150-8E02-2F727A82EC17}" destId="{CAFA7FEF-7FCB-40E0-BD5E-71683DD4CF1F}" srcOrd="3" destOrd="0" presId="urn:microsoft.com/office/officeart/2005/8/layout/radial3"/>
    <dgm:cxn modelId="{BB14E6F7-D4AA-4514-B12A-907424697405}" type="presParOf" srcId="{8FEDAFEC-A44E-4150-8E02-2F727A82EC17}" destId="{DD0400D7-829D-4326-AC2B-A4FBD4760875}"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09F49-0D75-4C5A-B451-35A3EF398E87}">
      <dsp:nvSpPr>
        <dsp:cNvPr id="0" name=""/>
        <dsp:cNvSpPr/>
      </dsp:nvSpPr>
      <dsp:spPr>
        <a:xfrm>
          <a:off x="2301001" y="6"/>
          <a:ext cx="2485697" cy="1242848"/>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Past</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Share &amp; Acknowledge</a:t>
          </a:r>
        </a:p>
      </dsp:txBody>
      <dsp:txXfrm>
        <a:off x="2337403" y="36408"/>
        <a:ext cx="2412893" cy="1170044"/>
      </dsp:txXfrm>
    </dsp:sp>
    <dsp:sp modelId="{653CDD92-4BAE-4441-943A-DAE520C90A55}">
      <dsp:nvSpPr>
        <dsp:cNvPr id="0" name=""/>
        <dsp:cNvSpPr/>
      </dsp:nvSpPr>
      <dsp:spPr>
        <a:xfrm rot="3420935">
          <a:off x="3937627" y="2060906"/>
          <a:ext cx="1363266" cy="434997"/>
        </a:xfrm>
        <a:prstGeom prst="leftRigh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4068126" y="2147905"/>
        <a:ext cx="1102268" cy="260999"/>
      </dsp:txXfrm>
    </dsp:sp>
    <dsp:sp modelId="{A2BC8D0D-8966-47C4-A99F-91FD98A5249B}">
      <dsp:nvSpPr>
        <dsp:cNvPr id="0" name=""/>
        <dsp:cNvSpPr/>
      </dsp:nvSpPr>
      <dsp:spPr>
        <a:xfrm>
          <a:off x="4451822" y="3313955"/>
          <a:ext cx="2485697" cy="1242848"/>
        </a:xfrm>
        <a:prstGeom prst="roundRect">
          <a:avLst>
            <a:gd name="adj" fmla="val 10000"/>
          </a:avLst>
        </a:prstGeom>
        <a:solidFill>
          <a:srgbClr val="ED7D31">
            <a:hueOff val="-727682"/>
            <a:satOff val="-41964"/>
            <a:lumOff val="431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Present</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Learn &amp; Apply</a:t>
          </a:r>
        </a:p>
      </dsp:txBody>
      <dsp:txXfrm>
        <a:off x="4488224" y="3350357"/>
        <a:ext cx="2412893" cy="1170044"/>
      </dsp:txXfrm>
    </dsp:sp>
    <dsp:sp modelId="{762C7F13-5CC7-4448-B25C-B881680D310B}">
      <dsp:nvSpPr>
        <dsp:cNvPr id="0" name=""/>
        <dsp:cNvSpPr/>
      </dsp:nvSpPr>
      <dsp:spPr>
        <a:xfrm rot="10764945">
          <a:off x="2918192" y="3739243"/>
          <a:ext cx="1363266" cy="434997"/>
        </a:xfrm>
        <a:prstGeom prst="leftRightArrow">
          <a:avLst>
            <a:gd name="adj1" fmla="val 60000"/>
            <a:gd name="adj2" fmla="val 50000"/>
          </a:avLst>
        </a:prstGeom>
        <a:solidFill>
          <a:srgbClr val="ED7D31">
            <a:hueOff val="-727682"/>
            <a:satOff val="-41964"/>
            <a:lumOff val="431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rot="10800000">
        <a:off x="3048691" y="3826242"/>
        <a:ext cx="1102268" cy="260999"/>
      </dsp:txXfrm>
    </dsp:sp>
    <dsp:sp modelId="{891F6B0B-FC95-4C22-9A79-999AF54E3F19}">
      <dsp:nvSpPr>
        <dsp:cNvPr id="0" name=""/>
        <dsp:cNvSpPr/>
      </dsp:nvSpPr>
      <dsp:spPr>
        <a:xfrm>
          <a:off x="262130" y="3356679"/>
          <a:ext cx="2485697" cy="1242848"/>
        </a:xfrm>
        <a:prstGeom prst="roundRect">
          <a:avLst>
            <a:gd name="adj" fmla="val 10000"/>
          </a:avLst>
        </a:pr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Future</a:t>
          </a:r>
        </a:p>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Build &amp; Change</a:t>
          </a:r>
        </a:p>
      </dsp:txBody>
      <dsp:txXfrm>
        <a:off x="298532" y="3393081"/>
        <a:ext cx="2412893" cy="1170044"/>
      </dsp:txXfrm>
    </dsp:sp>
    <dsp:sp modelId="{45C1E9F4-D5F9-4250-8822-1C48DAA382BA}">
      <dsp:nvSpPr>
        <dsp:cNvPr id="0" name=""/>
        <dsp:cNvSpPr/>
      </dsp:nvSpPr>
      <dsp:spPr>
        <a:xfrm rot="18076490">
          <a:off x="1842781" y="2082268"/>
          <a:ext cx="1363266" cy="434997"/>
        </a:xfrm>
        <a:prstGeom prst="leftRightArrow">
          <a:avLst>
            <a:gd name="adj1" fmla="val 60000"/>
            <a:gd name="adj2" fmla="val 50000"/>
          </a:avLst>
        </a:prstGeom>
        <a:solidFill>
          <a:srgbClr val="ED7D31">
            <a:hueOff val="-1455363"/>
            <a:satOff val="-83928"/>
            <a:lumOff val="8628"/>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ysClr val="window" lastClr="FFFFFF"/>
            </a:solidFill>
            <a:latin typeface="Calibri" panose="020F0502020204030204"/>
            <a:ea typeface="+mn-ea"/>
            <a:cs typeface="+mn-cs"/>
          </a:endParaRPr>
        </a:p>
      </dsp:txBody>
      <dsp:txXfrm>
        <a:off x="1973280" y="2169267"/>
        <a:ext cx="1102268" cy="260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73979-AB4B-4A09-82D8-D0E38D2BB12C}">
      <dsp:nvSpPr>
        <dsp:cNvPr id="0" name=""/>
        <dsp:cNvSpPr/>
      </dsp:nvSpPr>
      <dsp:spPr>
        <a:xfrm>
          <a:off x="2980554" y="1519291"/>
          <a:ext cx="1697822" cy="17281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AU" sz="2100" kern="1200" dirty="0">
              <a:solidFill>
                <a:schemeClr val="tx1"/>
              </a:solidFill>
            </a:rPr>
            <a:t>Children and Young People</a:t>
          </a:r>
        </a:p>
      </dsp:txBody>
      <dsp:txXfrm>
        <a:off x="3229194" y="1772373"/>
        <a:ext cx="1200542" cy="1221985"/>
      </dsp:txXfrm>
    </dsp:sp>
    <dsp:sp modelId="{499D672B-CE25-4E81-8B48-FD4574F300FD}">
      <dsp:nvSpPr>
        <dsp:cNvPr id="0" name=""/>
        <dsp:cNvSpPr/>
      </dsp:nvSpPr>
      <dsp:spPr>
        <a:xfrm>
          <a:off x="3160070" y="0"/>
          <a:ext cx="1322023" cy="1322023"/>
        </a:xfrm>
        <a:prstGeom prst="ellipse">
          <a:avLst/>
        </a:prstGeom>
        <a:solidFill>
          <a:srgbClr val="FFB81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rPr>
            <a:t>Working group</a:t>
          </a:r>
        </a:p>
      </dsp:txBody>
      <dsp:txXfrm>
        <a:off x="3353676" y="193606"/>
        <a:ext cx="934811" cy="934811"/>
      </dsp:txXfrm>
    </dsp:sp>
    <dsp:sp modelId="{B672CF7A-61A8-4499-AC0F-D8D9D4045B2A}">
      <dsp:nvSpPr>
        <dsp:cNvPr id="0" name=""/>
        <dsp:cNvSpPr/>
      </dsp:nvSpPr>
      <dsp:spPr>
        <a:xfrm>
          <a:off x="4890336" y="1722354"/>
          <a:ext cx="1322023" cy="1322023"/>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rPr>
            <a:t>Leadership team</a:t>
          </a:r>
        </a:p>
      </dsp:txBody>
      <dsp:txXfrm>
        <a:off x="5083942" y="1915960"/>
        <a:ext cx="934811" cy="934811"/>
      </dsp:txXfrm>
    </dsp:sp>
    <dsp:sp modelId="{CAFA7FEF-7FCB-40E0-BD5E-71683DD4CF1F}">
      <dsp:nvSpPr>
        <dsp:cNvPr id="0" name=""/>
        <dsp:cNvSpPr/>
      </dsp:nvSpPr>
      <dsp:spPr>
        <a:xfrm>
          <a:off x="3168453" y="3444702"/>
          <a:ext cx="1322023" cy="1322023"/>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rPr>
            <a:t>Staff team</a:t>
          </a:r>
        </a:p>
      </dsp:txBody>
      <dsp:txXfrm>
        <a:off x="3362059" y="3638308"/>
        <a:ext cx="934811" cy="934811"/>
      </dsp:txXfrm>
    </dsp:sp>
    <dsp:sp modelId="{DD0400D7-829D-4326-AC2B-A4FBD4760875}">
      <dsp:nvSpPr>
        <dsp:cNvPr id="0" name=""/>
        <dsp:cNvSpPr/>
      </dsp:nvSpPr>
      <dsp:spPr>
        <a:xfrm>
          <a:off x="1446570" y="1722354"/>
          <a:ext cx="1322023" cy="1322023"/>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rPr>
            <a:t>Regional and Central team</a:t>
          </a:r>
        </a:p>
      </dsp:txBody>
      <dsp:txXfrm>
        <a:off x="1640176" y="1915960"/>
        <a:ext cx="934811" cy="93481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hird Rai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latin typeface="Third Rai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hird Rai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640F31-B21F-1C4C-A2AB-8A9A57B824DF}" type="slidenum">
              <a:rPr lang="en-US" smtClean="0">
                <a:latin typeface="Third Rail" charset="0"/>
              </a:rPr>
              <a:t>‹#›</a:t>
            </a:fld>
            <a:endParaRPr lang="en-US" dirty="0">
              <a:latin typeface="Third Rail" charset="0"/>
            </a:endParaRPr>
          </a:p>
        </p:txBody>
      </p:sp>
    </p:spTree>
    <p:extLst>
      <p:ext uri="{BB962C8B-B14F-4D97-AF65-F5344CB8AC3E}">
        <p14:creationId xmlns:p14="http://schemas.microsoft.com/office/powerpoint/2010/main" val="1852186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hird Rai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hird Rail" charset="0"/>
              </a:defRPr>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hird Rai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hird Rail" charset="0"/>
              </a:defRPr>
            </a:lvl1pPr>
          </a:lstStyle>
          <a:p>
            <a:fld id="{3B367BEA-BACC-C543-AAB1-E812F81C1CEB}" type="slidenum">
              <a:rPr lang="en-US" smtClean="0"/>
              <a:pPr/>
              <a:t>‹#›</a:t>
            </a:fld>
            <a:endParaRPr lang="en-US" dirty="0"/>
          </a:p>
        </p:txBody>
      </p:sp>
    </p:spTree>
    <p:extLst>
      <p:ext uri="{BB962C8B-B14F-4D97-AF65-F5344CB8AC3E}">
        <p14:creationId xmlns:p14="http://schemas.microsoft.com/office/powerpoint/2010/main" val="1539172254"/>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b="0" i="0" kern="1200">
        <a:solidFill>
          <a:schemeClr val="tx1"/>
        </a:solidFill>
        <a:latin typeface="Third Rail" charset="0"/>
        <a:ea typeface="+mn-ea"/>
        <a:cs typeface="+mn-cs"/>
      </a:defRPr>
    </a:lvl1pPr>
    <a:lvl2pPr marL="457189" algn="l" defTabSz="914377" rtl="0" eaLnBrk="1" latinLnBrk="0" hangingPunct="1">
      <a:defRPr sz="1200" b="0" i="0" kern="1200">
        <a:solidFill>
          <a:schemeClr val="tx1"/>
        </a:solidFill>
        <a:latin typeface="Third Rail" charset="0"/>
        <a:ea typeface="+mn-ea"/>
        <a:cs typeface="+mn-cs"/>
      </a:defRPr>
    </a:lvl2pPr>
    <a:lvl3pPr marL="914377" algn="l" defTabSz="914377" rtl="0" eaLnBrk="1" latinLnBrk="0" hangingPunct="1">
      <a:defRPr sz="1200" b="0" i="0" kern="1200">
        <a:solidFill>
          <a:schemeClr val="tx1"/>
        </a:solidFill>
        <a:latin typeface="Third Rail" charset="0"/>
        <a:ea typeface="+mn-ea"/>
        <a:cs typeface="+mn-cs"/>
      </a:defRPr>
    </a:lvl3pPr>
    <a:lvl4pPr marL="1371566" algn="l" defTabSz="914377" rtl="0" eaLnBrk="1" latinLnBrk="0" hangingPunct="1">
      <a:defRPr sz="1200" b="0" i="0" kern="1200">
        <a:solidFill>
          <a:schemeClr val="tx1"/>
        </a:solidFill>
        <a:latin typeface="Third Rail" charset="0"/>
        <a:ea typeface="+mn-ea"/>
        <a:cs typeface="+mn-cs"/>
      </a:defRPr>
    </a:lvl4pPr>
    <a:lvl5pPr marL="1828754" algn="l" defTabSz="914377" rtl="0" eaLnBrk="1" latinLnBrk="0" hangingPunct="1">
      <a:defRPr sz="1200" b="0" i="0" kern="1200">
        <a:solidFill>
          <a:schemeClr val="tx1"/>
        </a:solidFill>
        <a:latin typeface="Third Rail"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err="1"/>
              <a:t>Yumbin</a:t>
            </a:r>
            <a:r>
              <a:rPr lang="en-AU" b="1" dirty="0"/>
              <a:t> Healing Handouts </a:t>
            </a:r>
          </a:p>
          <a:p>
            <a:pPr marL="171450" indent="-171450">
              <a:buFont typeface="Arial" panose="020B0604020202020204" pitchFamily="34" charset="0"/>
              <a:buChar char="•"/>
            </a:pPr>
            <a:r>
              <a:rPr lang="en-AU" dirty="0"/>
              <a:t>Understanding our Community History (Slide 10)</a:t>
            </a:r>
          </a:p>
          <a:p>
            <a:pPr marL="171450" indent="-171450">
              <a:buFont typeface="Arial" panose="020B0604020202020204" pitchFamily="34" charset="0"/>
              <a:buChar char="•"/>
            </a:pPr>
            <a:r>
              <a:rPr lang="en-AU" dirty="0"/>
              <a:t>Understanding trauma (Slide 12)</a:t>
            </a:r>
          </a:p>
          <a:p>
            <a:pPr marL="171450" indent="-171450">
              <a:buFont typeface="Arial" panose="020B0604020202020204" pitchFamily="34" charset="0"/>
              <a:buChar char="•"/>
            </a:pPr>
            <a:r>
              <a:rPr lang="en-AU" dirty="0" err="1"/>
              <a:t>Neurosequential</a:t>
            </a:r>
            <a:r>
              <a:rPr lang="en-AU" dirty="0"/>
              <a:t> brain development (Slide 13)</a:t>
            </a:r>
          </a:p>
          <a:p>
            <a:pPr marL="171450" indent="-171450">
              <a:buFont typeface="Arial" panose="020B0604020202020204" pitchFamily="34" charset="0"/>
              <a:buChar char="•"/>
            </a:pPr>
            <a:r>
              <a:rPr lang="en-AU" dirty="0"/>
              <a:t>Principles of culturally strong trauma responsive practice (Slides 19-20)</a:t>
            </a:r>
          </a:p>
          <a:p>
            <a:pPr marL="171450" indent="-171450">
              <a:buFont typeface="Arial" panose="020B0604020202020204" pitchFamily="34" charset="0"/>
              <a:buChar char="•"/>
            </a:pPr>
            <a:r>
              <a:rPr lang="en-AU" dirty="0"/>
              <a:t>Audit tool- Principles of culturally strong trauma responsive practice (Slide 21)</a:t>
            </a:r>
          </a:p>
          <a:p>
            <a:pPr marL="171450" indent="-171450">
              <a:buFont typeface="Arial" panose="020B0604020202020204" pitchFamily="34" charset="0"/>
              <a:buChar char="•"/>
            </a:pPr>
            <a:r>
              <a:rPr lang="en-AU" dirty="0"/>
              <a:t>Words matter (Slides 22-23)</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Strategy ideas- Principles of culturally strong trauma responsive practice (Slide 24)</a:t>
            </a:r>
          </a:p>
          <a:p>
            <a:pPr marL="171450" indent="-171450">
              <a:buFont typeface="Arial" panose="020B0604020202020204" pitchFamily="34" charset="0"/>
              <a:buChar char="•"/>
            </a:pPr>
            <a:r>
              <a:rPr lang="en-AU" dirty="0"/>
              <a:t>Self-care A – Z (Slide 28)</a:t>
            </a:r>
          </a:p>
          <a:p>
            <a:pPr marL="171450" indent="-171450">
              <a:buFont typeface="Arial" panose="020B0604020202020204" pitchFamily="34" charset="0"/>
              <a:buChar char="•"/>
            </a:pPr>
            <a:r>
              <a:rPr lang="en-AU" dirty="0"/>
              <a:t>Self Care A-Z Blank (Slide 28)</a:t>
            </a:r>
          </a:p>
        </p:txBody>
      </p:sp>
      <p:sp>
        <p:nvSpPr>
          <p:cNvPr id="5" name="Slide Number Placeholder 4">
            <a:extLst>
              <a:ext uri="{FF2B5EF4-FFF2-40B4-BE49-F238E27FC236}">
                <a16:creationId xmlns:a16="http://schemas.microsoft.com/office/drawing/2014/main" id="{1E0EE3C5-7555-4EE6-955D-B0E83A63F151}"/>
              </a:ext>
            </a:extLst>
          </p:cNvPr>
          <p:cNvSpPr>
            <a:spLocks noGrp="1"/>
          </p:cNvSpPr>
          <p:nvPr>
            <p:ph type="sldNum" sz="quarter" idx="5"/>
          </p:nvPr>
        </p:nvSpPr>
        <p:spPr/>
        <p:txBody>
          <a:bodyPr/>
          <a:lstStyle/>
          <a:p>
            <a:fld id="{3B367BEA-BACC-C543-AAB1-E812F81C1CEB}" type="slidenum">
              <a:rPr lang="en-US" smtClean="0"/>
              <a:pPr/>
              <a:t>1</a:t>
            </a:fld>
            <a:endParaRPr lang="en-US" dirty="0"/>
          </a:p>
        </p:txBody>
      </p:sp>
    </p:spTree>
    <p:extLst>
      <p:ext uri="{BB962C8B-B14F-4D97-AF65-F5344CB8AC3E}">
        <p14:creationId xmlns:p14="http://schemas.microsoft.com/office/powerpoint/2010/main" val="366282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Important for facilitators to manage time here </a:t>
            </a:r>
            <a:endParaRPr lang="en-AU" b="1" dirty="0"/>
          </a:p>
          <a:p>
            <a:pPr marL="171450" indent="-171450">
              <a:buFont typeface="Arial" panose="020B0604020202020204" pitchFamily="34" charset="0"/>
              <a:buChar char="•"/>
            </a:pPr>
            <a:r>
              <a:rPr lang="en-AU" dirty="0"/>
              <a:t>Facilitators to include information they think is most relevant to this slide including:</a:t>
            </a:r>
          </a:p>
          <a:p>
            <a:pPr marL="0" indent="0">
              <a:buFontTx/>
              <a:buNone/>
            </a:pPr>
            <a:endParaRPr lang="en-AU" b="1" i="0" dirty="0">
              <a:solidFill>
                <a:srgbClr val="FF0000"/>
              </a:solidFill>
            </a:endParaRPr>
          </a:p>
          <a:p>
            <a:pPr marL="0" indent="0">
              <a:buFontTx/>
              <a:buNone/>
            </a:pPr>
            <a:r>
              <a:rPr lang="en-AU" b="1" i="0" dirty="0">
                <a:solidFill>
                  <a:srgbClr val="FF0000"/>
                </a:solidFill>
              </a:rPr>
              <a:t>Handout- Understanding our Community History </a:t>
            </a:r>
          </a:p>
          <a:p>
            <a:pPr marL="0" indent="0">
              <a:buFontTx/>
              <a:buNone/>
            </a:pPr>
            <a:r>
              <a:rPr lang="en-AU" dirty="0"/>
              <a:t>The handout provides some examples of the changes and trauma Aboriginal and Torres Strait Islander people have survived since contact</a:t>
            </a:r>
          </a:p>
          <a:p>
            <a:pPr marL="0" indent="0">
              <a:buFontTx/>
              <a:buNone/>
            </a:pPr>
            <a:r>
              <a:rPr lang="en-AU" dirty="0"/>
              <a:t>Facilitators to use their knowledge and wisdom to share some examples from the handout which will help workshop participants understand community history and its current impacts</a:t>
            </a:r>
          </a:p>
          <a:p>
            <a:pPr marL="0" indent="0">
              <a:buFontTx/>
              <a:buNone/>
            </a:pPr>
            <a:endParaRPr lang="en-AU" dirty="0"/>
          </a:p>
          <a:p>
            <a:pPr marL="0" indent="0">
              <a:buFontTx/>
              <a:buNone/>
            </a:pPr>
            <a:r>
              <a:rPr lang="en-AU" b="1" dirty="0"/>
              <a:t>Additional resource</a:t>
            </a:r>
          </a:p>
          <a:p>
            <a:pPr marL="0" indent="0">
              <a:buFontTx/>
              <a:buNone/>
            </a:pPr>
            <a:r>
              <a:rPr lang="en-AU" dirty="0"/>
              <a:t>Department of Education Cross Cultural resources file:///C:/Users/showlett/AppData/Local/Microsoft/Windows/INetCache/Content.Outlook/N7KQRFF1/Cross%20Cultural%20Posters%20(003).pdf</a:t>
            </a:r>
          </a:p>
        </p:txBody>
      </p:sp>
      <p:sp>
        <p:nvSpPr>
          <p:cNvPr id="5" name="Slide Number Placeholder 4">
            <a:extLst>
              <a:ext uri="{FF2B5EF4-FFF2-40B4-BE49-F238E27FC236}">
                <a16:creationId xmlns:a16="http://schemas.microsoft.com/office/drawing/2014/main" id="{BDF76986-45F7-47B4-8B67-2A9FAE02910A}"/>
              </a:ext>
            </a:extLst>
          </p:cNvPr>
          <p:cNvSpPr>
            <a:spLocks noGrp="1"/>
          </p:cNvSpPr>
          <p:nvPr>
            <p:ph type="sldNum" sz="quarter" idx="5"/>
          </p:nvPr>
        </p:nvSpPr>
        <p:spPr/>
        <p:txBody>
          <a:bodyPr/>
          <a:lstStyle/>
          <a:p>
            <a:fld id="{3B367BEA-BACC-C543-AAB1-E812F81C1CEB}" type="slidenum">
              <a:rPr lang="en-US" smtClean="0"/>
              <a:pPr/>
              <a:t>10</a:t>
            </a:fld>
            <a:endParaRPr lang="en-US" dirty="0"/>
          </a:p>
        </p:txBody>
      </p:sp>
    </p:spTree>
    <p:extLst>
      <p:ext uri="{BB962C8B-B14F-4D97-AF65-F5344CB8AC3E}">
        <p14:creationId xmlns:p14="http://schemas.microsoft.com/office/powerpoint/2010/main" val="53057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r>
              <a:rPr lang="en-AU" dirty="0"/>
              <a:t>As a part of this presentation we hope that you will walk away with a greater understanding of our community and our children and young people and how we can all work together to best support them, their learning and their wellbeing</a:t>
            </a:r>
          </a:p>
          <a:p>
            <a:endParaRPr lang="en-AU" b="1" dirty="0"/>
          </a:p>
          <a:p>
            <a:r>
              <a:rPr lang="en-AU" b="1" dirty="0"/>
              <a:t>Activity- Whole Group Discussion</a:t>
            </a:r>
          </a:p>
          <a:p>
            <a:r>
              <a:rPr lang="en-AU" dirty="0"/>
              <a:t>Invite the group to think about 1-2 things that they see in their classroom or in their school that could be related to what we have spoken about so far; trauma, intergenerational trauma, community history </a:t>
            </a:r>
          </a:p>
          <a:p>
            <a:endParaRPr lang="en-AU" dirty="0"/>
          </a:p>
          <a:p>
            <a:endParaRPr lang="en-AU" dirty="0"/>
          </a:p>
          <a:p>
            <a:endParaRPr lang="en-AU" dirty="0"/>
          </a:p>
        </p:txBody>
      </p:sp>
      <p:sp>
        <p:nvSpPr>
          <p:cNvPr id="5" name="Slide Number Placeholder 4">
            <a:extLst>
              <a:ext uri="{FF2B5EF4-FFF2-40B4-BE49-F238E27FC236}">
                <a16:creationId xmlns:a16="http://schemas.microsoft.com/office/drawing/2014/main" id="{97E7324B-8475-40BF-9B56-DD92E0FEDBF6}"/>
              </a:ext>
            </a:extLst>
          </p:cNvPr>
          <p:cNvSpPr>
            <a:spLocks noGrp="1"/>
          </p:cNvSpPr>
          <p:nvPr>
            <p:ph type="sldNum" sz="quarter" idx="5"/>
          </p:nvPr>
        </p:nvSpPr>
        <p:spPr/>
        <p:txBody>
          <a:bodyPr/>
          <a:lstStyle/>
          <a:p>
            <a:fld id="{3B367BEA-BACC-C543-AAB1-E812F81C1CEB}" type="slidenum">
              <a:rPr lang="en-US" smtClean="0"/>
              <a:pPr/>
              <a:t>11</a:t>
            </a:fld>
            <a:endParaRPr lang="en-US" dirty="0"/>
          </a:p>
        </p:txBody>
      </p:sp>
    </p:spTree>
    <p:extLst>
      <p:ext uri="{BB962C8B-B14F-4D97-AF65-F5344CB8AC3E}">
        <p14:creationId xmlns:p14="http://schemas.microsoft.com/office/powerpoint/2010/main" val="305466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dirty="0"/>
              <a:t>We need to understand what we mean by trauma because it helps us understand what the impact of these experiences might be as well as telling us what those who have experienced trauma will need from us.</a:t>
            </a:r>
          </a:p>
          <a:p>
            <a:pPr marL="171450" indent="-171450">
              <a:buFont typeface="Arial" panose="020B0604020202020204" pitchFamily="34" charset="0"/>
              <a:buChar char="•"/>
            </a:pPr>
            <a:r>
              <a:rPr lang="en-AU" dirty="0"/>
              <a:t>While we are focusing on our children and young people, this is equally relevant to other community members who have experienced trauma, as well as ourselves if we have our own trauma history.</a:t>
            </a:r>
          </a:p>
          <a:p>
            <a:endParaRPr lang="en-AU" dirty="0"/>
          </a:p>
          <a:p>
            <a:r>
              <a:rPr lang="en-AU" b="1" dirty="0"/>
              <a:t>Handout-Understanding Trauma</a:t>
            </a:r>
          </a:p>
          <a:p>
            <a:r>
              <a:rPr lang="en-AU" dirty="0"/>
              <a:t>The handout outlines these elements of trauma, what the impacts are likely to be and then tells us what children and young people need from us if they have experienced trauma.  </a:t>
            </a:r>
          </a:p>
        </p:txBody>
      </p:sp>
      <p:sp>
        <p:nvSpPr>
          <p:cNvPr id="5" name="Slide Number Placeholder 4">
            <a:extLst>
              <a:ext uri="{FF2B5EF4-FFF2-40B4-BE49-F238E27FC236}">
                <a16:creationId xmlns:a16="http://schemas.microsoft.com/office/drawing/2014/main" id="{2A3DE32D-1B06-4699-8769-3ED0D66B8356}"/>
              </a:ext>
            </a:extLst>
          </p:cNvPr>
          <p:cNvSpPr>
            <a:spLocks noGrp="1"/>
          </p:cNvSpPr>
          <p:nvPr>
            <p:ph type="sldNum" sz="quarter" idx="5"/>
          </p:nvPr>
        </p:nvSpPr>
        <p:spPr/>
        <p:txBody>
          <a:bodyPr/>
          <a:lstStyle/>
          <a:p>
            <a:fld id="{3B367BEA-BACC-C543-AAB1-E812F81C1CEB}" type="slidenum">
              <a:rPr lang="en-US" smtClean="0"/>
              <a:pPr/>
              <a:t>12</a:t>
            </a:fld>
            <a:endParaRPr lang="en-US" dirty="0"/>
          </a:p>
        </p:txBody>
      </p:sp>
    </p:spTree>
    <p:extLst>
      <p:ext uri="{BB962C8B-B14F-4D97-AF65-F5344CB8AC3E}">
        <p14:creationId xmlns:p14="http://schemas.microsoft.com/office/powerpoint/2010/main" val="1557705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 </a:t>
            </a:r>
          </a:p>
          <a:p>
            <a:pPr marL="171450" indent="-171450">
              <a:buFont typeface="Arial" panose="020B0604020202020204" pitchFamily="34" charset="0"/>
              <a:buChar char="•"/>
            </a:pPr>
            <a:r>
              <a:rPr lang="en-AU" dirty="0"/>
              <a:t>Neurobiology is the science of the brain </a:t>
            </a:r>
          </a:p>
          <a:p>
            <a:pPr marL="171450" indent="-171450">
              <a:buFont typeface="Arial" panose="020B0604020202020204" pitchFamily="34" charset="0"/>
              <a:buChar char="•"/>
            </a:pPr>
            <a:r>
              <a:rPr lang="en-AU" dirty="0"/>
              <a:t>This short video (4.5 minutes) explains some of the key concepts of how brains develop, the importance of safety and relationships and what happens when children and young people experience trauma in their lives</a:t>
            </a:r>
          </a:p>
          <a:p>
            <a:pPr marL="171450" indent="-171450">
              <a:buFont typeface="Arial" panose="020B0604020202020204" pitchFamily="34" charset="0"/>
              <a:buChar char="•"/>
            </a:pPr>
            <a:r>
              <a:rPr lang="en-AU" dirty="0"/>
              <a:t>It asks us to use this knowledge and understanding to think about ways we can respond and support children and young people</a:t>
            </a:r>
          </a:p>
          <a:p>
            <a:pPr marL="171450" indent="-171450">
              <a:buFont typeface="Arial" panose="020B0604020202020204" pitchFamily="34" charset="0"/>
              <a:buChar char="•"/>
            </a:pPr>
            <a:r>
              <a:rPr lang="en-AU" dirty="0"/>
              <a:t>There is a handout that provides more details on brain development</a:t>
            </a:r>
          </a:p>
          <a:p>
            <a:pPr marL="171450" indent="-171450">
              <a:buFont typeface="Arial" panose="020B0604020202020204" pitchFamily="34" charset="0"/>
              <a:buChar char="•"/>
            </a:pPr>
            <a:r>
              <a:rPr lang="en-AU" dirty="0"/>
              <a:t>There is also a resource you can use with children and young people to help them understand the ways all our brains develop </a:t>
            </a:r>
          </a:p>
          <a:p>
            <a:pPr marL="171450" indent="-171450">
              <a:buFont typeface="Arial" panose="020B0604020202020204" pitchFamily="34" charset="0"/>
              <a:buChar char="•"/>
            </a:pPr>
            <a:r>
              <a:rPr lang="en-AU" dirty="0"/>
              <a:t>It uses the metaphor of a house to help them understand what happens when we all feel strong emotions and how we can support ourselves and each other</a:t>
            </a:r>
          </a:p>
          <a:p>
            <a:endParaRPr lang="en-AU" dirty="0"/>
          </a:p>
          <a:p>
            <a:r>
              <a:rPr lang="en-AU" b="1" dirty="0"/>
              <a:t>Handout</a:t>
            </a:r>
            <a:r>
              <a:rPr lang="en-AU" b="1" i="0" dirty="0"/>
              <a:t>- </a:t>
            </a:r>
            <a:r>
              <a:rPr lang="en-AU" b="1" i="0" dirty="0" err="1"/>
              <a:t>Neurosequential</a:t>
            </a:r>
            <a:r>
              <a:rPr lang="en-AU" b="1" i="0" dirty="0"/>
              <a:t> brain development </a:t>
            </a:r>
          </a:p>
          <a:p>
            <a:r>
              <a:rPr lang="en-AU" b="0" dirty="0"/>
              <a:t>The handout gives more detail of the different areas of the brain, the way they develop in sequence and some of the possible impacts of trauma</a:t>
            </a:r>
          </a:p>
        </p:txBody>
      </p:sp>
      <p:sp>
        <p:nvSpPr>
          <p:cNvPr id="5" name="Slide Number Placeholder 4">
            <a:extLst>
              <a:ext uri="{FF2B5EF4-FFF2-40B4-BE49-F238E27FC236}">
                <a16:creationId xmlns:a16="http://schemas.microsoft.com/office/drawing/2014/main" id="{1C80DFE3-D6AF-446E-B68E-16EC3DD56383}"/>
              </a:ext>
            </a:extLst>
          </p:cNvPr>
          <p:cNvSpPr>
            <a:spLocks noGrp="1"/>
          </p:cNvSpPr>
          <p:nvPr>
            <p:ph type="sldNum" sz="quarter" idx="5"/>
          </p:nvPr>
        </p:nvSpPr>
        <p:spPr/>
        <p:txBody>
          <a:bodyPr/>
          <a:lstStyle/>
          <a:p>
            <a:fld id="{3B367BEA-BACC-C543-AAB1-E812F81C1CEB}" type="slidenum">
              <a:rPr lang="en-US" smtClean="0"/>
              <a:pPr/>
              <a:t>13</a:t>
            </a:fld>
            <a:endParaRPr lang="en-US" dirty="0"/>
          </a:p>
        </p:txBody>
      </p:sp>
    </p:spTree>
    <p:extLst>
      <p:ext uri="{BB962C8B-B14F-4D97-AF65-F5344CB8AC3E}">
        <p14:creationId xmlns:p14="http://schemas.microsoft.com/office/powerpoint/2010/main" val="127397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377" rtl="0" eaLnBrk="1" fontAlgn="auto" latinLnBrk="0" hangingPunct="1">
              <a:lnSpc>
                <a:spcPct val="100000"/>
              </a:lnSpc>
              <a:spcBef>
                <a:spcPts val="0"/>
              </a:spcBef>
              <a:spcAft>
                <a:spcPts val="0"/>
              </a:spcAft>
              <a:buClrTx/>
              <a:buSzTx/>
              <a:buFontTx/>
              <a:buNone/>
              <a:tabLst/>
              <a:defRPr/>
            </a:pPr>
            <a:r>
              <a:rPr lang="en-AU" altLang="en-US" sz="1200" b="1" dirty="0">
                <a:latin typeface="Helvetica" panose="020B0604020202030204" pitchFamily="34" charset="0"/>
              </a:rPr>
              <a:t>Key message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kern="1200" dirty="0">
                <a:solidFill>
                  <a:schemeClr val="tx1"/>
                </a:solidFill>
                <a:effectLst/>
                <a:latin typeface="Helvetica" panose="020B0604020202030204" pitchFamily="34" charset="0"/>
                <a:ea typeface="Times New Roman" panose="02020603050405020304" pitchFamily="18" charset="0"/>
                <a:cs typeface="Times New Roman" panose="02020603050405020304" pitchFamily="18" charset="0"/>
              </a:rPr>
              <a:t>A reminder to the group that as we talk about trauma, grief and loss to look after themselves </a:t>
            </a:r>
            <a:endParaRPr lang="en-US" sz="1800" b="0" i="0" kern="1200" dirty="0">
              <a:solidFill>
                <a:schemeClr val="tx1"/>
              </a:solidFill>
              <a:effectLst/>
              <a:latin typeface="Helvetica" panose="020B0604020202030204" pitchFamily="34" charset="0"/>
              <a:ea typeface="Times New Roman" panose="02020603050405020304" pitchFamily="18" charset="0"/>
              <a:cs typeface="Times New Roman" panose="02020603050405020304" pitchFamily="18" charset="0"/>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Helvetica" panose="020B0604020202030204" pitchFamily="34" charset="0"/>
                <a:ea typeface="Times New Roman" panose="02020603050405020304" pitchFamily="18" charset="0"/>
                <a:cs typeface="Times New Roman" panose="02020603050405020304" pitchFamily="18" charset="0"/>
              </a:rPr>
              <a:t>Our people, families and communities have experienced multiple losses since the time of contact. These losses across and within generations have led to </a:t>
            </a:r>
            <a:r>
              <a:rPr lang="en-US" sz="1200" b="0" i="0" kern="1200" dirty="0">
                <a:solidFill>
                  <a:schemeClr val="tx1"/>
                </a:solidFill>
                <a:latin typeface="Helvetica" panose="020B0604020202030204" pitchFamily="34" charset="0"/>
                <a:ea typeface="+mn-ea"/>
                <a:cs typeface="+mn-cs"/>
              </a:rPr>
              <a:t>cumulative and collective grief and chronic sorrow that continues today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Helvetica" panose="020B0604020202030204" pitchFamily="34" charset="0"/>
                <a:ea typeface="+mn-ea"/>
                <a:cs typeface="+mn-cs"/>
              </a:rPr>
              <a:t>These losses include our land, culture, language, our families, communities and connections, our children who were taken, our people who died through the impact of colonization, our young people who we continue to lose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1" kern="1200" dirty="0">
                <a:solidFill>
                  <a:schemeClr val="tx1"/>
                </a:solidFill>
                <a:latin typeface="Helvetica" panose="020B0604020202030204" pitchFamily="34" charset="0"/>
                <a:ea typeface="+mn-ea"/>
                <a:cs typeface="+mn-cs"/>
              </a:rPr>
              <a:t>Note for facilitators: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1" kern="1200" dirty="0">
                <a:solidFill>
                  <a:schemeClr val="tx1"/>
                </a:solidFill>
                <a:latin typeface="Helvetica" panose="020B0604020202030204" pitchFamily="34" charset="0"/>
                <a:ea typeface="+mn-ea"/>
                <a:cs typeface="+mn-cs"/>
              </a:rPr>
              <a:t> </a:t>
            </a:r>
            <a:r>
              <a:rPr lang="en-AU" altLang="en-US" sz="1200" i="1" dirty="0">
                <a:latin typeface="Helvetica" panose="020B0604020202030204" pitchFamily="34" charset="0"/>
              </a:rPr>
              <a:t>Loss, grief and cumulative grief definitions are from </a:t>
            </a:r>
            <a:r>
              <a:rPr lang="en-US" sz="1800" i="1" dirty="0">
                <a:effectLst/>
                <a:latin typeface="Helvetica" panose="020B0604020202030204" pitchFamily="34" charset="0"/>
                <a:ea typeface="Times New Roman" panose="02020603050405020304" pitchFamily="18" charset="0"/>
                <a:cs typeface="Times New Roman" panose="02020603050405020304" pitchFamily="18" charset="0"/>
              </a:rPr>
              <a:t>McBride, M. (1996) Working with grief and loss. NSW: Open Training and Education Network</a:t>
            </a:r>
          </a:p>
          <a:p>
            <a:pPr marL="228600" marR="0" lvl="0" indent="-228600" algn="l" defTabSz="914377" rtl="0" eaLnBrk="1" fontAlgn="auto" latinLnBrk="0" hangingPunct="1">
              <a:lnSpc>
                <a:spcPct val="100000"/>
              </a:lnSpc>
              <a:spcBef>
                <a:spcPts val="0"/>
              </a:spcBef>
              <a:spcAft>
                <a:spcPts val="0"/>
              </a:spcAft>
              <a:buClrTx/>
              <a:buSzTx/>
              <a:buFontTx/>
              <a:buNone/>
              <a:tabLst/>
              <a:defRPr/>
            </a:pPr>
            <a:endParaRPr lang="en-US" sz="1800" dirty="0">
              <a:effectLst/>
              <a:latin typeface="Helvetica" panose="020B0604020202030204" pitchFamily="34" charset="0"/>
              <a:ea typeface="Times New Roman" panose="02020603050405020304" pitchFamily="18" charset="0"/>
              <a:cs typeface="Times New Roman" panose="02020603050405020304" pitchFamily="18" charset="0"/>
            </a:endParaRPr>
          </a:p>
          <a:p>
            <a:pPr marL="228600" marR="0" lvl="0" indent="-228600" algn="l" defTabSz="914377" rtl="0" eaLnBrk="1" fontAlgn="auto" latinLnBrk="0" hangingPunct="1">
              <a:lnSpc>
                <a:spcPct val="100000"/>
              </a:lnSpc>
              <a:spcBef>
                <a:spcPts val="0"/>
              </a:spcBef>
              <a:spcAft>
                <a:spcPts val="0"/>
              </a:spcAft>
              <a:buClrTx/>
              <a:buSzTx/>
              <a:buFontTx/>
              <a:buNone/>
              <a:tabLst/>
              <a:defRPr/>
            </a:pPr>
            <a:endParaRPr lang="en-US" sz="1800" dirty="0">
              <a:effectLst/>
              <a:latin typeface="Helvetica" panose="020B0604020202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10E8D57-BD20-4D94-A405-E52903724016}"/>
              </a:ext>
            </a:extLst>
          </p:cNvPr>
          <p:cNvSpPr>
            <a:spLocks noGrp="1"/>
          </p:cNvSpPr>
          <p:nvPr>
            <p:ph type="sldNum" sz="quarter" idx="5"/>
          </p:nvPr>
        </p:nvSpPr>
        <p:spPr/>
        <p:txBody>
          <a:bodyPr/>
          <a:lstStyle/>
          <a:p>
            <a:fld id="{3B367BEA-BACC-C543-AAB1-E812F81C1CEB}" type="slidenum">
              <a:rPr lang="en-US" smtClean="0"/>
              <a:pPr/>
              <a:t>14</a:t>
            </a:fld>
            <a:endParaRPr lang="en-US" dirty="0"/>
          </a:p>
        </p:txBody>
      </p:sp>
    </p:spTree>
    <p:extLst>
      <p:ext uri="{BB962C8B-B14F-4D97-AF65-F5344CB8AC3E}">
        <p14:creationId xmlns:p14="http://schemas.microsoft.com/office/powerpoint/2010/main" val="55362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Activity- Whole Group Discussion</a:t>
            </a:r>
          </a:p>
          <a:p>
            <a:r>
              <a:rPr lang="en-AU" dirty="0"/>
              <a:t>So far we’ve looked at:</a:t>
            </a:r>
          </a:p>
          <a:p>
            <a:pPr marL="171450" indent="-171450">
              <a:buFont typeface="Arial" panose="020B0604020202020204" pitchFamily="34" charset="0"/>
              <a:buChar char="•"/>
            </a:pPr>
            <a:r>
              <a:rPr lang="en-AU" dirty="0"/>
              <a:t> how trauma is defined and its links to loss and grief</a:t>
            </a:r>
          </a:p>
          <a:p>
            <a:pPr marL="171450" indent="-171450">
              <a:buFont typeface="Arial" panose="020B0604020202020204" pitchFamily="34" charset="0"/>
              <a:buChar char="•"/>
            </a:pPr>
            <a:r>
              <a:rPr lang="en-AU" dirty="0"/>
              <a:t>intergenerational trauma </a:t>
            </a:r>
          </a:p>
          <a:p>
            <a:pPr marL="171450" indent="-171450">
              <a:buFont typeface="Arial" panose="020B0604020202020204" pitchFamily="34" charset="0"/>
              <a:buChar char="•"/>
            </a:pPr>
            <a:r>
              <a:rPr lang="en-AU" dirty="0"/>
              <a:t>the history of our communities</a:t>
            </a:r>
          </a:p>
          <a:p>
            <a:pPr marL="171450" indent="-171450">
              <a:buFont typeface="Arial" panose="020B0604020202020204" pitchFamily="34" charset="0"/>
              <a:buChar char="•"/>
            </a:pPr>
            <a:r>
              <a:rPr lang="en-AU" dirty="0"/>
              <a:t> how the brain develops and some of the impacts of trauma on brain development </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Question for group</a:t>
            </a:r>
          </a:p>
          <a:p>
            <a:pPr marL="0" indent="0">
              <a:buFont typeface="Arial" panose="020B0604020202020204" pitchFamily="34" charset="0"/>
              <a:buNone/>
            </a:pPr>
            <a:r>
              <a:rPr lang="en-AU" dirty="0"/>
              <a:t>Why is it important for us to know about these things? What does it tell us about the children and young people we work with?</a:t>
            </a:r>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endParaRPr lang="en-AU" dirty="0"/>
          </a:p>
          <a:p>
            <a:endParaRPr lang="en-AU" dirty="0"/>
          </a:p>
          <a:p>
            <a:r>
              <a:rPr lang="en-AU" dirty="0"/>
              <a:t> </a:t>
            </a:r>
          </a:p>
          <a:p>
            <a:endParaRPr lang="en-AU" dirty="0"/>
          </a:p>
          <a:p>
            <a:endParaRPr lang="en-AU" dirty="0"/>
          </a:p>
          <a:p>
            <a:endParaRPr lang="en-AU" dirty="0"/>
          </a:p>
        </p:txBody>
      </p:sp>
      <p:sp>
        <p:nvSpPr>
          <p:cNvPr id="5" name="Slide Number Placeholder 4">
            <a:extLst>
              <a:ext uri="{FF2B5EF4-FFF2-40B4-BE49-F238E27FC236}">
                <a16:creationId xmlns:a16="http://schemas.microsoft.com/office/drawing/2014/main" id="{78165794-AA44-4432-98CF-AE04071EC286}"/>
              </a:ext>
            </a:extLst>
          </p:cNvPr>
          <p:cNvSpPr>
            <a:spLocks noGrp="1"/>
          </p:cNvSpPr>
          <p:nvPr>
            <p:ph type="sldNum" sz="quarter" idx="5"/>
          </p:nvPr>
        </p:nvSpPr>
        <p:spPr/>
        <p:txBody>
          <a:bodyPr/>
          <a:lstStyle/>
          <a:p>
            <a:fld id="{3B367BEA-BACC-C543-AAB1-E812F81C1CEB}" type="slidenum">
              <a:rPr lang="en-US" smtClean="0"/>
              <a:pPr/>
              <a:t>15</a:t>
            </a:fld>
            <a:endParaRPr lang="en-US" dirty="0"/>
          </a:p>
        </p:txBody>
      </p:sp>
    </p:spTree>
    <p:extLst>
      <p:ext uri="{BB962C8B-B14F-4D97-AF65-F5344CB8AC3E}">
        <p14:creationId xmlns:p14="http://schemas.microsoft.com/office/powerpoint/2010/main" val="334008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r>
              <a:rPr lang="en-AU" dirty="0"/>
              <a:t>While it is important for us all to acknowledge the way that the echoes of the past impact on our present, our focus is on the future, especially for our children and young people </a:t>
            </a:r>
          </a:p>
          <a:p>
            <a:pPr marL="171450" indent="-171450">
              <a:buFont typeface="Arial" panose="020B0604020202020204" pitchFamily="34" charset="0"/>
              <a:buChar char="•"/>
            </a:pPr>
            <a:r>
              <a:rPr lang="en-AU" b="1" dirty="0"/>
              <a:t>Past</a:t>
            </a:r>
          </a:p>
          <a:p>
            <a:r>
              <a:rPr lang="en-AU" b="0" i="1" u="none" dirty="0"/>
              <a:t>Sharing</a:t>
            </a:r>
            <a:r>
              <a:rPr lang="en-AU" dirty="0"/>
              <a:t> the past is about telling the stories of what has happened to build a common understanding.</a:t>
            </a:r>
          </a:p>
          <a:p>
            <a:r>
              <a:rPr lang="en-AU" b="0" i="1" dirty="0"/>
              <a:t>Acknowledging</a:t>
            </a:r>
            <a:r>
              <a:rPr lang="en-AU" dirty="0"/>
              <a:t> the past is about making sure that we all understand that what has happened still impacts on us all today.</a:t>
            </a:r>
          </a:p>
          <a:p>
            <a:pPr marL="171450" indent="-171450">
              <a:buFont typeface="Arial" panose="020B0604020202020204" pitchFamily="34" charset="0"/>
              <a:buChar char="•"/>
            </a:pPr>
            <a:r>
              <a:rPr lang="en-AU" b="1" dirty="0"/>
              <a:t>Present</a:t>
            </a:r>
          </a:p>
          <a:p>
            <a:r>
              <a:rPr lang="en-AU" b="0" i="1" dirty="0"/>
              <a:t>Learning</a:t>
            </a:r>
            <a:r>
              <a:rPr lang="en-AU" dirty="0"/>
              <a:t> in the present is about learning from the past to make sure the mistakes and trauma of the past are not repeated.</a:t>
            </a:r>
          </a:p>
          <a:p>
            <a:r>
              <a:rPr lang="en-AU" b="0" i="1" dirty="0"/>
              <a:t>Applying </a:t>
            </a:r>
            <a:r>
              <a:rPr lang="en-AU" dirty="0"/>
              <a:t>that learning is what we need to do every day to make sure that the trauma of the past is not repeated.</a:t>
            </a:r>
          </a:p>
          <a:p>
            <a:pPr marL="171450" indent="-171450">
              <a:buFont typeface="Arial" panose="020B0604020202020204" pitchFamily="34" charset="0"/>
              <a:buChar char="•"/>
            </a:pPr>
            <a:r>
              <a:rPr lang="en-AU" b="1" dirty="0"/>
              <a:t>Future</a:t>
            </a:r>
          </a:p>
          <a:p>
            <a:r>
              <a:rPr lang="en-AU" b="0" i="1" dirty="0"/>
              <a:t>Building</a:t>
            </a:r>
            <a:r>
              <a:rPr lang="en-AU" dirty="0"/>
              <a:t> the future is about using our understanding and our skills to achieve positive outcomes for children and young people</a:t>
            </a:r>
          </a:p>
          <a:p>
            <a:r>
              <a:rPr lang="en-AU" b="0" i="1" dirty="0"/>
              <a:t>Changing </a:t>
            </a:r>
            <a:r>
              <a:rPr lang="en-AU" dirty="0"/>
              <a:t>the future tells us that we want to support our children and young people (and ourselves and the broader community) to learn, grow and develop in a way that incorporates the past and the present.</a:t>
            </a:r>
          </a:p>
        </p:txBody>
      </p:sp>
      <p:sp>
        <p:nvSpPr>
          <p:cNvPr id="5" name="Slide Number Placeholder 4">
            <a:extLst>
              <a:ext uri="{FF2B5EF4-FFF2-40B4-BE49-F238E27FC236}">
                <a16:creationId xmlns:a16="http://schemas.microsoft.com/office/drawing/2014/main" id="{4B113FBB-A7FD-447C-AC4A-34B024A6E922}"/>
              </a:ext>
            </a:extLst>
          </p:cNvPr>
          <p:cNvSpPr>
            <a:spLocks noGrp="1"/>
          </p:cNvSpPr>
          <p:nvPr>
            <p:ph type="sldNum" sz="quarter" idx="5"/>
          </p:nvPr>
        </p:nvSpPr>
        <p:spPr/>
        <p:txBody>
          <a:bodyPr/>
          <a:lstStyle/>
          <a:p>
            <a:fld id="{3B367BEA-BACC-C543-AAB1-E812F81C1CEB}" type="slidenum">
              <a:rPr lang="en-US" smtClean="0"/>
              <a:pPr/>
              <a:t>16</a:t>
            </a:fld>
            <a:endParaRPr lang="en-US" dirty="0"/>
          </a:p>
        </p:txBody>
      </p:sp>
    </p:spTree>
    <p:extLst>
      <p:ext uri="{BB962C8B-B14F-4D97-AF65-F5344CB8AC3E}">
        <p14:creationId xmlns:p14="http://schemas.microsoft.com/office/powerpoint/2010/main" val="84469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dirty="0"/>
              <a:t>This next section is about exploring principles of culturally strong trauma responsive practice </a:t>
            </a:r>
          </a:p>
          <a:p>
            <a:pPr marL="171450" indent="-171450">
              <a:buFont typeface="Arial" panose="020B0604020202020204" pitchFamily="34" charset="0"/>
              <a:buChar char="•"/>
            </a:pPr>
            <a:r>
              <a:rPr lang="en-AU" dirty="0"/>
              <a:t>We are often doing things that help support children and young people, who have experienced trauma but we don’t recognise it or call it trauma responsive practice</a:t>
            </a:r>
          </a:p>
          <a:p>
            <a:pPr marL="171450" indent="-171450">
              <a:buFont typeface="Arial" panose="020B0604020202020204" pitchFamily="34" charset="0"/>
              <a:buChar char="•"/>
            </a:pPr>
            <a:r>
              <a:rPr lang="en-AU" dirty="0"/>
              <a:t>This next section will give us opportunities to identify what we are already doing and think about ways we can strengthen our approaches and strategies to help meet the needs of our children and young people</a:t>
            </a:r>
          </a:p>
        </p:txBody>
      </p:sp>
      <p:sp>
        <p:nvSpPr>
          <p:cNvPr id="4" name="Slide Number Placeholder 3"/>
          <p:cNvSpPr>
            <a:spLocks noGrp="1"/>
          </p:cNvSpPr>
          <p:nvPr>
            <p:ph type="sldNum" sz="quarter" idx="5"/>
          </p:nvPr>
        </p:nvSpPr>
        <p:spPr/>
        <p:txBody>
          <a:bodyPr/>
          <a:lstStyle/>
          <a:p>
            <a:fld id="{3B367BEA-BACC-C543-AAB1-E812F81C1CEB}" type="slidenum">
              <a:rPr lang="en-US" smtClean="0"/>
              <a:pPr/>
              <a:t>17</a:t>
            </a:fld>
            <a:endParaRPr lang="en-US" dirty="0"/>
          </a:p>
        </p:txBody>
      </p:sp>
    </p:spTree>
    <p:extLst>
      <p:ext uri="{BB962C8B-B14F-4D97-AF65-F5344CB8AC3E}">
        <p14:creationId xmlns:p14="http://schemas.microsoft.com/office/powerpoint/2010/main" val="4104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b="0" dirty="0"/>
              <a:t>It is important for us to look for what is behind the behaviour of our children and young people and try to understand how we can support them</a:t>
            </a:r>
          </a:p>
          <a:p>
            <a:pPr marL="171450" indent="-171450">
              <a:buFont typeface="Arial" panose="020B0604020202020204" pitchFamily="34" charset="0"/>
              <a:buChar char="•"/>
            </a:pPr>
            <a:r>
              <a:rPr lang="en-AU" b="0" dirty="0"/>
              <a:t>It is important to understand that our children and young people come to school with a bag of baggage. This could include difficult times at home including family violence,  possible upheaval in community, grief and loss from recent and past losses</a:t>
            </a:r>
          </a:p>
          <a:p>
            <a:pPr marL="171450" indent="-171450">
              <a:buFont typeface="Arial" panose="020B0604020202020204" pitchFamily="34" charset="0"/>
              <a:buChar char="•"/>
            </a:pPr>
            <a:r>
              <a:rPr lang="en-AU" b="0" dirty="0"/>
              <a:t>Children and young people show us the baggage they carry through their behaviours</a:t>
            </a:r>
          </a:p>
          <a:p>
            <a:endParaRPr lang="en-AU" dirty="0"/>
          </a:p>
          <a:p>
            <a:r>
              <a:rPr lang="en-AU" b="1" dirty="0"/>
              <a:t>Activity- Whole group </a:t>
            </a:r>
          </a:p>
          <a:p>
            <a:endParaRPr lang="en-AU" b="1" dirty="0"/>
          </a:p>
          <a:p>
            <a:r>
              <a:rPr lang="en-AU" dirty="0"/>
              <a:t>1. Ask the group to bring to mind the behaviour of a child or young person they are currently teaching or working with</a:t>
            </a:r>
          </a:p>
          <a:p>
            <a:r>
              <a:rPr lang="en-AU" dirty="0"/>
              <a:t>Invite group to share their thoughts on the questions below:</a:t>
            </a:r>
          </a:p>
          <a:p>
            <a:r>
              <a:rPr lang="en-AU" dirty="0"/>
              <a:t>Thinking about what we have talked about so far </a:t>
            </a:r>
            <a:r>
              <a:rPr lang="en-US" dirty="0"/>
              <a:t>what does this tell you about the </a:t>
            </a:r>
            <a:r>
              <a:rPr lang="en-US" dirty="0" err="1"/>
              <a:t>behaviour</a:t>
            </a:r>
            <a:r>
              <a:rPr lang="en-US" dirty="0"/>
              <a:t> of the child or young person?</a:t>
            </a:r>
          </a:p>
          <a:p>
            <a:r>
              <a:rPr lang="en-US" dirty="0"/>
              <a:t>How might we understand what that </a:t>
            </a:r>
            <a:r>
              <a:rPr lang="en-US" dirty="0" err="1"/>
              <a:t>behaviour</a:t>
            </a:r>
            <a:r>
              <a:rPr lang="en-US" dirty="0"/>
              <a:t> is trying to tell us and how we need to respond </a:t>
            </a:r>
          </a:p>
          <a:p>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2. Facilitators could share some examples of how they have responded to children and young people’s behavior after the group has had their discussion.</a:t>
            </a:r>
            <a:endParaRPr lang="en-AU" dirty="0"/>
          </a:p>
          <a:p>
            <a:endParaRPr lang="en-US" dirty="0"/>
          </a:p>
          <a:p>
            <a:r>
              <a:rPr lang="en-AU" b="1" i="1" dirty="0"/>
              <a:t>Note for facilitators:</a:t>
            </a:r>
          </a:p>
          <a:p>
            <a:r>
              <a:rPr lang="en-AU" i="1" dirty="0"/>
              <a:t>Annette Breaux is a</a:t>
            </a:r>
            <a:r>
              <a:rPr lang="en-US" i="1" dirty="0"/>
              <a:t> former classroom teacher, curriculum coordinator, and teacher induction coordinator from the US so this quote comes from an educator and reminds people to think about the meaning behind the </a:t>
            </a:r>
            <a:r>
              <a:rPr lang="en-US" i="1" dirty="0" err="1"/>
              <a:t>behaviour</a:t>
            </a:r>
            <a:r>
              <a:rPr lang="en-US" i="1" dirty="0"/>
              <a:t> and what the children and young people are bringing into the room. </a:t>
            </a:r>
          </a:p>
          <a:p>
            <a:br>
              <a:rPr lang="en-US" dirty="0"/>
            </a:br>
            <a:endParaRPr lang="en-US" dirty="0"/>
          </a:p>
          <a:p>
            <a:endParaRPr lang="en-AU" dirty="0"/>
          </a:p>
        </p:txBody>
      </p:sp>
      <p:sp>
        <p:nvSpPr>
          <p:cNvPr id="4" name="Slide Number Placeholder 3"/>
          <p:cNvSpPr>
            <a:spLocks noGrp="1"/>
          </p:cNvSpPr>
          <p:nvPr>
            <p:ph type="sldNum" sz="quarter" idx="5"/>
          </p:nvPr>
        </p:nvSpPr>
        <p:spPr/>
        <p:txBody>
          <a:bodyPr/>
          <a:lstStyle/>
          <a:p>
            <a:fld id="{3B367BEA-BACC-C543-AAB1-E812F81C1CEB}" type="slidenum">
              <a:rPr lang="en-US" smtClean="0"/>
              <a:pPr/>
              <a:t>18</a:t>
            </a:fld>
            <a:endParaRPr lang="en-US" dirty="0"/>
          </a:p>
        </p:txBody>
      </p:sp>
    </p:spTree>
    <p:extLst>
      <p:ext uri="{BB962C8B-B14F-4D97-AF65-F5344CB8AC3E}">
        <p14:creationId xmlns:p14="http://schemas.microsoft.com/office/powerpoint/2010/main" val="218220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dirty="0"/>
              <a:t>The next </a:t>
            </a:r>
            <a:r>
              <a:rPr lang="en-AU" b="1" dirty="0"/>
              <a:t>two slides </a:t>
            </a:r>
            <a:r>
              <a:rPr lang="en-AU" dirty="0"/>
              <a:t>describe 10 principles of culturally strong trauma responsive practice</a:t>
            </a:r>
          </a:p>
          <a:p>
            <a:pPr marL="171450" indent="-171450">
              <a:buFont typeface="Arial" panose="020B0604020202020204" pitchFamily="34" charset="0"/>
              <a:buChar char="•"/>
            </a:pPr>
            <a:r>
              <a:rPr lang="en-AU" dirty="0"/>
              <a:t>These principles help guide the work we do with children and young people and help us make sense of how we can support them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We will use these principles later in the workshop to help us think about strategies that can help our children and young people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handout describes each principle in more detail</a:t>
            </a:r>
          </a:p>
          <a:p>
            <a:endParaRPr lang="en-AU" dirty="0"/>
          </a:p>
          <a:p>
            <a:r>
              <a:rPr lang="en-AU" b="1" dirty="0"/>
              <a:t>Handout- </a:t>
            </a:r>
            <a:r>
              <a:rPr lang="en-AU" b="1" i="0" dirty="0"/>
              <a:t>Principles of culturally strong trauma responsive education practice</a:t>
            </a:r>
          </a:p>
          <a:p>
            <a:r>
              <a:rPr lang="en-AU" b="0" i="0" dirty="0"/>
              <a:t>The handout provides a summary of the 10 principles described on the next 2 slides</a:t>
            </a:r>
            <a:endParaRPr lang="en-AU" b="0" dirty="0"/>
          </a:p>
          <a:p>
            <a:endParaRPr lang="en-AU" dirty="0"/>
          </a:p>
        </p:txBody>
      </p:sp>
      <p:sp>
        <p:nvSpPr>
          <p:cNvPr id="5" name="Slide Number Placeholder 4">
            <a:extLst>
              <a:ext uri="{FF2B5EF4-FFF2-40B4-BE49-F238E27FC236}">
                <a16:creationId xmlns:a16="http://schemas.microsoft.com/office/drawing/2014/main" id="{1CC0811F-DDC1-412F-8BFA-3620454815C7}"/>
              </a:ext>
            </a:extLst>
          </p:cNvPr>
          <p:cNvSpPr>
            <a:spLocks noGrp="1"/>
          </p:cNvSpPr>
          <p:nvPr>
            <p:ph type="sldNum" sz="quarter" idx="5"/>
          </p:nvPr>
        </p:nvSpPr>
        <p:spPr/>
        <p:txBody>
          <a:bodyPr/>
          <a:lstStyle/>
          <a:p>
            <a:fld id="{3B367BEA-BACC-C543-AAB1-E812F81C1CEB}" type="slidenum">
              <a:rPr lang="en-US" smtClean="0"/>
              <a:pPr/>
              <a:t>19</a:t>
            </a:fld>
            <a:endParaRPr lang="en-US" dirty="0"/>
          </a:p>
        </p:txBody>
      </p:sp>
    </p:spTree>
    <p:extLst>
      <p:ext uri="{BB962C8B-B14F-4D97-AF65-F5344CB8AC3E}">
        <p14:creationId xmlns:p14="http://schemas.microsoft.com/office/powerpoint/2010/main" val="235012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 </a:t>
            </a:r>
          </a:p>
          <a:p>
            <a:pPr marL="171450" indent="-171450">
              <a:buFont typeface="Arial" panose="020B0604020202020204" pitchFamily="34" charset="0"/>
              <a:buChar char="•"/>
            </a:pPr>
            <a:r>
              <a:rPr lang="en-AU" dirty="0"/>
              <a:t>Welcome and/or acknowledgement of country</a:t>
            </a:r>
          </a:p>
          <a:p>
            <a:pPr marL="171450" indent="-171450">
              <a:buFont typeface="Arial" panose="020B0604020202020204" pitchFamily="34" charset="0"/>
              <a:buChar char="•"/>
            </a:pPr>
            <a:r>
              <a:rPr lang="en-AU" sz="1200" b="0" i="0" kern="1200" dirty="0">
                <a:solidFill>
                  <a:schemeClr val="tx1"/>
                </a:solidFill>
                <a:latin typeface="Third Rail" charset="0"/>
                <a:ea typeface="+mn-ea"/>
                <a:cs typeface="+mn-cs"/>
              </a:rPr>
              <a:t>Facilitators to use language if they feel comfortable doing so</a:t>
            </a:r>
          </a:p>
          <a:p>
            <a:pPr marL="171450" indent="-171450">
              <a:buFont typeface="Arial" panose="020B0604020202020204" pitchFamily="34" charset="0"/>
              <a:buChar char="•"/>
            </a:pPr>
            <a:r>
              <a:rPr lang="en-AU" dirty="0"/>
              <a:t>Trainers to introduce themselves</a:t>
            </a:r>
          </a:p>
        </p:txBody>
      </p:sp>
      <p:sp>
        <p:nvSpPr>
          <p:cNvPr id="5" name="Slide Number Placeholder 4">
            <a:extLst>
              <a:ext uri="{FF2B5EF4-FFF2-40B4-BE49-F238E27FC236}">
                <a16:creationId xmlns:a16="http://schemas.microsoft.com/office/drawing/2014/main" id="{64647434-F26A-47DF-BEF6-3DB9435F4663}"/>
              </a:ext>
            </a:extLst>
          </p:cNvPr>
          <p:cNvSpPr>
            <a:spLocks noGrp="1"/>
          </p:cNvSpPr>
          <p:nvPr>
            <p:ph type="sldNum" sz="quarter" idx="5"/>
          </p:nvPr>
        </p:nvSpPr>
        <p:spPr/>
        <p:txBody>
          <a:bodyPr/>
          <a:lstStyle/>
          <a:p>
            <a:fld id="{3B367BEA-BACC-C543-AAB1-E812F81C1CEB}" type="slidenum">
              <a:rPr lang="en-US" smtClean="0"/>
              <a:pPr/>
              <a:t>2</a:t>
            </a:fld>
            <a:endParaRPr lang="en-US" dirty="0"/>
          </a:p>
        </p:txBody>
      </p:sp>
    </p:spTree>
    <p:extLst>
      <p:ext uri="{BB962C8B-B14F-4D97-AF65-F5344CB8AC3E}">
        <p14:creationId xmlns:p14="http://schemas.microsoft.com/office/powerpoint/2010/main" val="2483065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a:extLst>
              <a:ext uri="{FF2B5EF4-FFF2-40B4-BE49-F238E27FC236}">
                <a16:creationId xmlns:a16="http://schemas.microsoft.com/office/drawing/2014/main" id="{BC99F511-1C1A-4164-9B6F-849335BA2D4F}"/>
              </a:ext>
            </a:extLst>
          </p:cNvPr>
          <p:cNvSpPr>
            <a:spLocks noGrp="1"/>
          </p:cNvSpPr>
          <p:nvPr>
            <p:ph type="sldNum" sz="quarter" idx="5"/>
          </p:nvPr>
        </p:nvSpPr>
        <p:spPr/>
        <p:txBody>
          <a:bodyPr/>
          <a:lstStyle/>
          <a:p>
            <a:fld id="{3B367BEA-BACC-C543-AAB1-E812F81C1CEB}" type="slidenum">
              <a:rPr lang="en-US" smtClean="0"/>
              <a:pPr/>
              <a:t>20</a:t>
            </a:fld>
            <a:endParaRPr lang="en-US" dirty="0"/>
          </a:p>
        </p:txBody>
      </p:sp>
    </p:spTree>
    <p:extLst>
      <p:ext uri="{BB962C8B-B14F-4D97-AF65-F5344CB8AC3E}">
        <p14:creationId xmlns:p14="http://schemas.microsoft.com/office/powerpoint/2010/main" val="4223359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b="1" dirty="0">
                <a:solidFill>
                  <a:srgbClr val="595959"/>
                </a:solidFill>
                <a:effectLst/>
                <a:latin typeface="HelveticaNeueLT Pro 45 Lt" panose="020B0403020202020204" pitchFamily="34" charset="0"/>
              </a:rPr>
              <a:t>Key message</a:t>
            </a:r>
          </a:p>
          <a:p>
            <a:pPr marL="171450" indent="-171450">
              <a:lnSpc>
                <a:spcPct val="107000"/>
              </a:lnSpc>
              <a:spcAft>
                <a:spcPts val="800"/>
              </a:spcAft>
              <a:buFont typeface="Arial" panose="020B0604020202020204" pitchFamily="34" charset="0"/>
              <a:buChar char="•"/>
            </a:pPr>
            <a:r>
              <a:rPr lang="en-AU" sz="1200" b="0" dirty="0">
                <a:solidFill>
                  <a:srgbClr val="595959"/>
                </a:solidFill>
                <a:effectLst/>
                <a:latin typeface="HelveticaNeueLT Pro 45 Lt" panose="020B0403020202020204" pitchFamily="34" charset="0"/>
              </a:rPr>
              <a:t>We are already working in ways that can help our children and young people who have experienced trauma </a:t>
            </a:r>
          </a:p>
          <a:p>
            <a:pPr marL="171450" indent="-171450">
              <a:lnSpc>
                <a:spcPct val="107000"/>
              </a:lnSpc>
              <a:spcAft>
                <a:spcPts val="800"/>
              </a:spcAft>
              <a:buFont typeface="Arial" panose="020B0604020202020204" pitchFamily="34" charset="0"/>
              <a:buChar char="•"/>
            </a:pPr>
            <a:r>
              <a:rPr lang="en-AU" sz="1200" b="0" dirty="0">
                <a:solidFill>
                  <a:srgbClr val="595959"/>
                </a:solidFill>
                <a:effectLst/>
                <a:latin typeface="HelveticaNeueLT Pro 45 Lt" panose="020B0403020202020204" pitchFamily="34" charset="0"/>
              </a:rPr>
              <a:t>The purpose of this training is to gain a  greater understanding of how we can all work together to better meet the needs of our children and young people </a:t>
            </a:r>
          </a:p>
          <a:p>
            <a:pPr marL="171450" indent="-171450">
              <a:lnSpc>
                <a:spcPct val="107000"/>
              </a:lnSpc>
              <a:spcAft>
                <a:spcPts val="800"/>
              </a:spcAft>
              <a:buFont typeface="Arial" panose="020B0604020202020204" pitchFamily="34" charset="0"/>
              <a:buChar char="•"/>
            </a:pPr>
            <a:r>
              <a:rPr lang="en-AU" sz="1200" b="0" dirty="0">
                <a:solidFill>
                  <a:srgbClr val="595959"/>
                </a:solidFill>
                <a:effectLst/>
                <a:latin typeface="HelveticaNeueLT Pro 45 Lt" panose="020B0403020202020204" pitchFamily="34" charset="0"/>
              </a:rPr>
              <a:t>Culturally strong trauma responsive practice can help all children and young people thrive</a:t>
            </a:r>
            <a:endParaRPr lang="en-AU" dirty="0"/>
          </a:p>
          <a:p>
            <a:pPr marL="171450" indent="-171450">
              <a:buFont typeface="Arial" panose="020B0604020202020204" pitchFamily="34" charset="0"/>
              <a:buChar char="•"/>
            </a:pPr>
            <a:r>
              <a:rPr lang="en-AU" dirty="0"/>
              <a:t>Facilitators share some of the things that are already happening in the schools that are trauma responsive, and what you are seeing as a result in the children and young people, or with the staff.</a:t>
            </a:r>
          </a:p>
          <a:p>
            <a:endParaRPr lang="en-AU" dirty="0"/>
          </a:p>
          <a:p>
            <a:r>
              <a:rPr lang="en-AU" b="1" dirty="0"/>
              <a:t>Activity- Small Group Discussion </a:t>
            </a:r>
          </a:p>
          <a:p>
            <a:r>
              <a:rPr lang="en-AU" dirty="0"/>
              <a:t>Give the group the </a:t>
            </a:r>
            <a:r>
              <a:rPr lang="en-AU" b="1" i="0" dirty="0"/>
              <a:t>Handout- Audit tool Principles of culturally strong trauma informed practice- What we are already doing </a:t>
            </a:r>
          </a:p>
          <a:p>
            <a:r>
              <a:rPr lang="en-AU" sz="1800" b="0" dirty="0">
                <a:solidFill>
                  <a:srgbClr val="595959"/>
                </a:solidFill>
                <a:effectLst/>
                <a:latin typeface="HelveticaNeueLT Pro 45 Lt" panose="020B0403020202020204" pitchFamily="34" charset="0"/>
                <a:ea typeface="Calibri" panose="020F0502020204030204" pitchFamily="34" charset="0"/>
                <a:cs typeface="Helvetica" panose="020B0604020202030204" pitchFamily="34" charset="0"/>
              </a:rPr>
              <a:t>In small groups ask people to fill in 1-2 things they are already doing for each of the 10 principles we have just talked about</a:t>
            </a:r>
          </a:p>
          <a:p>
            <a:pPr>
              <a:lnSpc>
                <a:spcPct val="107000"/>
              </a:lnSpc>
              <a:spcAft>
                <a:spcPts val="800"/>
              </a:spcAft>
            </a:pPr>
            <a:r>
              <a:rPr lang="en-AU" sz="1800" b="0" dirty="0">
                <a:solidFill>
                  <a:srgbClr val="595959"/>
                </a:solidFill>
                <a:effectLst/>
                <a:latin typeface="HelveticaNeueLT Pro 45 Lt" panose="020B0403020202020204" pitchFamily="34" charset="0"/>
                <a:ea typeface="Calibri" panose="020F0502020204030204" pitchFamily="34" charset="0"/>
                <a:cs typeface="Helvetica" panose="020B0604020202030204" pitchFamily="34" charset="0"/>
              </a:rPr>
              <a:t>Ask the groups to come up with one thing they could do tomorrow now that they have done this training</a:t>
            </a:r>
          </a:p>
          <a:p>
            <a:pPr>
              <a:lnSpc>
                <a:spcPct val="107000"/>
              </a:lnSpc>
              <a:spcAft>
                <a:spcPts val="800"/>
              </a:spcAft>
            </a:pPr>
            <a:r>
              <a:rPr lang="en-AU" sz="1800" b="0" dirty="0">
                <a:solidFill>
                  <a:srgbClr val="595959"/>
                </a:solidFill>
                <a:effectLst/>
                <a:latin typeface="HelveticaNeueLT Pro 45 Lt" panose="020B0403020202020204" pitchFamily="34" charset="0"/>
                <a:ea typeface="Calibri" panose="020F0502020204030204" pitchFamily="34" charset="0"/>
                <a:cs typeface="Helvetica" panose="020B0604020202030204" pitchFamily="34" charset="0"/>
              </a:rPr>
              <a:t>Ask the groups to share with the wider group examples from one of the 10 principles </a:t>
            </a:r>
          </a:p>
          <a:p>
            <a:pPr>
              <a:lnSpc>
                <a:spcPct val="107000"/>
              </a:lnSpc>
              <a:spcAft>
                <a:spcPts val="800"/>
              </a:spcAft>
            </a:pPr>
            <a:r>
              <a:rPr lang="en-AU" sz="1800" b="0" dirty="0">
                <a:solidFill>
                  <a:srgbClr val="595959"/>
                </a:solidFill>
                <a:effectLst/>
                <a:latin typeface="HelveticaNeueLT Pro 45 Lt" panose="020B0403020202020204" pitchFamily="34" charset="0"/>
                <a:ea typeface="Calibri" panose="020F0502020204030204" pitchFamily="34" charset="0"/>
                <a:cs typeface="Helvetica" panose="020B0604020202030204" pitchFamily="34" charset="0"/>
              </a:rPr>
              <a:t>Use the handout in follow up staff meetings and continue the discussion on the ways in which the school is implementing these principles at a whole school, classroom, individual student and family and community level</a:t>
            </a:r>
          </a:p>
          <a:p>
            <a:pPr>
              <a:lnSpc>
                <a:spcPct val="107000"/>
              </a:lnSpc>
              <a:spcAft>
                <a:spcPts val="800"/>
              </a:spcAft>
            </a:pPr>
            <a:endParaRPr lang="en-AU" sz="1800" b="0" dirty="0">
              <a:solidFill>
                <a:srgbClr val="595959"/>
              </a:solidFill>
              <a:effectLst/>
              <a:latin typeface="HelveticaNeueLT Pro 45 Lt" panose="020B0403020202020204" pitchFamily="34" charset="0"/>
              <a:ea typeface="Calibri" panose="020F0502020204030204" pitchFamily="34" charset="0"/>
              <a:cs typeface="Helvetica" panose="020B0604020202030204" pitchFamily="34" charset="0"/>
            </a:endParaRPr>
          </a:p>
          <a:p>
            <a:pPr>
              <a:lnSpc>
                <a:spcPct val="107000"/>
              </a:lnSpc>
              <a:spcAft>
                <a:spcPts val="800"/>
              </a:spcAft>
            </a:pPr>
            <a:endParaRPr lang="en-AU" sz="1800" b="0" dirty="0">
              <a:solidFill>
                <a:srgbClr val="595959"/>
              </a:solidFill>
              <a:effectLst/>
              <a:latin typeface="HelveticaNeueLT Pro 45 Lt" panose="020B0403020202020204" pitchFamily="34" charset="0"/>
            </a:endParaRPr>
          </a:p>
        </p:txBody>
      </p:sp>
      <p:sp>
        <p:nvSpPr>
          <p:cNvPr id="5" name="Slide Number Placeholder 4">
            <a:extLst>
              <a:ext uri="{FF2B5EF4-FFF2-40B4-BE49-F238E27FC236}">
                <a16:creationId xmlns:a16="http://schemas.microsoft.com/office/drawing/2014/main" id="{FADB4383-6DF5-4232-9064-78EF0D2431DF}"/>
              </a:ext>
            </a:extLst>
          </p:cNvPr>
          <p:cNvSpPr>
            <a:spLocks noGrp="1"/>
          </p:cNvSpPr>
          <p:nvPr>
            <p:ph type="sldNum" sz="quarter" idx="5"/>
          </p:nvPr>
        </p:nvSpPr>
        <p:spPr/>
        <p:txBody>
          <a:bodyPr/>
          <a:lstStyle/>
          <a:p>
            <a:fld id="{3B367BEA-BACC-C543-AAB1-E812F81C1CEB}" type="slidenum">
              <a:rPr lang="en-US" smtClean="0"/>
              <a:pPr/>
              <a:t>21</a:t>
            </a:fld>
            <a:endParaRPr lang="en-US" dirty="0"/>
          </a:p>
        </p:txBody>
      </p:sp>
    </p:spTree>
    <p:extLst>
      <p:ext uri="{BB962C8B-B14F-4D97-AF65-F5344CB8AC3E}">
        <p14:creationId xmlns:p14="http://schemas.microsoft.com/office/powerpoint/2010/main" val="2910115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342900" lvl="0" indent="-342900">
              <a:buFont typeface="Arial" panose="020B0604020202020204" pitchFamily="34" charset="0"/>
              <a:buChar char="•"/>
              <a:tabLst>
                <a:tab pos="457200" algn="l"/>
              </a:tabLst>
            </a:pPr>
            <a:r>
              <a:rPr lang="en-AU" sz="1800" kern="1200" dirty="0">
                <a:solidFill>
                  <a:srgbClr val="000000"/>
                </a:solidFill>
                <a:effectLst/>
                <a:latin typeface="Third Rail"/>
                <a:ea typeface="Times New Roman" panose="02020603050405020304" pitchFamily="18" charset="0"/>
                <a:cs typeface="Times New Roman" panose="02020603050405020304" pitchFamily="18" charset="0"/>
              </a:rPr>
              <a:t>We know that behaviour is a story, a way that children and young people are telling us what they need, sometimes with words, often with what they do, with their actions</a:t>
            </a:r>
            <a:endParaRPr lang="en-A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AU" sz="1800" kern="1200" dirty="0">
                <a:solidFill>
                  <a:srgbClr val="000000"/>
                </a:solidFill>
                <a:effectLst/>
                <a:latin typeface="Third Rail"/>
                <a:ea typeface="Times New Roman" panose="02020603050405020304" pitchFamily="18" charset="0"/>
                <a:cs typeface="Times New Roman" panose="02020603050405020304" pitchFamily="18" charset="0"/>
              </a:rPr>
              <a:t>How we view our children and young people and the language we use to describe them and their actions is important</a:t>
            </a:r>
          </a:p>
          <a:p>
            <a:pPr marL="342900" lvl="0" indent="-342900">
              <a:buFont typeface="Arial" panose="020B0604020202020204" pitchFamily="34" charset="0"/>
              <a:buChar char="•"/>
              <a:tabLst>
                <a:tab pos="457200" algn="l"/>
              </a:tabLst>
            </a:pPr>
            <a:r>
              <a:rPr lang="en-AU" sz="1800" b="0" dirty="0">
                <a:effectLst/>
                <a:latin typeface="HelveticaNeueLT Pro 45 Lt" panose="020B0403020202020204" pitchFamily="34" charset="0"/>
                <a:ea typeface="Calibri" panose="020F0502020204030204" pitchFamily="34" charset="0"/>
                <a:cs typeface="Times New Roman" panose="02020603050405020304" pitchFamily="18" charset="0"/>
              </a:rPr>
              <a:t>Negative language and unhelpful words can serve to blame children and young people for their past experiences of trauma</a:t>
            </a:r>
          </a:p>
          <a:p>
            <a:pPr marL="342900" lvl="0" indent="-342900">
              <a:buFont typeface="Arial" panose="020B0604020202020204" pitchFamily="34" charset="0"/>
              <a:buChar char="•"/>
              <a:tabLst>
                <a:tab pos="457200" algn="l"/>
              </a:tabLst>
            </a:pPr>
            <a:r>
              <a:rPr lang="en-AU" sz="1800" b="0" dirty="0">
                <a:effectLst/>
                <a:latin typeface="HelveticaNeueLT Pro 45 Lt" panose="020B0403020202020204" pitchFamily="34" charset="0"/>
                <a:ea typeface="Calibri" panose="020F0502020204030204" pitchFamily="34" charset="0"/>
                <a:cs typeface="Times New Roman" panose="02020603050405020304" pitchFamily="18" charset="0"/>
              </a:rPr>
              <a:t>We should use more positive language that builds trust and safety, is responsive to their needs and helps them be more open and ready for learning. </a:t>
            </a:r>
            <a:endParaRPr lang="en-A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AU" sz="1800" kern="1200" dirty="0">
                <a:solidFill>
                  <a:srgbClr val="000000"/>
                </a:solidFill>
                <a:effectLst/>
                <a:latin typeface="Third Rail"/>
                <a:ea typeface="Times New Roman" panose="02020603050405020304" pitchFamily="18" charset="0"/>
                <a:cs typeface="Times New Roman" panose="02020603050405020304" pitchFamily="18" charset="0"/>
              </a:rPr>
              <a:t>The language we use with children and young people can help them make sense of some of the big emotions they are feeling, it can help them make sense of their world, see themselves more positively and feel more supported in their wellbeing and learning</a:t>
            </a:r>
            <a:endParaRPr lang="en-A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AU" b="1" dirty="0"/>
          </a:p>
          <a:p>
            <a:endParaRPr lang="en-AU" dirty="0"/>
          </a:p>
        </p:txBody>
      </p:sp>
      <p:sp>
        <p:nvSpPr>
          <p:cNvPr id="5" name="Slide Number Placeholder 4">
            <a:extLst>
              <a:ext uri="{FF2B5EF4-FFF2-40B4-BE49-F238E27FC236}">
                <a16:creationId xmlns:a16="http://schemas.microsoft.com/office/drawing/2014/main" id="{10789C39-EBD1-44B2-A5D7-DAD33D2242AB}"/>
              </a:ext>
            </a:extLst>
          </p:cNvPr>
          <p:cNvSpPr>
            <a:spLocks noGrp="1"/>
          </p:cNvSpPr>
          <p:nvPr>
            <p:ph type="sldNum" sz="quarter" idx="5"/>
          </p:nvPr>
        </p:nvSpPr>
        <p:spPr/>
        <p:txBody>
          <a:bodyPr/>
          <a:lstStyle/>
          <a:p>
            <a:fld id="{3B367BEA-BACC-C543-AAB1-E812F81C1CEB}" type="slidenum">
              <a:rPr lang="en-US" smtClean="0"/>
              <a:pPr/>
              <a:t>22</a:t>
            </a:fld>
            <a:endParaRPr lang="en-US" dirty="0"/>
          </a:p>
        </p:txBody>
      </p:sp>
    </p:spTree>
    <p:extLst>
      <p:ext uri="{BB962C8B-B14F-4D97-AF65-F5344CB8AC3E}">
        <p14:creationId xmlns:p14="http://schemas.microsoft.com/office/powerpoint/2010/main" val="2621948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Activity- Brainstorm</a:t>
            </a:r>
          </a:p>
          <a:p>
            <a:r>
              <a:rPr lang="en-AU" b="0" dirty="0"/>
              <a:t>Ask the group </a:t>
            </a:r>
          </a:p>
          <a:p>
            <a:r>
              <a:rPr lang="en-AU" dirty="0"/>
              <a:t>What are some of the ways you hear children and young people being described when they are struggling at school e.g. they’re losing it, out of control, away with the fairies, manipulative, can’t keep still, rude, psycho?</a:t>
            </a:r>
          </a:p>
          <a:p>
            <a:r>
              <a:rPr lang="en-AU" dirty="0"/>
              <a:t>Give out </a:t>
            </a:r>
            <a:r>
              <a:rPr lang="en-AU" b="1" i="0" dirty="0"/>
              <a:t>Handout- Words Matter</a:t>
            </a:r>
          </a:p>
          <a:p>
            <a:r>
              <a:rPr lang="en-AU" dirty="0"/>
              <a:t>Go through some of the examples</a:t>
            </a:r>
          </a:p>
          <a:p>
            <a:r>
              <a:rPr lang="en-AU" dirty="0"/>
              <a:t>Ask the group for any thoughts and reflections they have about what this might means for the children and young people who are struggling</a:t>
            </a:r>
          </a:p>
          <a:p>
            <a:endParaRPr lang="en-AU" dirty="0"/>
          </a:p>
        </p:txBody>
      </p:sp>
      <p:sp>
        <p:nvSpPr>
          <p:cNvPr id="4" name="Slide Number Placeholder 3"/>
          <p:cNvSpPr>
            <a:spLocks noGrp="1"/>
          </p:cNvSpPr>
          <p:nvPr>
            <p:ph type="sldNum" sz="quarter" idx="5"/>
          </p:nvPr>
        </p:nvSpPr>
        <p:spPr/>
        <p:txBody>
          <a:bodyPr/>
          <a:lstStyle/>
          <a:p>
            <a:fld id="{3B367BEA-BACC-C543-AAB1-E812F81C1CEB}" type="slidenum">
              <a:rPr lang="en-US" smtClean="0"/>
              <a:pPr/>
              <a:t>23</a:t>
            </a:fld>
            <a:endParaRPr lang="en-US" dirty="0"/>
          </a:p>
        </p:txBody>
      </p:sp>
    </p:spTree>
    <p:extLst>
      <p:ext uri="{BB962C8B-B14F-4D97-AF65-F5344CB8AC3E}">
        <p14:creationId xmlns:p14="http://schemas.microsoft.com/office/powerpoint/2010/main" val="34754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Handout- Strategies for Culturally strong trauma responsive education practice </a:t>
            </a:r>
          </a:p>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Give out handout  which includes ideas for strategies and activities that are linked to the principles of culturally strong trauma responsive practice as discussed earlier in the session</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200" b="0">
                <a:solidFill>
                  <a:srgbClr val="595959"/>
                </a:solidFill>
                <a:effectLst/>
                <a:latin typeface="HelveticaNeueLT Pro 45 Lt" panose="020B0403020202020204" pitchFamily="34" charset="0"/>
                <a:ea typeface="Calibri" panose="020F0502020204030204" pitchFamily="34" charset="0"/>
                <a:cs typeface="Helvetica" panose="020B0604020202030204" pitchFamily="34" charset="0"/>
              </a:rPr>
              <a:t>Use the handout in follow up staff meetings and continue the discussion on the ways in which the school is implementing these principles at a whole school, classroom, individual student and family and community level</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5" name="Slide Number Placeholder 4">
            <a:extLst>
              <a:ext uri="{FF2B5EF4-FFF2-40B4-BE49-F238E27FC236}">
                <a16:creationId xmlns:a16="http://schemas.microsoft.com/office/drawing/2014/main" id="{7004EFD8-B03D-45BF-9CFE-6DB29774FB41}"/>
              </a:ext>
            </a:extLst>
          </p:cNvPr>
          <p:cNvSpPr>
            <a:spLocks noGrp="1"/>
          </p:cNvSpPr>
          <p:nvPr>
            <p:ph type="sldNum" sz="quarter" idx="5"/>
          </p:nvPr>
        </p:nvSpPr>
        <p:spPr/>
        <p:txBody>
          <a:bodyPr/>
          <a:lstStyle/>
          <a:p>
            <a:fld id="{3B367BEA-BACC-C543-AAB1-E812F81C1CEB}" type="slidenum">
              <a:rPr lang="en-US" smtClean="0"/>
              <a:pPr/>
              <a:t>24</a:t>
            </a:fld>
            <a:endParaRPr lang="en-US" dirty="0"/>
          </a:p>
        </p:txBody>
      </p:sp>
    </p:spTree>
    <p:extLst>
      <p:ext uri="{BB962C8B-B14F-4D97-AF65-F5344CB8AC3E}">
        <p14:creationId xmlns:p14="http://schemas.microsoft.com/office/powerpoint/2010/main" val="93600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dirty="0">
                <a:solidFill>
                  <a:srgbClr val="FF0000"/>
                </a:solidFill>
              </a:rPr>
              <a:t>There is no magic fix for some of the challenges our children and young people experience but by working together and supporting each other we can better meet their needs while also looking after ourselves </a:t>
            </a:r>
          </a:p>
          <a:p>
            <a:pPr marL="171450" indent="-171450">
              <a:buFont typeface="Arial" panose="020B0604020202020204" pitchFamily="34" charset="0"/>
              <a:buChar char="•"/>
            </a:pPr>
            <a:r>
              <a:rPr lang="en-AU" dirty="0">
                <a:solidFill>
                  <a:srgbClr val="FF0000"/>
                </a:solidFill>
              </a:rPr>
              <a:t>All of us can take a step and do something differently which will help support our children and young people’s wellbeing and learning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This project includes a series of additional resources that will be made available to all school staff which may help answer some of the questions you may still have</a:t>
            </a:r>
          </a:p>
          <a:p>
            <a:endParaRPr lang="en-AU" b="1" dirty="0"/>
          </a:p>
          <a:p>
            <a:r>
              <a:rPr lang="en-AU" b="1" dirty="0"/>
              <a:t>Activity- Whole group</a:t>
            </a:r>
          </a:p>
          <a:p>
            <a:r>
              <a:rPr lang="en-AU" dirty="0"/>
              <a:t>Ask the group to take a moment to think about something they will do differently tomorrow in the classroom/in the school as a result of what they have learned in this training. </a:t>
            </a:r>
          </a:p>
          <a:p>
            <a:r>
              <a:rPr lang="en-AU" dirty="0"/>
              <a:t>Ask the group to write this down </a:t>
            </a:r>
          </a:p>
          <a:p>
            <a:r>
              <a:rPr lang="en-AU" dirty="0"/>
              <a:t>Ask the group if anyone would like to share what they will do differently</a:t>
            </a:r>
          </a:p>
          <a:p>
            <a:endParaRPr lang="en-AU" b="1" dirty="0"/>
          </a:p>
          <a:p>
            <a:endParaRPr lang="en-AU" dirty="0"/>
          </a:p>
          <a:p>
            <a:pPr marL="0" marR="0" lvl="0" indent="0" algn="l" defTabSz="914377" rtl="0" eaLnBrk="1" fontAlgn="auto" latinLnBrk="0" hangingPunct="1">
              <a:lnSpc>
                <a:spcPct val="100000"/>
              </a:lnSpc>
              <a:spcBef>
                <a:spcPts val="0"/>
              </a:spcBef>
              <a:spcAft>
                <a:spcPts val="0"/>
              </a:spcAft>
              <a:buClrTx/>
              <a:buSzTx/>
              <a:buFontTx/>
              <a:buNone/>
              <a:tabLst/>
              <a:defRPr/>
            </a:pPr>
            <a:r>
              <a:rPr lang="en-AU" i="1" dirty="0">
                <a:solidFill>
                  <a:srgbClr val="FF0000"/>
                </a:solidFill>
              </a:rPr>
              <a:t>We can also provide a list of the additional resources being developed – or give them some of those resources in the training?</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a:p>
            <a:endParaRPr lang="en-AU" dirty="0"/>
          </a:p>
        </p:txBody>
      </p:sp>
      <p:sp>
        <p:nvSpPr>
          <p:cNvPr id="5" name="Slide Number Placeholder 4">
            <a:extLst>
              <a:ext uri="{FF2B5EF4-FFF2-40B4-BE49-F238E27FC236}">
                <a16:creationId xmlns:a16="http://schemas.microsoft.com/office/drawing/2014/main" id="{80FB1159-3F5C-49CA-92E4-1514F7F60D73}"/>
              </a:ext>
            </a:extLst>
          </p:cNvPr>
          <p:cNvSpPr>
            <a:spLocks noGrp="1"/>
          </p:cNvSpPr>
          <p:nvPr>
            <p:ph type="sldNum" sz="quarter" idx="5"/>
          </p:nvPr>
        </p:nvSpPr>
        <p:spPr/>
        <p:txBody>
          <a:bodyPr/>
          <a:lstStyle/>
          <a:p>
            <a:fld id="{3B367BEA-BACC-C543-AAB1-E812F81C1CEB}" type="slidenum">
              <a:rPr lang="en-US" smtClean="0"/>
              <a:pPr/>
              <a:t>25</a:t>
            </a:fld>
            <a:endParaRPr lang="en-US" dirty="0"/>
          </a:p>
        </p:txBody>
      </p:sp>
    </p:spTree>
    <p:extLst>
      <p:ext uri="{BB962C8B-B14F-4D97-AF65-F5344CB8AC3E}">
        <p14:creationId xmlns:p14="http://schemas.microsoft.com/office/powerpoint/2010/main" val="1298424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dirty="0"/>
              <a:t>This next section looks at the importance of looking after ourselves and each other in our work with all children but in particular with children and young people who have experienced trauma</a:t>
            </a:r>
          </a:p>
          <a:p>
            <a:pPr marL="171450" indent="-171450">
              <a:buFont typeface="Arial" panose="020B0604020202020204" pitchFamily="34" charset="0"/>
              <a:buChar char="•"/>
            </a:pPr>
            <a:r>
              <a:rPr lang="en-AU" dirty="0"/>
              <a:t> It is important and powerful work but it can also be confusing, challenging, tiring, as well as triggering big emotions in ourselves or even our trauma histories</a:t>
            </a:r>
          </a:p>
          <a:p>
            <a:pPr marL="171450" indent="-171450">
              <a:buFont typeface="Arial" panose="020B0604020202020204" pitchFamily="34" charset="0"/>
              <a:buChar char="•"/>
            </a:pPr>
            <a:r>
              <a:rPr lang="en-AU" dirty="0"/>
              <a:t>In this section we’ll be exploring ways we look after ourselves and each other</a:t>
            </a:r>
          </a:p>
        </p:txBody>
      </p:sp>
      <p:sp>
        <p:nvSpPr>
          <p:cNvPr id="4" name="Slide Number Placeholder 3"/>
          <p:cNvSpPr>
            <a:spLocks noGrp="1"/>
          </p:cNvSpPr>
          <p:nvPr>
            <p:ph type="sldNum" sz="quarter" idx="5"/>
          </p:nvPr>
        </p:nvSpPr>
        <p:spPr/>
        <p:txBody>
          <a:bodyPr/>
          <a:lstStyle/>
          <a:p>
            <a:fld id="{3B367BEA-BACC-C543-AAB1-E812F81C1CEB}" type="slidenum">
              <a:rPr lang="en-US" smtClean="0"/>
              <a:pPr/>
              <a:t>26</a:t>
            </a:fld>
            <a:endParaRPr lang="en-US" dirty="0"/>
          </a:p>
        </p:txBody>
      </p:sp>
    </p:spTree>
    <p:extLst>
      <p:ext uri="{BB962C8B-B14F-4D97-AF65-F5344CB8AC3E}">
        <p14:creationId xmlns:p14="http://schemas.microsoft.com/office/powerpoint/2010/main" val="1505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messages</a:t>
            </a:r>
          </a:p>
          <a:p>
            <a:pPr marL="171450" indent="-171450">
              <a:buFont typeface="Arial" panose="020B0604020202020204" pitchFamily="34" charset="0"/>
              <a:buChar char="•"/>
            </a:pPr>
            <a:r>
              <a:rPr lang="en-AU" dirty="0"/>
              <a:t>We all need to look after ourselves and each other in working with and supporting children and young people who have experienced trauma</a:t>
            </a:r>
          </a:p>
          <a:p>
            <a:pPr marL="171450" indent="-171450">
              <a:buFont typeface="Arial" panose="020B0604020202020204" pitchFamily="34" charset="0"/>
              <a:buChar char="•"/>
            </a:pPr>
            <a:r>
              <a:rPr lang="en-AU" dirty="0"/>
              <a:t>We can achieve the best outcomes for our children and young people when we work together and support each other</a:t>
            </a:r>
          </a:p>
          <a:p>
            <a:endParaRPr lang="en-AU" dirty="0"/>
          </a:p>
          <a:p>
            <a:r>
              <a:rPr lang="en-AU" b="1" dirty="0"/>
              <a:t>Activity- Whole group</a:t>
            </a:r>
          </a:p>
          <a:p>
            <a:r>
              <a:rPr lang="en-AU" dirty="0"/>
              <a:t>Ask the group to take a moment to think about 3 things they currently do to look after themselves (it could be at work, at home, outside of work and home)</a:t>
            </a:r>
          </a:p>
          <a:p>
            <a:r>
              <a:rPr lang="en-AU" dirty="0"/>
              <a:t>Ask the group to write these down</a:t>
            </a:r>
          </a:p>
          <a:p>
            <a:r>
              <a:rPr lang="en-AU" dirty="0"/>
              <a:t>Encourage people to think about other strategies that might work for them as we go through this part of the presentation </a:t>
            </a:r>
          </a:p>
        </p:txBody>
      </p:sp>
      <p:sp>
        <p:nvSpPr>
          <p:cNvPr id="5" name="Slide Number Placeholder 4">
            <a:extLst>
              <a:ext uri="{FF2B5EF4-FFF2-40B4-BE49-F238E27FC236}">
                <a16:creationId xmlns:a16="http://schemas.microsoft.com/office/drawing/2014/main" id="{C1E0D845-0EA6-48BA-B215-5821ACA16187}"/>
              </a:ext>
            </a:extLst>
          </p:cNvPr>
          <p:cNvSpPr>
            <a:spLocks noGrp="1"/>
          </p:cNvSpPr>
          <p:nvPr>
            <p:ph type="sldNum" sz="quarter" idx="5"/>
          </p:nvPr>
        </p:nvSpPr>
        <p:spPr/>
        <p:txBody>
          <a:bodyPr/>
          <a:lstStyle/>
          <a:p>
            <a:fld id="{3B367BEA-BACC-C543-AAB1-E812F81C1CEB}" type="slidenum">
              <a:rPr lang="en-US" smtClean="0"/>
              <a:pPr/>
              <a:t>27</a:t>
            </a:fld>
            <a:endParaRPr lang="en-US" dirty="0"/>
          </a:p>
        </p:txBody>
      </p:sp>
    </p:spTree>
    <p:extLst>
      <p:ext uri="{BB962C8B-B14F-4D97-AF65-F5344CB8AC3E}">
        <p14:creationId xmlns:p14="http://schemas.microsoft.com/office/powerpoint/2010/main" val="3784374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messages</a:t>
            </a:r>
          </a:p>
          <a:p>
            <a:pPr marL="171450" indent="-171450">
              <a:buFont typeface="Arial" panose="020B0604020202020204" pitchFamily="34" charset="0"/>
              <a:buChar char="•"/>
            </a:pPr>
            <a:r>
              <a:rPr lang="en-AU" dirty="0"/>
              <a:t>Self care is important because it helps us to stay calm and able to support children and young people when they need our help</a:t>
            </a:r>
          </a:p>
          <a:p>
            <a:pPr marL="171450" indent="-171450">
              <a:buFont typeface="Arial" panose="020B0604020202020204" pitchFamily="34" charset="0"/>
              <a:buChar char="•"/>
            </a:pPr>
            <a:r>
              <a:rPr lang="en-AU" dirty="0"/>
              <a:t>Self care is important so that we can work well and also be well for all the other important people and activities and challenges in our own lives </a:t>
            </a:r>
          </a:p>
          <a:p>
            <a:pPr marL="171450" indent="-171450">
              <a:buFont typeface="Arial" panose="020B0604020202020204" pitchFamily="34" charset="0"/>
              <a:buChar char="•"/>
            </a:pPr>
            <a:r>
              <a:rPr lang="en-AU" dirty="0"/>
              <a:t>We need lots of self-care strategies because we can’t always do the things we want when we want them </a:t>
            </a:r>
            <a:r>
              <a:rPr lang="en-AU" dirty="0" err="1"/>
              <a:t>eg</a:t>
            </a:r>
            <a:r>
              <a:rPr lang="en-AU" dirty="0"/>
              <a:t>: H for holidays</a:t>
            </a:r>
          </a:p>
          <a:p>
            <a:pPr marL="171450" indent="-171450">
              <a:buFont typeface="Arial" panose="020B0604020202020204" pitchFamily="34" charset="0"/>
              <a:buChar char="•"/>
            </a:pPr>
            <a:r>
              <a:rPr lang="en-AU" dirty="0"/>
              <a:t>One person’s self-care may be another person’s stress so we can’t know what will work for everybody </a:t>
            </a:r>
            <a:r>
              <a:rPr lang="en-AU" dirty="0" err="1"/>
              <a:t>eg</a:t>
            </a:r>
            <a:r>
              <a:rPr lang="en-AU" dirty="0"/>
              <a:t>: M for massage</a:t>
            </a:r>
          </a:p>
          <a:p>
            <a:pPr marL="171450" indent="-171450">
              <a:buFont typeface="Arial" panose="020B0604020202020204" pitchFamily="34" charset="0"/>
              <a:buChar char="•"/>
            </a:pPr>
            <a:r>
              <a:rPr lang="en-AU" dirty="0"/>
              <a:t>A lot of self-care activities target the lower parts of the brain and body because that is what we experience as nurturing and that makes us feel better</a:t>
            </a:r>
          </a:p>
          <a:p>
            <a:pPr marL="171450" indent="-171450">
              <a:buFont typeface="Arial" panose="020B0604020202020204" pitchFamily="34" charset="0"/>
              <a:buChar char="•"/>
            </a:pPr>
            <a:r>
              <a:rPr lang="en-AU" dirty="0"/>
              <a:t>A lot of self-care activities we do for ourselves can also be useful strategies to use in the classroom or the playground with the children and young people because it can help them to experience calm and help them to be able to think more clearly</a:t>
            </a:r>
          </a:p>
          <a:p>
            <a:pPr marL="171450" indent="-171450">
              <a:buFont typeface="Arial" panose="020B0604020202020204" pitchFamily="34" charset="0"/>
              <a:buChar char="•"/>
            </a:pPr>
            <a:r>
              <a:rPr lang="en-AU" dirty="0"/>
              <a:t>Looking after ourselves also means knowing what supports are available to us within our schools and the Department of Education e.g. EAP (Employee Assistance Program)</a:t>
            </a:r>
          </a:p>
          <a:p>
            <a:endParaRPr lang="en-AU" b="1" dirty="0"/>
          </a:p>
          <a:p>
            <a:r>
              <a:rPr lang="en-AU" b="1" dirty="0"/>
              <a:t>Activity</a:t>
            </a:r>
          </a:p>
          <a:p>
            <a:r>
              <a:rPr lang="en-AU" b="1" dirty="0"/>
              <a:t>Choose one activity from the </a:t>
            </a:r>
            <a:r>
              <a:rPr lang="en-AU" b="1"/>
              <a:t>two below:</a:t>
            </a:r>
          </a:p>
          <a:p>
            <a:endParaRPr lang="en-AU" b="1" dirty="0"/>
          </a:p>
          <a:p>
            <a:r>
              <a:rPr lang="en-AU" b="1" dirty="0"/>
              <a:t>1. Self Care Alphabet Handout</a:t>
            </a:r>
          </a:p>
          <a:p>
            <a:pPr marL="228600" indent="-228600">
              <a:buFont typeface="Arial" panose="020B0604020202020204" pitchFamily="34" charset="0"/>
              <a:buChar char="•"/>
            </a:pPr>
            <a:r>
              <a:rPr lang="en-AU" dirty="0"/>
              <a:t>Give out Self Care Alphabet Handout</a:t>
            </a:r>
          </a:p>
          <a:p>
            <a:pPr marL="228600" indent="-228600">
              <a:buFont typeface="Arial" panose="020B0604020202020204" pitchFamily="34" charset="0"/>
              <a:buChar char="•"/>
            </a:pPr>
            <a:r>
              <a:rPr lang="en-AU" dirty="0"/>
              <a:t> Ask people to put a tick beside any strategies they already use </a:t>
            </a:r>
          </a:p>
          <a:p>
            <a:pPr marL="228600" indent="-228600">
              <a:buFont typeface="Arial" panose="020B0604020202020204" pitchFamily="34" charset="0"/>
              <a:buChar char="•"/>
            </a:pPr>
            <a:r>
              <a:rPr lang="en-AU" dirty="0"/>
              <a:t>Ask people to put a circle around 3 strategies or add 3 strategies to the list that they would like to start using </a:t>
            </a:r>
          </a:p>
          <a:p>
            <a:pPr marL="228600" indent="-228600">
              <a:buFont typeface="Arial" panose="020B0604020202020204" pitchFamily="34" charset="0"/>
              <a:buChar char="•"/>
            </a:pPr>
            <a:r>
              <a:rPr lang="en-AU" dirty="0"/>
              <a:t>Ask if anyone would like to share with the whole group some of the strategies they would like to start using </a:t>
            </a:r>
          </a:p>
          <a:p>
            <a:pPr marL="0" indent="0">
              <a:buNone/>
            </a:pPr>
            <a:endParaRPr lang="en-AU" dirty="0"/>
          </a:p>
          <a:p>
            <a:pPr marL="0" indent="0">
              <a:buNone/>
            </a:pPr>
            <a:r>
              <a:rPr lang="en-AU" b="1" dirty="0"/>
              <a:t>Or</a:t>
            </a:r>
          </a:p>
          <a:p>
            <a:pPr marL="0" indent="0">
              <a:buNone/>
            </a:pPr>
            <a:endParaRPr lang="en-AU" b="1" dirty="0"/>
          </a:p>
          <a:p>
            <a:r>
              <a:rPr lang="en-AU" b="1" dirty="0"/>
              <a:t>2. Blank Self Care Alphabet handout</a:t>
            </a:r>
          </a:p>
          <a:p>
            <a:r>
              <a:rPr lang="en-AU" dirty="0"/>
              <a:t>Give out blank self care alphabet handouts</a:t>
            </a:r>
          </a:p>
          <a:p>
            <a:r>
              <a:rPr lang="en-AU" dirty="0"/>
              <a:t>Small groups try and come up with a strategy for each letter of the alphabet and record on the handout</a:t>
            </a:r>
          </a:p>
          <a:p>
            <a:r>
              <a:rPr lang="en-AU" dirty="0"/>
              <a:t>The whole group shares some examples for each letter</a:t>
            </a:r>
          </a:p>
          <a:p>
            <a:endParaRPr lang="en-AU" dirty="0"/>
          </a:p>
        </p:txBody>
      </p:sp>
      <p:sp>
        <p:nvSpPr>
          <p:cNvPr id="5" name="Slide Number Placeholder 4">
            <a:extLst>
              <a:ext uri="{FF2B5EF4-FFF2-40B4-BE49-F238E27FC236}">
                <a16:creationId xmlns:a16="http://schemas.microsoft.com/office/drawing/2014/main" id="{AED4C3B8-5E93-41A6-B1B2-732D5B5E42AE}"/>
              </a:ext>
            </a:extLst>
          </p:cNvPr>
          <p:cNvSpPr>
            <a:spLocks noGrp="1"/>
          </p:cNvSpPr>
          <p:nvPr>
            <p:ph type="sldNum" sz="quarter" idx="5"/>
          </p:nvPr>
        </p:nvSpPr>
        <p:spPr/>
        <p:txBody>
          <a:bodyPr/>
          <a:lstStyle/>
          <a:p>
            <a:fld id="{3B367BEA-BACC-C543-AAB1-E812F81C1CEB}" type="slidenum">
              <a:rPr lang="en-US" smtClean="0"/>
              <a:pPr/>
              <a:t>28</a:t>
            </a:fld>
            <a:endParaRPr lang="en-US" dirty="0"/>
          </a:p>
        </p:txBody>
      </p:sp>
    </p:spTree>
    <p:extLst>
      <p:ext uri="{BB962C8B-B14F-4D97-AF65-F5344CB8AC3E}">
        <p14:creationId xmlns:p14="http://schemas.microsoft.com/office/powerpoint/2010/main" val="861569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r>
              <a:rPr lang="en-AU" b="1" dirty="0"/>
              <a:t>Read or tell this story to the group</a:t>
            </a:r>
          </a:p>
          <a:p>
            <a:r>
              <a:rPr lang="en-AU" dirty="0"/>
              <a:t>This image is called ‘Hope with a Leaf’ and it was created by a young person. They used this picture to show how they were feeling.  They said they were the tree and felt like they, and everything around them, was dead and lifeless.  Anything with colour and life felt like a long way away – away on the horizon.</a:t>
            </a:r>
          </a:p>
          <a:p>
            <a:r>
              <a:rPr lang="en-AU" dirty="0"/>
              <a:t>However, through their experiences at school they felt like there was  some hope and that the one green leaf on the dead tree is that hope.  They said that their relationships at school made them feel like there was hope, ‘that it wasn’t always going to be like this’.</a:t>
            </a:r>
          </a:p>
          <a:p>
            <a:endParaRPr lang="en-AU" dirty="0"/>
          </a:p>
          <a:p>
            <a:r>
              <a:rPr lang="en-AU" dirty="0"/>
              <a:t>This tells us that there is always hope for change but that it can be a small step that is made.  It is important for us to recognise this and the ways in which we can support and influence the children and young people we work with.</a:t>
            </a:r>
          </a:p>
          <a:p>
            <a:endParaRPr lang="en-AU" dirty="0"/>
          </a:p>
          <a:p>
            <a:r>
              <a:rPr lang="en-AU" b="1" dirty="0"/>
              <a:t>Activity</a:t>
            </a:r>
          </a:p>
          <a:p>
            <a:pPr marL="0" marR="0" lvl="0" indent="0" algn="l" defTabSz="914377" rtl="0" eaLnBrk="1" fontAlgn="auto" latinLnBrk="0" hangingPunct="1">
              <a:lnSpc>
                <a:spcPct val="100000"/>
              </a:lnSpc>
              <a:spcBef>
                <a:spcPts val="0"/>
              </a:spcBef>
              <a:spcAft>
                <a:spcPts val="0"/>
              </a:spcAft>
              <a:buClrTx/>
              <a:buSzTx/>
              <a:buFontTx/>
              <a:buNone/>
              <a:tabLst/>
              <a:defRPr/>
            </a:pPr>
            <a:r>
              <a:rPr lang="en-AU" b="1" dirty="0"/>
              <a:t>Choose one activity from the two below:</a:t>
            </a:r>
          </a:p>
          <a:p>
            <a:endParaRPr lang="en-AU" b="1" dirty="0"/>
          </a:p>
          <a:p>
            <a:r>
              <a:rPr lang="en-AU" b="1" dirty="0"/>
              <a:t>1. Discussion</a:t>
            </a:r>
          </a:p>
          <a:p>
            <a:r>
              <a:rPr lang="en-AU" dirty="0"/>
              <a:t>Ask the group what are the leaves of hope they have for the children and young people they work with?</a:t>
            </a:r>
          </a:p>
          <a:p>
            <a:endParaRPr lang="en-AU" dirty="0"/>
          </a:p>
          <a:p>
            <a:r>
              <a:rPr lang="en-AU" b="1" dirty="0"/>
              <a:t>Or</a:t>
            </a:r>
          </a:p>
          <a:p>
            <a:endParaRPr lang="en-AU" b="1" dirty="0"/>
          </a:p>
          <a:p>
            <a:r>
              <a:rPr lang="en-AU" b="1" dirty="0"/>
              <a:t>2. Hopes on Sticky notes</a:t>
            </a:r>
          </a:p>
          <a:p>
            <a:r>
              <a:rPr lang="en-AU" b="0" dirty="0"/>
              <a:t>Draw a tree with branches on the whiteboard </a:t>
            </a:r>
          </a:p>
          <a:p>
            <a:r>
              <a:rPr lang="en-AU" dirty="0"/>
              <a:t>Ask the group to write a hope or hopes they have for the children and young people they work with on sticky notes and put on the whiteboard tree at the end of the session</a:t>
            </a:r>
          </a:p>
          <a:p>
            <a:r>
              <a:rPr lang="en-AU" dirty="0"/>
              <a:t>Invite a few people to share their hopes with the group </a:t>
            </a:r>
          </a:p>
          <a:p>
            <a:endParaRPr lang="en-AU" dirty="0"/>
          </a:p>
          <a:p>
            <a:endParaRPr lang="en-AU" dirty="0"/>
          </a:p>
        </p:txBody>
      </p:sp>
      <p:sp>
        <p:nvSpPr>
          <p:cNvPr id="5" name="Slide Number Placeholder 4">
            <a:extLst>
              <a:ext uri="{FF2B5EF4-FFF2-40B4-BE49-F238E27FC236}">
                <a16:creationId xmlns:a16="http://schemas.microsoft.com/office/drawing/2014/main" id="{D42A0050-3B57-4A87-B34C-FA245D56EDB5}"/>
              </a:ext>
            </a:extLst>
          </p:cNvPr>
          <p:cNvSpPr>
            <a:spLocks noGrp="1"/>
          </p:cNvSpPr>
          <p:nvPr>
            <p:ph type="sldNum" sz="quarter" idx="5"/>
          </p:nvPr>
        </p:nvSpPr>
        <p:spPr/>
        <p:txBody>
          <a:bodyPr/>
          <a:lstStyle/>
          <a:p>
            <a:fld id="{3B367BEA-BACC-C543-AAB1-E812F81C1CEB}" type="slidenum">
              <a:rPr lang="en-US" smtClean="0"/>
              <a:pPr/>
              <a:t>29</a:t>
            </a:fld>
            <a:endParaRPr lang="en-US" dirty="0"/>
          </a:p>
        </p:txBody>
      </p:sp>
    </p:spTree>
    <p:extLst>
      <p:ext uri="{BB962C8B-B14F-4D97-AF65-F5344CB8AC3E}">
        <p14:creationId xmlns:p14="http://schemas.microsoft.com/office/powerpoint/2010/main" val="266140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b="0" dirty="0"/>
              <a:t>This project is based on understanding the past, present and ongoing impacts of colonisation on our children, young people, families and communities</a:t>
            </a:r>
          </a:p>
          <a:p>
            <a:pPr marL="171450" indent="-171450">
              <a:buFont typeface="Arial" panose="020B0604020202020204" pitchFamily="34" charset="0"/>
              <a:buChar char="•"/>
            </a:pPr>
            <a:r>
              <a:rPr lang="en-AU" b="0" dirty="0"/>
              <a:t>Everyone has a story and while we ask you to reflect on the stories for our children, young people, families and communities we understand that we all come from stories of trauma, grief and loss</a:t>
            </a:r>
          </a:p>
          <a:p>
            <a:pPr marL="171450" indent="-171450">
              <a:buFont typeface="Arial" panose="020B0604020202020204" pitchFamily="34" charset="0"/>
              <a:buChar char="•"/>
            </a:pPr>
            <a:r>
              <a:rPr lang="en-AU" b="0" dirty="0"/>
              <a:t>We hope as a result of this project we can all connect and walk together for our children and young people </a:t>
            </a:r>
          </a:p>
        </p:txBody>
      </p:sp>
      <p:sp>
        <p:nvSpPr>
          <p:cNvPr id="5" name="Slide Number Placeholder 4">
            <a:extLst>
              <a:ext uri="{FF2B5EF4-FFF2-40B4-BE49-F238E27FC236}">
                <a16:creationId xmlns:a16="http://schemas.microsoft.com/office/drawing/2014/main" id="{6470BC0F-1D9E-4878-8C1B-575263432417}"/>
              </a:ext>
            </a:extLst>
          </p:cNvPr>
          <p:cNvSpPr>
            <a:spLocks noGrp="1"/>
          </p:cNvSpPr>
          <p:nvPr>
            <p:ph type="sldNum" sz="quarter" idx="5"/>
          </p:nvPr>
        </p:nvSpPr>
        <p:spPr/>
        <p:txBody>
          <a:bodyPr/>
          <a:lstStyle/>
          <a:p>
            <a:fld id="{3B367BEA-BACC-C543-AAB1-E812F81C1CEB}" type="slidenum">
              <a:rPr lang="en-US" smtClean="0"/>
              <a:pPr/>
              <a:t>3</a:t>
            </a:fld>
            <a:endParaRPr lang="en-US" dirty="0"/>
          </a:p>
        </p:txBody>
      </p:sp>
    </p:spTree>
    <p:extLst>
      <p:ext uri="{BB962C8B-B14F-4D97-AF65-F5344CB8AC3E}">
        <p14:creationId xmlns:p14="http://schemas.microsoft.com/office/powerpoint/2010/main" val="417864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b="0" dirty="0"/>
              <a:t>Thank the group for their participation in the workshop, their commitment to our children and young people</a:t>
            </a:r>
          </a:p>
          <a:p>
            <a:pPr marL="171450" indent="-171450">
              <a:buFont typeface="Arial" panose="020B0604020202020204" pitchFamily="34" charset="0"/>
              <a:buChar char="•"/>
            </a:pPr>
            <a:r>
              <a:rPr lang="en-AU" b="0" dirty="0"/>
              <a:t>Remind them to look after themselves and use their self care strategies in this important but challenging work</a:t>
            </a:r>
          </a:p>
          <a:p>
            <a:pPr marL="171450" indent="-171450">
              <a:buFont typeface="Arial" panose="020B0604020202020204" pitchFamily="34" charset="0"/>
              <a:buChar char="•"/>
            </a:pPr>
            <a:r>
              <a:rPr lang="en-AU" b="0" dirty="0"/>
              <a:t>Tell them how you are looking forward to walking together on this journey of supporting our children and young people with greater understanding </a:t>
            </a:r>
          </a:p>
          <a:p>
            <a:endParaRPr lang="en-AU" b="1" dirty="0"/>
          </a:p>
          <a:p>
            <a:r>
              <a:rPr lang="en-AU" b="1" dirty="0"/>
              <a:t>Activity (optional)</a:t>
            </a:r>
          </a:p>
          <a:p>
            <a:r>
              <a:rPr lang="en-AU" dirty="0"/>
              <a:t>Ask group that if they were to put themselves on a line again (firing line/sociometric line) based on their understanding of trauma and how they can support children and young people, do they think they have moved along the line?</a:t>
            </a:r>
          </a:p>
          <a:p>
            <a:endParaRPr lang="en-AU" dirty="0"/>
          </a:p>
          <a:p>
            <a:endParaRPr lang="en-AU" b="1" dirty="0"/>
          </a:p>
        </p:txBody>
      </p:sp>
      <p:sp>
        <p:nvSpPr>
          <p:cNvPr id="5" name="Slide Number Placeholder 4">
            <a:extLst>
              <a:ext uri="{FF2B5EF4-FFF2-40B4-BE49-F238E27FC236}">
                <a16:creationId xmlns:a16="http://schemas.microsoft.com/office/drawing/2014/main" id="{101952D3-F5D9-4201-8745-63232603F61F}"/>
              </a:ext>
            </a:extLst>
          </p:cNvPr>
          <p:cNvSpPr>
            <a:spLocks noGrp="1"/>
          </p:cNvSpPr>
          <p:nvPr>
            <p:ph type="sldNum" sz="quarter" idx="5"/>
          </p:nvPr>
        </p:nvSpPr>
        <p:spPr/>
        <p:txBody>
          <a:bodyPr/>
          <a:lstStyle/>
          <a:p>
            <a:fld id="{3B367BEA-BACC-C543-AAB1-E812F81C1CEB}" type="slidenum">
              <a:rPr lang="en-US" smtClean="0"/>
              <a:pPr/>
              <a:t>30</a:t>
            </a:fld>
            <a:endParaRPr lang="en-US" dirty="0"/>
          </a:p>
        </p:txBody>
      </p:sp>
    </p:spTree>
    <p:extLst>
      <p:ext uri="{BB962C8B-B14F-4D97-AF65-F5344CB8AC3E}">
        <p14:creationId xmlns:p14="http://schemas.microsoft.com/office/powerpoint/2010/main" val="176230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a:extLst>
              <a:ext uri="{FF2B5EF4-FFF2-40B4-BE49-F238E27FC236}">
                <a16:creationId xmlns:a16="http://schemas.microsoft.com/office/drawing/2014/main" id="{AC6DC6AC-56CD-47E9-9ED1-1E83674A389D}"/>
              </a:ext>
            </a:extLst>
          </p:cNvPr>
          <p:cNvSpPr>
            <a:spLocks noGrp="1"/>
          </p:cNvSpPr>
          <p:nvPr>
            <p:ph type="sldNum" sz="quarter" idx="5"/>
          </p:nvPr>
        </p:nvSpPr>
        <p:spPr/>
        <p:txBody>
          <a:bodyPr/>
          <a:lstStyle/>
          <a:p>
            <a:fld id="{3B367BEA-BACC-C543-AAB1-E812F81C1CEB}" type="slidenum">
              <a:rPr lang="en-US" smtClean="0"/>
              <a:pPr/>
              <a:t>4</a:t>
            </a:fld>
            <a:endParaRPr lang="en-US" dirty="0"/>
          </a:p>
        </p:txBody>
      </p:sp>
    </p:spTree>
    <p:extLst>
      <p:ext uri="{BB962C8B-B14F-4D97-AF65-F5344CB8AC3E}">
        <p14:creationId xmlns:p14="http://schemas.microsoft.com/office/powerpoint/2010/main" val="97388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Slide Number Placeholder 4">
            <a:extLst>
              <a:ext uri="{FF2B5EF4-FFF2-40B4-BE49-F238E27FC236}">
                <a16:creationId xmlns:a16="http://schemas.microsoft.com/office/drawing/2014/main" id="{9CDE4A79-B540-4910-801C-0BC2A0934906}"/>
              </a:ext>
            </a:extLst>
          </p:cNvPr>
          <p:cNvSpPr>
            <a:spLocks noGrp="1"/>
          </p:cNvSpPr>
          <p:nvPr>
            <p:ph type="sldNum" sz="quarter" idx="5"/>
          </p:nvPr>
        </p:nvSpPr>
        <p:spPr/>
        <p:txBody>
          <a:bodyPr/>
          <a:lstStyle/>
          <a:p>
            <a:fld id="{3B367BEA-BACC-C543-AAB1-E812F81C1CEB}" type="slidenum">
              <a:rPr lang="en-US" smtClean="0"/>
              <a:pPr/>
              <a:t>5</a:t>
            </a:fld>
            <a:endParaRPr lang="en-US" dirty="0"/>
          </a:p>
        </p:txBody>
      </p:sp>
    </p:spTree>
    <p:extLst>
      <p:ext uri="{BB962C8B-B14F-4D97-AF65-F5344CB8AC3E}">
        <p14:creationId xmlns:p14="http://schemas.microsoft.com/office/powerpoint/2010/main" val="46801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pPr marL="171450" indent="-171450">
              <a:buFont typeface="Arial" panose="020B0604020202020204" pitchFamily="34" charset="0"/>
              <a:buChar char="•"/>
            </a:pPr>
            <a:r>
              <a:rPr lang="en-AU" dirty="0"/>
              <a:t>We are talking about trauma and hard times in this presentation.  </a:t>
            </a:r>
          </a:p>
          <a:p>
            <a:pPr marL="171450" indent="-171450">
              <a:buFont typeface="Arial" panose="020B0604020202020204" pitchFamily="34" charset="0"/>
              <a:buChar char="•"/>
            </a:pPr>
            <a:r>
              <a:rPr lang="en-AU" dirty="0"/>
              <a:t>All of us come to this presentation with different experiences and so its important we look after ourselves, during the presentation but also in the important work we are doing with children and young people .</a:t>
            </a:r>
          </a:p>
          <a:p>
            <a:pPr marL="171450" indent="-171450">
              <a:buFont typeface="Arial" panose="020B0604020202020204" pitchFamily="34" charset="0"/>
              <a:buChar char="•"/>
            </a:pPr>
            <a:r>
              <a:rPr lang="en-AU" dirty="0"/>
              <a:t>We don’t always know the ways in which things can touch us so if you need a break please feel free to go and get yourself a cuppa, take a breath, go outside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Please feel </a:t>
            </a:r>
            <a:r>
              <a:rPr lang="en-AU" sz="1200" b="0" i="0" kern="1200" dirty="0">
                <a:solidFill>
                  <a:schemeClr val="tx1"/>
                </a:solidFill>
                <a:latin typeface="Third Rail" charset="0"/>
                <a:ea typeface="+mn-ea"/>
                <a:cs typeface="+mn-cs"/>
              </a:rPr>
              <a:t>free to check in with us at the end of the presentation </a:t>
            </a:r>
            <a:endParaRPr lang="en-AU" dirty="0"/>
          </a:p>
          <a:p>
            <a:pPr marL="171450" indent="-171450">
              <a:buFont typeface="Arial" panose="020B0604020202020204" pitchFamily="34" charset="0"/>
              <a:buChar char="•"/>
            </a:pPr>
            <a:r>
              <a:rPr lang="en-AU" dirty="0"/>
              <a:t>Remember, for ongoing support there is EAP and other services such as Beyond Blue, Lifeline</a:t>
            </a:r>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AU"/>
              <a:t>Graduate Certificate in Developmental Trauma 2019 © Australian Childhood Foundation</a:t>
            </a:r>
            <a:endParaRPr lang="en-US" dirty="0"/>
          </a:p>
        </p:txBody>
      </p:sp>
      <p:sp>
        <p:nvSpPr>
          <p:cNvPr id="6" name="Slide Number Placeholder 5"/>
          <p:cNvSpPr>
            <a:spLocks noGrp="1"/>
          </p:cNvSpPr>
          <p:nvPr>
            <p:ph type="sldNum" sz="quarter" idx="5"/>
          </p:nvPr>
        </p:nvSpPr>
        <p:spPr/>
        <p:txBody>
          <a:bodyPr/>
          <a:lstStyle/>
          <a:p>
            <a:fld id="{8054F830-A0B2-CC44-A563-38CCD86138BC}" type="slidenum">
              <a:rPr lang="en-US" smtClean="0"/>
              <a:t>6</a:t>
            </a:fld>
            <a:endParaRPr lang="en-US"/>
          </a:p>
        </p:txBody>
      </p:sp>
    </p:spTree>
    <p:extLst>
      <p:ext uri="{BB962C8B-B14F-4D97-AF65-F5344CB8AC3E}">
        <p14:creationId xmlns:p14="http://schemas.microsoft.com/office/powerpoint/2010/main" val="226228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367BEA-BACC-C543-AAB1-E812F81C1CEB}" type="slidenum">
              <a:rPr lang="en-US" smtClean="0"/>
              <a:pPr/>
              <a:t>7</a:t>
            </a:fld>
            <a:endParaRPr lang="en-US" dirty="0"/>
          </a:p>
        </p:txBody>
      </p:sp>
    </p:spTree>
    <p:extLst>
      <p:ext uri="{BB962C8B-B14F-4D97-AF65-F5344CB8AC3E}">
        <p14:creationId xmlns:p14="http://schemas.microsoft.com/office/powerpoint/2010/main" val="174144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r>
              <a:rPr lang="en-AU" dirty="0"/>
              <a:t>Trauma is complex and has multiple elements to it. How we respond to it is also complex and has multiple elements to it and that is what this presentation will cover</a:t>
            </a:r>
          </a:p>
          <a:p>
            <a:endParaRPr lang="en-AU" b="1" dirty="0"/>
          </a:p>
          <a:p>
            <a:r>
              <a:rPr lang="en-AU" b="1" dirty="0"/>
              <a:t>Activity </a:t>
            </a:r>
          </a:p>
          <a:p>
            <a:r>
              <a:rPr lang="en-AU" b="1" dirty="0"/>
              <a:t>Choose one activity from the two below:</a:t>
            </a:r>
          </a:p>
          <a:p>
            <a:endParaRPr lang="en-AU" b="1" dirty="0"/>
          </a:p>
          <a:p>
            <a:r>
              <a:rPr lang="en-AU" b="1" dirty="0"/>
              <a:t>1. Brainstorm</a:t>
            </a:r>
          </a:p>
          <a:p>
            <a:pPr marL="171450" indent="-171450">
              <a:buFont typeface="Arial" panose="020B0604020202020204" pitchFamily="34" charset="0"/>
              <a:buChar char="•"/>
            </a:pPr>
            <a:r>
              <a:rPr lang="en-AU" dirty="0"/>
              <a:t>Ask the group what their ideas are about what trauma is</a:t>
            </a:r>
          </a:p>
          <a:p>
            <a:pPr marL="171450" indent="-171450">
              <a:buFont typeface="Arial" panose="020B0604020202020204" pitchFamily="34" charset="0"/>
              <a:buChar char="•"/>
            </a:pPr>
            <a:r>
              <a:rPr lang="en-AU" dirty="0"/>
              <a:t>Record on whiteboard, butchers paper or take notes so you can keep referring back to their ideas during the rest of the presentation. </a:t>
            </a:r>
          </a:p>
          <a:p>
            <a:endParaRPr lang="en-AU" sz="1200" b="1" i="0" kern="1200" dirty="0">
              <a:solidFill>
                <a:schemeClr val="tx1"/>
              </a:solidFill>
              <a:latin typeface="Third Rail" charset="0"/>
              <a:ea typeface="+mn-ea"/>
              <a:cs typeface="+mn-cs"/>
            </a:endParaRPr>
          </a:p>
          <a:p>
            <a:r>
              <a:rPr lang="en-AU" sz="1200" b="1" i="0" kern="1200" dirty="0">
                <a:solidFill>
                  <a:schemeClr val="tx1"/>
                </a:solidFill>
                <a:latin typeface="Third Rail" charset="0"/>
                <a:ea typeface="+mn-ea"/>
                <a:cs typeface="+mn-cs"/>
              </a:rPr>
              <a:t>Or</a:t>
            </a:r>
          </a:p>
          <a:p>
            <a:endParaRPr lang="en-AU" b="1" dirty="0"/>
          </a:p>
          <a:p>
            <a:r>
              <a:rPr lang="en-AU" b="1" dirty="0"/>
              <a:t>2. Firing Line (Sociometric Line)</a:t>
            </a:r>
          </a:p>
          <a:p>
            <a:pPr marL="171450" indent="-171450">
              <a:buFont typeface="Arial" panose="020B0604020202020204" pitchFamily="34" charset="0"/>
              <a:buChar char="•"/>
            </a:pPr>
            <a:r>
              <a:rPr lang="en-AU" sz="1200" b="0" i="0" kern="1200" dirty="0">
                <a:solidFill>
                  <a:schemeClr val="tx1"/>
                </a:solidFill>
                <a:latin typeface="Third Rail" charset="0"/>
                <a:ea typeface="+mn-ea"/>
                <a:cs typeface="+mn-cs"/>
              </a:rPr>
              <a:t>Ask the group to put themselves into a line based on how well they think they understand what trauma is and how to respond</a:t>
            </a:r>
          </a:p>
          <a:p>
            <a:pPr marL="171450" indent="-171450">
              <a:buFont typeface="Arial" panose="020B0604020202020204" pitchFamily="34" charset="0"/>
              <a:buChar char="•"/>
            </a:pPr>
            <a:r>
              <a:rPr lang="en-AU" sz="1200" b="0" i="0" kern="1200" dirty="0">
                <a:solidFill>
                  <a:schemeClr val="tx1"/>
                </a:solidFill>
                <a:latin typeface="Third Rail" charset="0"/>
                <a:ea typeface="+mn-ea"/>
                <a:cs typeface="+mn-cs"/>
              </a:rPr>
              <a:t>If they feel less confident they should position themselves somewhere left of the centre of the line and if they feel more confident they should position themselves more to the right of the centre of the line</a:t>
            </a:r>
          </a:p>
          <a:p>
            <a:pPr marL="171450" indent="-171450">
              <a:buFont typeface="Arial" panose="020B0604020202020204" pitchFamily="34" charset="0"/>
              <a:buChar char="•"/>
            </a:pPr>
            <a:r>
              <a:rPr lang="en-AU" sz="1200" b="0" i="0" kern="1200" dirty="0">
                <a:solidFill>
                  <a:schemeClr val="tx1"/>
                </a:solidFill>
                <a:latin typeface="Third Rail" charset="0"/>
                <a:ea typeface="+mn-ea"/>
                <a:cs typeface="+mn-cs"/>
              </a:rPr>
              <a:t>Invite people along the line to share why they positioned themselves where they did</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chemeClr val="tx1"/>
                </a:solidFill>
                <a:latin typeface="Third Rail" charset="0"/>
                <a:ea typeface="+mn-ea"/>
                <a:cs typeface="+mn-cs"/>
              </a:rPr>
              <a:t>Let the group know that by the end of the training the hope is that everyone will have moved further to the right on the line i.e. they will have a deeper understanding of trauma and why this is relevant to the work they are doing with children and young people they are working with</a:t>
            </a:r>
            <a:endParaRPr lang="en-AU" dirty="0"/>
          </a:p>
          <a:p>
            <a:endParaRPr lang="en-AU" dirty="0"/>
          </a:p>
          <a:p>
            <a:endParaRPr lang="en-AU" dirty="0"/>
          </a:p>
        </p:txBody>
      </p:sp>
      <p:sp>
        <p:nvSpPr>
          <p:cNvPr id="5" name="Slide Number Placeholder 4">
            <a:extLst>
              <a:ext uri="{FF2B5EF4-FFF2-40B4-BE49-F238E27FC236}">
                <a16:creationId xmlns:a16="http://schemas.microsoft.com/office/drawing/2014/main" id="{0C92E747-C88C-46D3-AD92-F2F68271133C}"/>
              </a:ext>
            </a:extLst>
          </p:cNvPr>
          <p:cNvSpPr>
            <a:spLocks noGrp="1"/>
          </p:cNvSpPr>
          <p:nvPr>
            <p:ph type="sldNum" sz="quarter" idx="5"/>
          </p:nvPr>
        </p:nvSpPr>
        <p:spPr/>
        <p:txBody>
          <a:bodyPr/>
          <a:lstStyle/>
          <a:p>
            <a:fld id="{3B367BEA-BACC-C543-AAB1-E812F81C1CEB}" type="slidenum">
              <a:rPr lang="en-US" smtClean="0"/>
              <a:pPr/>
              <a:t>8</a:t>
            </a:fld>
            <a:endParaRPr lang="en-US" dirty="0"/>
          </a:p>
        </p:txBody>
      </p:sp>
    </p:spTree>
    <p:extLst>
      <p:ext uri="{BB962C8B-B14F-4D97-AF65-F5344CB8AC3E}">
        <p14:creationId xmlns:p14="http://schemas.microsoft.com/office/powerpoint/2010/main" val="43326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message</a:t>
            </a:r>
          </a:p>
          <a:p>
            <a:r>
              <a:rPr lang="en-AU" b="1" dirty="0"/>
              <a:t> </a:t>
            </a:r>
            <a:r>
              <a:rPr lang="en-AU" dirty="0"/>
              <a:t>We ask that you walk side by side with us to support each other and our children and young people, our families and community, including our school community </a:t>
            </a:r>
          </a:p>
          <a:p>
            <a:endParaRPr lang="en-AU" b="1" dirty="0"/>
          </a:p>
          <a:p>
            <a:r>
              <a:rPr lang="en-AU" b="1" dirty="0"/>
              <a:t>Activity- Whole group </a:t>
            </a:r>
          </a:p>
          <a:p>
            <a:r>
              <a:rPr lang="en-AU" dirty="0"/>
              <a:t>Invite the group to share their thoughts/reflections on the video</a:t>
            </a:r>
          </a:p>
          <a:p>
            <a:endParaRPr lang="en-AU" dirty="0"/>
          </a:p>
        </p:txBody>
      </p:sp>
      <p:sp>
        <p:nvSpPr>
          <p:cNvPr id="5" name="Slide Number Placeholder 4">
            <a:extLst>
              <a:ext uri="{FF2B5EF4-FFF2-40B4-BE49-F238E27FC236}">
                <a16:creationId xmlns:a16="http://schemas.microsoft.com/office/drawing/2014/main" id="{2FADDDB7-698B-4AA3-A9B6-C16FB628B65D}"/>
              </a:ext>
            </a:extLst>
          </p:cNvPr>
          <p:cNvSpPr>
            <a:spLocks noGrp="1"/>
          </p:cNvSpPr>
          <p:nvPr>
            <p:ph type="sldNum" sz="quarter" idx="5"/>
          </p:nvPr>
        </p:nvSpPr>
        <p:spPr/>
        <p:txBody>
          <a:bodyPr/>
          <a:lstStyle/>
          <a:p>
            <a:fld id="{3B367BEA-BACC-C543-AAB1-E812F81C1CEB}" type="slidenum">
              <a:rPr lang="en-US" smtClean="0"/>
              <a:pPr/>
              <a:t>9</a:t>
            </a:fld>
            <a:endParaRPr lang="en-US" dirty="0"/>
          </a:p>
        </p:txBody>
      </p:sp>
    </p:spTree>
    <p:extLst>
      <p:ext uri="{BB962C8B-B14F-4D97-AF65-F5344CB8AC3E}">
        <p14:creationId xmlns:p14="http://schemas.microsoft.com/office/powerpoint/2010/main" val="3209252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ots title page - orange">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4" cy="6856213"/>
          </a:xfrm>
          <a:prstGeom prst="rect">
            <a:avLst/>
          </a:prstGeom>
        </p:spPr>
      </p:pic>
      <p:sp>
        <p:nvSpPr>
          <p:cNvPr id="12" name="Rectangle 11"/>
          <p:cNvSpPr/>
          <p:nvPr userDrawn="1"/>
        </p:nvSpPr>
        <p:spPr>
          <a:xfrm>
            <a:off x="0" y="5608320"/>
            <a:ext cx="12192000" cy="124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964" y="5973271"/>
            <a:ext cx="1452513" cy="563778"/>
          </a:xfrm>
          <a:prstGeom prst="rect">
            <a:avLst/>
          </a:prstGeom>
        </p:spPr>
      </p:pic>
      <p:sp>
        <p:nvSpPr>
          <p:cNvPr id="15" name="Title 1"/>
          <p:cNvSpPr>
            <a:spLocks noGrp="1"/>
          </p:cNvSpPr>
          <p:nvPr>
            <p:ph type="title" hasCustomPrompt="1"/>
          </p:nvPr>
        </p:nvSpPr>
        <p:spPr>
          <a:xfrm>
            <a:off x="838201" y="1649691"/>
            <a:ext cx="4299408" cy="2234152"/>
          </a:xfr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section title style</a:t>
            </a:r>
          </a:p>
        </p:txBody>
      </p:sp>
      <p:pic>
        <p:nvPicPr>
          <p:cNvPr id="2" name="Picture 1">
            <a:extLst>
              <a:ext uri="{FF2B5EF4-FFF2-40B4-BE49-F238E27FC236}">
                <a16:creationId xmlns:a16="http://schemas.microsoft.com/office/drawing/2014/main" id="{8F855BAB-3127-4C71-954A-464E9E62435C}"/>
              </a:ext>
            </a:extLst>
          </p:cNvPr>
          <p:cNvPicPr>
            <a:picLocks noChangeAspect="1"/>
          </p:cNvPicPr>
          <p:nvPr userDrawn="1"/>
        </p:nvPicPr>
        <p:blipFill>
          <a:blip r:embed="rId4"/>
          <a:stretch>
            <a:fillRect/>
          </a:stretch>
        </p:blipFill>
        <p:spPr>
          <a:xfrm>
            <a:off x="10506769" y="5731351"/>
            <a:ext cx="952381" cy="1047619"/>
          </a:xfrm>
          <a:prstGeom prst="rect">
            <a:avLst/>
          </a:prstGeom>
        </p:spPr>
      </p:pic>
    </p:spTree>
    <p:extLst>
      <p:ext uri="{BB962C8B-B14F-4D97-AF65-F5344CB8AC3E}">
        <p14:creationId xmlns:p14="http://schemas.microsoft.com/office/powerpoint/2010/main" val="202497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ots title page - white">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88823" cy="6856213"/>
          </a:xfrm>
          <a:prstGeom prst="rect">
            <a:avLst/>
          </a:prstGeom>
        </p:spPr>
      </p:pic>
      <p:sp>
        <p:nvSpPr>
          <p:cNvPr id="12" name="Rectangle 11"/>
          <p:cNvSpPr/>
          <p:nvPr userDrawn="1"/>
        </p:nvSpPr>
        <p:spPr>
          <a:xfrm>
            <a:off x="0" y="5691382"/>
            <a:ext cx="12192000" cy="116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1" y="1649691"/>
            <a:ext cx="4299408" cy="2234152"/>
          </a:xfrm>
        </p:spPr>
        <p:txBody>
          <a:bodyPr>
            <a:normAutofit/>
          </a:bodyPr>
          <a:lstStyle>
            <a:lvl1pPr>
              <a:defRPr sz="3800">
                <a:solidFill>
                  <a:srgbClr val="63666A"/>
                </a:solidFill>
                <a:latin typeface="Helvetica Neue" charset="0"/>
                <a:ea typeface="Helvetica Neue" charset="0"/>
                <a:cs typeface="Helvetica Neue" charset="0"/>
              </a:defRPr>
            </a:lvl1pPr>
          </a:lstStyle>
          <a:p>
            <a:r>
              <a:rPr lang="en-US" dirty="0"/>
              <a:t>Click to edit section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364" y="5992355"/>
            <a:ext cx="1452513" cy="563778"/>
          </a:xfrm>
          <a:prstGeom prst="rect">
            <a:avLst/>
          </a:prstGeom>
        </p:spPr>
      </p:pic>
      <p:pic>
        <p:nvPicPr>
          <p:cNvPr id="6" name="Picture 5">
            <a:extLst>
              <a:ext uri="{FF2B5EF4-FFF2-40B4-BE49-F238E27FC236}">
                <a16:creationId xmlns:a16="http://schemas.microsoft.com/office/drawing/2014/main" id="{E8F5AFD2-8275-4611-BC47-07B4D3F01A88}"/>
              </a:ext>
            </a:extLst>
          </p:cNvPr>
          <p:cNvPicPr>
            <a:picLocks noChangeAspect="1"/>
          </p:cNvPicPr>
          <p:nvPr userDrawn="1"/>
        </p:nvPicPr>
        <p:blipFill>
          <a:blip r:embed="rId4"/>
          <a:stretch>
            <a:fillRect/>
          </a:stretch>
        </p:blipFill>
        <p:spPr>
          <a:xfrm>
            <a:off x="11162089" y="5691382"/>
            <a:ext cx="952381" cy="1047619"/>
          </a:xfrm>
          <a:prstGeom prst="rect">
            <a:avLst/>
          </a:prstGeom>
        </p:spPr>
      </p:pic>
    </p:spTree>
    <p:extLst>
      <p:ext uri="{BB962C8B-B14F-4D97-AF65-F5344CB8AC3E}">
        <p14:creationId xmlns:p14="http://schemas.microsoft.com/office/powerpoint/2010/main" val="118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Title Page 1">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93"/>
            <a:ext cx="12188817" cy="6856210"/>
          </a:xfrm>
          <a:prstGeom prst="rect">
            <a:avLst/>
          </a:prstGeom>
        </p:spPr>
      </p:pic>
      <p:sp>
        <p:nvSpPr>
          <p:cNvPr id="12" name="Rectangle 11"/>
          <p:cNvSpPr/>
          <p:nvPr userDrawn="1"/>
        </p:nvSpPr>
        <p:spPr>
          <a:xfrm>
            <a:off x="0" y="6108700"/>
            <a:ext cx="12192000" cy="74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1" y="884903"/>
            <a:ext cx="4299408" cy="2998940"/>
          </a:xfr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section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64" y="6215192"/>
            <a:ext cx="1452513" cy="563778"/>
          </a:xfrm>
          <a:prstGeom prst="rect">
            <a:avLst/>
          </a:prstGeom>
        </p:spPr>
      </p:pic>
    </p:spTree>
    <p:extLst>
      <p:ext uri="{BB962C8B-B14F-4D97-AF65-F5344CB8AC3E}">
        <p14:creationId xmlns:p14="http://schemas.microsoft.com/office/powerpoint/2010/main" val="133574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Title Page 2">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93"/>
            <a:ext cx="12188817" cy="6856209"/>
          </a:xfrm>
          <a:prstGeom prst="rect">
            <a:avLst/>
          </a:prstGeom>
        </p:spPr>
      </p:pic>
      <p:sp>
        <p:nvSpPr>
          <p:cNvPr id="12" name="Rectangle 11"/>
          <p:cNvSpPr/>
          <p:nvPr userDrawn="1"/>
        </p:nvSpPr>
        <p:spPr>
          <a:xfrm>
            <a:off x="0" y="6108700"/>
            <a:ext cx="12192000" cy="74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1" y="884903"/>
            <a:ext cx="4299408" cy="2998940"/>
          </a:xfr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section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64" y="6215192"/>
            <a:ext cx="1452513" cy="563778"/>
          </a:xfrm>
          <a:prstGeom prst="rect">
            <a:avLst/>
          </a:prstGeom>
        </p:spPr>
      </p:pic>
    </p:spTree>
    <p:extLst>
      <p:ext uri="{BB962C8B-B14F-4D97-AF65-F5344CB8AC3E}">
        <p14:creationId xmlns:p14="http://schemas.microsoft.com/office/powerpoint/2010/main" val="132238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le Page 3">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93"/>
            <a:ext cx="12188816" cy="6856209"/>
          </a:xfrm>
          <a:prstGeom prst="rect">
            <a:avLst/>
          </a:prstGeom>
        </p:spPr>
      </p:pic>
      <p:sp>
        <p:nvSpPr>
          <p:cNvPr id="12" name="Rectangle 11"/>
          <p:cNvSpPr/>
          <p:nvPr userDrawn="1"/>
        </p:nvSpPr>
        <p:spPr>
          <a:xfrm>
            <a:off x="0" y="6108700"/>
            <a:ext cx="12192000" cy="74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1" y="884903"/>
            <a:ext cx="4299408" cy="2998940"/>
          </a:xfrm>
        </p:spPr>
        <p:txBody>
          <a:bodyPr>
            <a:normAutofit/>
          </a:bodyPr>
          <a:lstStyle>
            <a:lvl1pPr>
              <a:defRPr sz="3800">
                <a:solidFill>
                  <a:schemeClr val="bg1"/>
                </a:solidFill>
                <a:latin typeface="Helvetica Neue" charset="0"/>
                <a:ea typeface="Helvetica Neue" charset="0"/>
                <a:cs typeface="Helvetica Neue" charset="0"/>
              </a:defRPr>
            </a:lvl1pPr>
          </a:lstStyle>
          <a:p>
            <a:r>
              <a:rPr lang="en-US" dirty="0"/>
              <a:t>Click to edit section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64" y="6215192"/>
            <a:ext cx="1452513" cy="563778"/>
          </a:xfrm>
          <a:prstGeom prst="rect">
            <a:avLst/>
          </a:prstGeom>
        </p:spPr>
      </p:pic>
    </p:spTree>
    <p:extLst>
      <p:ext uri="{BB962C8B-B14F-4D97-AF65-F5344CB8AC3E}">
        <p14:creationId xmlns:p14="http://schemas.microsoft.com/office/powerpoint/2010/main" val="203154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 cop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6940295" cy="1508288"/>
          </a:xfrm>
        </p:spPr>
        <p:txBody>
          <a:bodyPr>
            <a:normAutofit/>
          </a:bodyPr>
          <a:lstStyle>
            <a:lvl1pPr>
              <a:defRPr sz="3800">
                <a:solidFill>
                  <a:srgbClr val="FF671F"/>
                </a:solidFill>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a:xfrm>
            <a:off x="838200" y="1508289"/>
            <a:ext cx="6288464" cy="3978111"/>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838200" y="1159497"/>
            <a:ext cx="10483392" cy="0"/>
          </a:xfrm>
          <a:prstGeom prst="line">
            <a:avLst/>
          </a:prstGeom>
          <a:ln w="19050">
            <a:solidFill>
              <a:srgbClr val="FFB8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364" y="6215192"/>
            <a:ext cx="1452513" cy="563778"/>
          </a:xfrm>
          <a:prstGeom prst="rect">
            <a:avLst/>
          </a:prstGeom>
        </p:spPr>
      </p:pic>
      <p:pic>
        <p:nvPicPr>
          <p:cNvPr id="5" name="Picture 4">
            <a:extLst>
              <a:ext uri="{FF2B5EF4-FFF2-40B4-BE49-F238E27FC236}">
                <a16:creationId xmlns:a16="http://schemas.microsoft.com/office/drawing/2014/main" id="{3B04C736-1CA7-4AFD-9500-AF8F200A43DF}"/>
              </a:ext>
            </a:extLst>
          </p:cNvPr>
          <p:cNvPicPr>
            <a:picLocks noChangeAspect="1"/>
          </p:cNvPicPr>
          <p:nvPr userDrawn="1"/>
        </p:nvPicPr>
        <p:blipFill>
          <a:blip r:embed="rId3"/>
          <a:stretch>
            <a:fillRect/>
          </a:stretch>
        </p:blipFill>
        <p:spPr>
          <a:xfrm>
            <a:off x="10845401" y="5691382"/>
            <a:ext cx="952381" cy="1047619"/>
          </a:xfrm>
          <a:prstGeom prst="rect">
            <a:avLst/>
          </a:prstGeom>
        </p:spPr>
      </p:pic>
    </p:spTree>
    <p:extLst>
      <p:ext uri="{BB962C8B-B14F-4D97-AF65-F5344CB8AC3E}">
        <p14:creationId xmlns:p14="http://schemas.microsoft.com/office/powerpoint/2010/main" val="69166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 copy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782" y="43132"/>
            <a:ext cx="9462217" cy="5322497"/>
          </a:xfrm>
          <a:prstGeom prst="rect">
            <a:avLst/>
          </a:prstGeom>
        </p:spPr>
      </p:pic>
      <p:sp>
        <p:nvSpPr>
          <p:cNvPr id="3" name="Content Placeholder 2"/>
          <p:cNvSpPr>
            <a:spLocks noGrp="1"/>
          </p:cNvSpPr>
          <p:nvPr>
            <p:ph idx="1"/>
          </p:nvPr>
        </p:nvSpPr>
        <p:spPr>
          <a:xfrm>
            <a:off x="838200" y="1508289"/>
            <a:ext cx="6288464" cy="3978111"/>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838200" y="1"/>
            <a:ext cx="6940295" cy="1508288"/>
          </a:xfrm>
        </p:spPr>
        <p:txBody>
          <a:bodyPr>
            <a:normAutofit/>
          </a:bodyPr>
          <a:lstStyle>
            <a:lvl1pPr>
              <a:defRPr sz="3800">
                <a:solidFill>
                  <a:srgbClr val="FF671F"/>
                </a:solidFill>
                <a:latin typeface="Helvetica Neue" charset="0"/>
                <a:ea typeface="Helvetica Neue" charset="0"/>
                <a:cs typeface="Helvetica Neue" charset="0"/>
              </a:defRPr>
            </a:lvl1pPr>
          </a:lstStyle>
          <a:p>
            <a:r>
              <a:rPr lang="en-US" dirty="0"/>
              <a:t>Click to edit Master title style</a:t>
            </a:r>
          </a:p>
        </p:txBody>
      </p:sp>
      <p:cxnSp>
        <p:nvCxnSpPr>
          <p:cNvPr id="16" name="Straight Connector 15"/>
          <p:cNvCxnSpPr/>
          <p:nvPr userDrawn="1"/>
        </p:nvCxnSpPr>
        <p:spPr>
          <a:xfrm>
            <a:off x="838200" y="1159497"/>
            <a:ext cx="9548004" cy="0"/>
          </a:xfrm>
          <a:prstGeom prst="line">
            <a:avLst/>
          </a:prstGeom>
          <a:ln w="19050">
            <a:solidFill>
              <a:srgbClr val="FFB8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64" y="6215192"/>
            <a:ext cx="1452513" cy="563778"/>
          </a:xfrm>
          <a:prstGeom prst="rect">
            <a:avLst/>
          </a:prstGeom>
        </p:spPr>
      </p:pic>
      <p:pic>
        <p:nvPicPr>
          <p:cNvPr id="2" name="Picture 1">
            <a:extLst>
              <a:ext uri="{FF2B5EF4-FFF2-40B4-BE49-F238E27FC236}">
                <a16:creationId xmlns:a16="http://schemas.microsoft.com/office/drawing/2014/main" id="{94657AE5-7354-43BD-AA26-4D3BFFF1BCA1}"/>
              </a:ext>
            </a:extLst>
          </p:cNvPr>
          <p:cNvPicPr>
            <a:picLocks noChangeAspect="1"/>
          </p:cNvPicPr>
          <p:nvPr userDrawn="1"/>
        </p:nvPicPr>
        <p:blipFill>
          <a:blip r:embed="rId4"/>
          <a:stretch>
            <a:fillRect/>
          </a:stretch>
        </p:blipFill>
        <p:spPr>
          <a:xfrm>
            <a:off x="10963969" y="5731351"/>
            <a:ext cx="952381" cy="1047619"/>
          </a:xfrm>
          <a:prstGeom prst="rect">
            <a:avLst/>
          </a:prstGeom>
        </p:spPr>
      </p:pic>
    </p:spTree>
    <p:extLst>
      <p:ext uri="{BB962C8B-B14F-4D97-AF65-F5344CB8AC3E}">
        <p14:creationId xmlns:p14="http://schemas.microsoft.com/office/powerpoint/2010/main" val="86637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without Watermark">
    <p:spTree>
      <p:nvGrpSpPr>
        <p:cNvPr id="1" name=""/>
        <p:cNvGrpSpPr/>
        <p:nvPr/>
      </p:nvGrpSpPr>
      <p:grpSpPr>
        <a:xfrm>
          <a:off x="0" y="0"/>
          <a:ext cx="0" cy="0"/>
          <a:chOff x="0" y="0"/>
          <a:chExt cx="0" cy="0"/>
        </a:xfrm>
      </p:grpSpPr>
      <p:sp>
        <p:nvSpPr>
          <p:cNvPr id="8" name="Rectangle 7"/>
          <p:cNvSpPr/>
          <p:nvPr userDrawn="1"/>
        </p:nvSpPr>
        <p:spPr>
          <a:xfrm>
            <a:off x="0" y="5998378"/>
            <a:ext cx="12192000" cy="871086"/>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589" y="6147886"/>
            <a:ext cx="1441516" cy="559510"/>
          </a:xfrm>
          <a:prstGeom prst="rect">
            <a:avLst/>
          </a:prstGeom>
        </p:spPr>
      </p:pic>
      <p:sp>
        <p:nvSpPr>
          <p:cNvPr id="11" name="Title 1"/>
          <p:cNvSpPr>
            <a:spLocks noGrp="1"/>
          </p:cNvSpPr>
          <p:nvPr>
            <p:ph type="title"/>
          </p:nvPr>
        </p:nvSpPr>
        <p:spPr>
          <a:xfrm>
            <a:off x="679622" y="365125"/>
            <a:ext cx="6493339" cy="1325563"/>
          </a:xfrm>
        </p:spPr>
        <p:txBody>
          <a:bodyPr>
            <a:normAutofit/>
          </a:bodyPr>
          <a:lstStyle>
            <a:lvl1pPr>
              <a:defRPr sz="3200" b="1">
                <a:solidFill>
                  <a:srgbClr val="ED8B00"/>
                </a:solidFill>
                <a:latin typeface="Helvetica Neue" charset="0"/>
                <a:ea typeface="Helvetica Neue" charset="0"/>
                <a:cs typeface="Helvetica Neue" charset="0"/>
              </a:defRPr>
            </a:lvl1pPr>
          </a:lstStyle>
          <a:p>
            <a:r>
              <a:rPr lang="en-US" dirty="0"/>
              <a:t>Click to edit Master title style</a:t>
            </a:r>
          </a:p>
        </p:txBody>
      </p:sp>
      <p:sp>
        <p:nvSpPr>
          <p:cNvPr id="12" name="Content Placeholder 2"/>
          <p:cNvSpPr>
            <a:spLocks noGrp="1"/>
          </p:cNvSpPr>
          <p:nvPr>
            <p:ph idx="1"/>
          </p:nvPr>
        </p:nvSpPr>
        <p:spPr>
          <a:xfrm>
            <a:off x="679622" y="1825625"/>
            <a:ext cx="6493338" cy="3660775"/>
          </a:xfrm>
          <a:prstGeom prst="rect">
            <a:avLst/>
          </a:prstGeom>
        </p:spPr>
        <p:txBody>
          <a:bodyPr/>
          <a:lstStyle>
            <a:lvl1pPr>
              <a:defRPr sz="2400" b="0" i="0">
                <a:solidFill>
                  <a:srgbClr val="63666A"/>
                </a:solidFill>
                <a:latin typeface="Helvetica Neue" charset="0"/>
                <a:ea typeface="Helvetica Neue" charset="0"/>
                <a:cs typeface="Helvetica Neue" charset="0"/>
              </a:defRPr>
            </a:lvl1pPr>
            <a:lvl2pPr>
              <a:defRPr sz="2400" b="0" i="0">
                <a:solidFill>
                  <a:srgbClr val="63666A"/>
                </a:solidFill>
                <a:latin typeface="Helvetica Neue" charset="0"/>
                <a:ea typeface="Helvetica Neue" charset="0"/>
                <a:cs typeface="Helvetica Neue" charset="0"/>
              </a:defRPr>
            </a:lvl2pPr>
            <a:lvl3pPr>
              <a:defRPr sz="2400" b="0" i="0">
                <a:solidFill>
                  <a:srgbClr val="63666A"/>
                </a:solidFill>
                <a:latin typeface="Helvetica Neue" charset="0"/>
                <a:ea typeface="Helvetica Neue" charset="0"/>
                <a:cs typeface="Helvetica Neue" charset="0"/>
              </a:defRPr>
            </a:lvl3pPr>
            <a:lvl4pPr>
              <a:defRPr sz="2400" b="0" i="0">
                <a:solidFill>
                  <a:srgbClr val="63666A"/>
                </a:solidFill>
                <a:latin typeface="Helvetica Neue" charset="0"/>
                <a:ea typeface="Helvetica Neue" charset="0"/>
                <a:cs typeface="Helvetica Neue" charset="0"/>
              </a:defRPr>
            </a:lvl4pPr>
            <a:lvl5pPr>
              <a:defRPr sz="2400" b="0" i="0">
                <a:solidFill>
                  <a:srgbClr val="63666A"/>
                </a:solidFill>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ubtitle 2"/>
          <p:cNvSpPr txBox="1">
            <a:spLocks/>
          </p:cNvSpPr>
          <p:nvPr userDrawn="1"/>
        </p:nvSpPr>
        <p:spPr>
          <a:xfrm>
            <a:off x="8711513" y="6133793"/>
            <a:ext cx="3126259" cy="7118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4000" b="1" i="0" kern="1200">
                <a:solidFill>
                  <a:schemeClr val="bg1"/>
                </a:solidFill>
                <a:latin typeface="Helvetica Neue" charset="0"/>
                <a:ea typeface="Helvetica Neue" charset="0"/>
                <a:cs typeface="Helvetica Neue" charset="0"/>
              </a:defRPr>
            </a:lvl1pPr>
            <a:lvl2pPr marL="457189"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00000"/>
              </a:lnSpc>
              <a:spcBef>
                <a:spcPts val="0"/>
              </a:spcBef>
            </a:pPr>
            <a:r>
              <a:rPr lang="en-US" sz="1400" dirty="0"/>
              <a:t>Professional Education Services </a:t>
            </a:r>
          </a:p>
          <a:p>
            <a:pPr algn="r">
              <a:lnSpc>
                <a:spcPct val="100000"/>
              </a:lnSpc>
              <a:spcBef>
                <a:spcPts val="0"/>
              </a:spcBef>
            </a:pPr>
            <a:r>
              <a:rPr lang="en-US" sz="1400" dirty="0" err="1"/>
              <a:t>professionals.childhood.org.au</a:t>
            </a:r>
            <a:endParaRPr lang="en-US" sz="1400" dirty="0"/>
          </a:p>
        </p:txBody>
      </p:sp>
    </p:spTree>
    <p:extLst>
      <p:ext uri="{BB962C8B-B14F-4D97-AF65-F5344CB8AC3E}">
        <p14:creationId xmlns:p14="http://schemas.microsoft.com/office/powerpoint/2010/main" val="336943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71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8" name="Slide Number Placeholder 7"/>
          <p:cNvSpPr>
            <a:spLocks noGrp="1"/>
          </p:cNvSpPr>
          <p:nvPr>
            <p:ph type="sldNum" sz="quarter" idx="4"/>
          </p:nvPr>
        </p:nvSpPr>
        <p:spPr>
          <a:xfrm>
            <a:off x="11489634" y="6308644"/>
            <a:ext cx="534063" cy="365125"/>
          </a:xfrm>
          <a:prstGeom prst="rect">
            <a:avLst/>
          </a:prstGeom>
        </p:spPr>
        <p:txBody>
          <a:bodyPr vert="horz" lIns="91440" tIns="45720" rIns="91440" bIns="45720" rtlCol="0" anchor="ctr"/>
          <a:lstStyle>
            <a:lvl1pPr algn="r">
              <a:defRPr sz="1200" b="0" i="0">
                <a:solidFill>
                  <a:srgbClr val="000000"/>
                </a:solidFill>
                <a:latin typeface="Helvetica Regular" charset="0"/>
              </a:defRPr>
            </a:lvl1pPr>
          </a:lstStyle>
          <a:p>
            <a:fld id="{00B2FB52-422D-9C4E-9E6D-5610FE2F1A49}" type="slidenum">
              <a:rPr lang="en-US" smtClean="0"/>
              <a:pPr/>
              <a:t>‹#›</a:t>
            </a:fld>
            <a:endParaRPr lang="en-US" dirty="0"/>
          </a:p>
        </p:txBody>
      </p:sp>
    </p:spTree>
    <p:extLst>
      <p:ext uri="{BB962C8B-B14F-4D97-AF65-F5344CB8AC3E}">
        <p14:creationId xmlns:p14="http://schemas.microsoft.com/office/powerpoint/2010/main" val="1747252207"/>
      </p:ext>
    </p:extLst>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 id="2147483770" r:id="rId4"/>
    <p:sldLayoutId id="2147483771" r:id="rId5"/>
    <p:sldLayoutId id="2147483755" r:id="rId6"/>
    <p:sldLayoutId id="2147483767" r:id="rId7"/>
    <p:sldLayoutId id="2147483772" r:id="rId8"/>
  </p:sldLayoutIdLst>
  <p:hf hdr="0" dt="0"/>
  <p:txStyles>
    <p:titleStyle>
      <a:lvl1pPr algn="l" defTabSz="914377" rtl="0" eaLnBrk="1" latinLnBrk="0" hangingPunct="1">
        <a:lnSpc>
          <a:spcPct val="90000"/>
        </a:lnSpc>
        <a:spcBef>
          <a:spcPct val="0"/>
        </a:spcBef>
        <a:buNone/>
        <a:defRPr sz="4400" b="1" i="0" kern="1200">
          <a:solidFill>
            <a:schemeClr val="bg1"/>
          </a:solidFill>
          <a:latin typeface="Helvetica" charset="0"/>
          <a:ea typeface="Helvetica" charset="0"/>
          <a:cs typeface="Helvetica"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teflpedia.com/Latin_alphab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86213"/>
            <a:ext cx="9613306" cy="2730161"/>
          </a:xfrm>
        </p:spPr>
        <p:txBody>
          <a:bodyPr/>
          <a:lstStyle/>
          <a:p>
            <a:pPr algn="ctr"/>
            <a:r>
              <a:rPr lang="en-US" dirty="0" err="1"/>
              <a:t>Yumbin</a:t>
            </a:r>
            <a:r>
              <a:rPr lang="en-US" dirty="0"/>
              <a:t> Healing</a:t>
            </a:r>
            <a:br>
              <a:rPr lang="en-US" dirty="0"/>
            </a:br>
            <a:br>
              <a:rPr lang="en-US" dirty="0"/>
            </a:br>
            <a:r>
              <a:rPr lang="en-US" sz="2800" dirty="0"/>
              <a:t>Understanding and responding to trauma and its impacts in school communities</a:t>
            </a:r>
            <a:endParaRPr lang="en-US" dirty="0"/>
          </a:p>
        </p:txBody>
      </p:sp>
    </p:spTree>
    <p:extLst>
      <p:ext uri="{BB962C8B-B14F-4D97-AF65-F5344CB8AC3E}">
        <p14:creationId xmlns:p14="http://schemas.microsoft.com/office/powerpoint/2010/main" val="96782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508288"/>
          </a:xfrm>
        </p:spPr>
        <p:txBody>
          <a:bodyPr/>
          <a:lstStyle/>
          <a:p>
            <a:r>
              <a:rPr lang="en-US" dirty="0"/>
              <a:t>Understanding our community history </a:t>
            </a:r>
          </a:p>
        </p:txBody>
      </p:sp>
      <p:sp>
        <p:nvSpPr>
          <p:cNvPr id="3" name="Content Placeholder 2"/>
          <p:cNvSpPr>
            <a:spLocks noGrp="1"/>
          </p:cNvSpPr>
          <p:nvPr>
            <p:ph idx="1"/>
          </p:nvPr>
        </p:nvSpPr>
        <p:spPr>
          <a:xfrm>
            <a:off x="838199" y="1858667"/>
            <a:ext cx="6442817" cy="4559225"/>
          </a:xfrm>
        </p:spPr>
        <p:txBody>
          <a:bodyPr/>
          <a:lstStyle/>
          <a:p>
            <a:r>
              <a:rPr lang="en-US" dirty="0"/>
              <a:t>Pre-Contact</a:t>
            </a:r>
          </a:p>
          <a:p>
            <a:endParaRPr lang="en-US" dirty="0"/>
          </a:p>
          <a:p>
            <a:r>
              <a:rPr lang="en-US" dirty="0"/>
              <a:t>Contact</a:t>
            </a:r>
          </a:p>
          <a:p>
            <a:endParaRPr lang="en-US" dirty="0"/>
          </a:p>
          <a:p>
            <a:r>
              <a:rPr lang="en-US" dirty="0"/>
              <a:t>Post Contact</a:t>
            </a:r>
          </a:p>
          <a:p>
            <a:endParaRPr lang="en-US" dirty="0"/>
          </a:p>
          <a:p>
            <a:r>
              <a:rPr lang="en-US" dirty="0"/>
              <a:t>Contemporary</a:t>
            </a:r>
          </a:p>
          <a:p>
            <a:endParaRPr lang="en-US" dirty="0"/>
          </a:p>
          <a:p>
            <a:endParaRPr lang="en-US" i="1" dirty="0"/>
          </a:p>
          <a:p>
            <a:endParaRPr lang="en-US" dirty="0"/>
          </a:p>
          <a:p>
            <a:endParaRPr lang="en-US" dirty="0"/>
          </a:p>
          <a:p>
            <a:endParaRPr lang="en-US" dirty="0"/>
          </a:p>
        </p:txBody>
      </p:sp>
    </p:spTree>
    <p:extLst>
      <p:ext uri="{BB962C8B-B14F-4D97-AF65-F5344CB8AC3E}">
        <p14:creationId xmlns:p14="http://schemas.microsoft.com/office/powerpoint/2010/main" val="95072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649691"/>
            <a:ext cx="5588236" cy="2234152"/>
          </a:xfrm>
        </p:spPr>
        <p:txBody>
          <a:bodyPr/>
          <a:lstStyle/>
          <a:p>
            <a:pPr algn="ctr"/>
            <a:r>
              <a:rPr lang="en-US" dirty="0"/>
              <a:t>What do you see in your classroom, in your school?</a:t>
            </a:r>
          </a:p>
        </p:txBody>
      </p:sp>
    </p:spTree>
    <p:extLst>
      <p:ext uri="{BB962C8B-B14F-4D97-AF65-F5344CB8AC3E}">
        <p14:creationId xmlns:p14="http://schemas.microsoft.com/office/powerpoint/2010/main" val="182762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6940295" cy="1508288"/>
          </a:xfrm>
        </p:spPr>
        <p:txBody>
          <a:bodyPr/>
          <a:lstStyle/>
          <a:p>
            <a:r>
              <a:rPr lang="en-US" dirty="0"/>
              <a:t>Understanding trauma </a:t>
            </a:r>
          </a:p>
        </p:txBody>
      </p:sp>
      <p:sp>
        <p:nvSpPr>
          <p:cNvPr id="3" name="Content Placeholder 2"/>
          <p:cNvSpPr>
            <a:spLocks noGrp="1"/>
          </p:cNvSpPr>
          <p:nvPr>
            <p:ph idx="1"/>
          </p:nvPr>
        </p:nvSpPr>
        <p:spPr>
          <a:xfrm>
            <a:off x="838200" y="1508289"/>
            <a:ext cx="9117650" cy="3978111"/>
          </a:xfrm>
        </p:spPr>
        <p:txBody>
          <a:bodyPr/>
          <a:lstStyle/>
          <a:p>
            <a:pPr marL="0" indent="0">
              <a:buNone/>
            </a:pPr>
            <a:r>
              <a:rPr lang="en-US" dirty="0"/>
              <a:t>Traumatic experiences, particularly those experienced by children and young people, have the following elements.  They:</a:t>
            </a:r>
          </a:p>
          <a:p>
            <a:r>
              <a:rPr lang="en-US" dirty="0"/>
              <a:t>overwhelm our capacity to cope</a:t>
            </a:r>
          </a:p>
          <a:p>
            <a:r>
              <a:rPr lang="en-US" dirty="0"/>
              <a:t>are responses to perceived threats and bring about a threat response</a:t>
            </a:r>
          </a:p>
          <a:p>
            <a:r>
              <a:rPr lang="en-US" dirty="0"/>
              <a:t>are experiences that are outside of our control</a:t>
            </a:r>
          </a:p>
          <a:p>
            <a:r>
              <a:rPr lang="en-US" dirty="0"/>
              <a:t>bring about physical, psychological, emotional and spiritual responses</a:t>
            </a:r>
          </a:p>
          <a:p>
            <a:r>
              <a:rPr lang="en-US" dirty="0"/>
              <a:t>are often multiple events over a period of time</a:t>
            </a:r>
          </a:p>
          <a:p>
            <a:r>
              <a:rPr lang="en-US" dirty="0"/>
              <a:t>are based in relationships and thus feel like they threaten our survival</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5758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6940295" cy="1508288"/>
          </a:xfrm>
        </p:spPr>
        <p:txBody>
          <a:bodyPr/>
          <a:lstStyle/>
          <a:p>
            <a:r>
              <a:rPr lang="en-US" dirty="0"/>
              <a:t>Understanding neurobiology</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4703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476858" cy="1508288"/>
          </a:xfrm>
        </p:spPr>
        <p:txBody>
          <a:bodyPr/>
          <a:lstStyle/>
          <a:p>
            <a:r>
              <a:rPr lang="en-US" dirty="0"/>
              <a:t>Linking trauma, loss and grief</a:t>
            </a:r>
          </a:p>
        </p:txBody>
      </p:sp>
      <p:sp>
        <p:nvSpPr>
          <p:cNvPr id="3" name="Content Placeholder 2"/>
          <p:cNvSpPr>
            <a:spLocks noGrp="1"/>
          </p:cNvSpPr>
          <p:nvPr>
            <p:ph idx="1"/>
          </p:nvPr>
        </p:nvSpPr>
        <p:spPr>
          <a:xfrm>
            <a:off x="838200" y="1243369"/>
            <a:ext cx="10202966" cy="3978111"/>
          </a:xfrm>
        </p:spPr>
        <p:txBody>
          <a:bodyPr/>
          <a:lstStyle/>
          <a:p>
            <a:pPr marL="228600" indent="-228600"/>
            <a:r>
              <a:rPr lang="en-AU" altLang="en-US" sz="2400" dirty="0">
                <a:latin typeface="Helvetica" panose="020B0604020202030204" pitchFamily="34" charset="0"/>
              </a:rPr>
              <a:t>Loss: the severing or breaking of our attachment to someone or something that results in a changed relationship.</a:t>
            </a:r>
          </a:p>
          <a:p>
            <a:pPr marL="228600" indent="-228600"/>
            <a:endParaRPr lang="en-AU" altLang="en-US" sz="1200" dirty="0">
              <a:latin typeface="Helvetica" panose="020B0604020202030204" pitchFamily="34" charset="0"/>
            </a:endParaRPr>
          </a:p>
          <a:p>
            <a:pPr marL="228600" indent="-228600"/>
            <a:r>
              <a:rPr lang="en-AU" altLang="en-US" sz="2400" dirty="0">
                <a:latin typeface="Helvetica" panose="020B0604020202030204" pitchFamily="34" charset="0"/>
              </a:rPr>
              <a:t>Grief: the normal response to loss and includes a range of physical emotional, psychological, behavioural and social reactions</a:t>
            </a:r>
          </a:p>
          <a:p>
            <a:pPr marL="228600" indent="-228600"/>
            <a:endParaRPr lang="en-AU" altLang="en-US" sz="1200" dirty="0">
              <a:latin typeface="Helvetica" panose="020B0604020202030204" pitchFamily="34" charset="0"/>
            </a:endParaRPr>
          </a:p>
          <a:p>
            <a:pPr marL="228600" indent="-228600"/>
            <a:r>
              <a:rPr lang="en-AU" altLang="en-US" sz="2400" dirty="0">
                <a:latin typeface="Helvetica" panose="020B0604020202030204" pitchFamily="34" charset="0"/>
              </a:rPr>
              <a:t>Cumulative grief: </a:t>
            </a:r>
            <a:r>
              <a:rPr lang="en-US" altLang="en-US" sz="2400" dirty="0">
                <a:latin typeface="Helvetica" panose="020B0604020202030204" pitchFamily="34" charset="0"/>
              </a:rPr>
              <a:t>when an individual experiences multiple losses either all at once or before processing an earlier loss.  </a:t>
            </a:r>
          </a:p>
          <a:p>
            <a:pPr marL="228600" indent="-228600"/>
            <a:endParaRPr lang="en-US" altLang="en-US" sz="1200" dirty="0">
              <a:latin typeface="Helvetica" panose="020B0604020202030204" pitchFamily="34" charset="0"/>
            </a:endParaRPr>
          </a:p>
          <a:p>
            <a:pPr marL="228600" indent="-228600"/>
            <a:r>
              <a:rPr lang="en-US" altLang="en-US" sz="2400" dirty="0">
                <a:latin typeface="Helvetica" panose="020B0604020202030204" pitchFamily="34" charset="0"/>
              </a:rPr>
              <a:t>Experiences of trauma always include loss and grief and are likely to be cumulative</a:t>
            </a:r>
            <a:endParaRPr lang="en-AU" altLang="en-US" sz="2400" dirty="0">
              <a:latin typeface="Helvetica" panose="020B0604020202030204" pitchFamily="34" charset="0"/>
            </a:endParaRPr>
          </a:p>
          <a:p>
            <a:pPr marL="228600" indent="-228600"/>
            <a:r>
              <a:rPr lang="en-AU" altLang="en-US" sz="2400" dirty="0">
                <a:latin typeface="Helvetica" panose="020B0604020202030204" pitchFamily="34" charset="0"/>
              </a:rPr>
              <a:t>Collective grief is the shared grief held by families and community for the losses across time and the losses that are still continuing</a:t>
            </a:r>
          </a:p>
          <a:p>
            <a:pPr marL="228600" indent="-228600">
              <a:buFontTx/>
              <a:buNone/>
            </a:pPr>
            <a:r>
              <a:rPr lang="en-AU" altLang="en-US" sz="2400" dirty="0">
                <a:latin typeface="Helvetica" panose="020B0604020202030204" pitchFamily="34" charset="0"/>
              </a:rPr>
              <a:t>	</a:t>
            </a:r>
            <a:endParaRPr lang="en-US" dirty="0"/>
          </a:p>
        </p:txBody>
      </p:sp>
    </p:spTree>
    <p:extLst>
      <p:ext uri="{BB962C8B-B14F-4D97-AF65-F5344CB8AC3E}">
        <p14:creationId xmlns:p14="http://schemas.microsoft.com/office/powerpoint/2010/main" val="77501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9691"/>
            <a:ext cx="7408491" cy="2234152"/>
          </a:xfrm>
        </p:spPr>
        <p:txBody>
          <a:bodyPr>
            <a:normAutofit/>
          </a:bodyPr>
          <a:lstStyle/>
          <a:p>
            <a:pPr algn="ctr"/>
            <a:r>
              <a:rPr lang="en-US" b="0" dirty="0"/>
              <a:t>Why do we need to know this and what does it tell us? </a:t>
            </a:r>
          </a:p>
        </p:txBody>
      </p:sp>
    </p:spTree>
    <p:extLst>
      <p:ext uri="{BB962C8B-B14F-4D97-AF65-F5344CB8AC3E}">
        <p14:creationId xmlns:p14="http://schemas.microsoft.com/office/powerpoint/2010/main" val="190803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508288"/>
          </a:xfrm>
        </p:spPr>
        <p:txBody>
          <a:bodyPr/>
          <a:lstStyle/>
          <a:p>
            <a:r>
              <a:rPr lang="en-US" dirty="0"/>
              <a:t>Where to from here?</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p:txBody>
      </p:sp>
      <p:graphicFrame>
        <p:nvGraphicFramePr>
          <p:cNvPr id="5" name="Diagram 4">
            <a:extLst>
              <a:ext uri="{FF2B5EF4-FFF2-40B4-BE49-F238E27FC236}">
                <a16:creationId xmlns:a16="http://schemas.microsoft.com/office/drawing/2014/main" id="{17ACFC99-8C66-4AD5-81EA-1983ADC8351C}"/>
              </a:ext>
            </a:extLst>
          </p:cNvPr>
          <p:cNvGraphicFramePr/>
          <p:nvPr>
            <p:extLst>
              <p:ext uri="{D42A27DB-BD31-4B8C-83A1-F6EECF244321}">
                <p14:modId xmlns:p14="http://schemas.microsoft.com/office/powerpoint/2010/main" val="995688899"/>
              </p:ext>
            </p:extLst>
          </p:nvPr>
        </p:nvGraphicFramePr>
        <p:xfrm>
          <a:off x="2674834" y="1371600"/>
          <a:ext cx="7190267" cy="4798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458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8F0A-AE8B-DDEE-4416-E2D4012E7C5B}"/>
              </a:ext>
            </a:extLst>
          </p:cNvPr>
          <p:cNvSpPr>
            <a:spLocks noGrp="1"/>
          </p:cNvSpPr>
          <p:nvPr>
            <p:ph type="title"/>
          </p:nvPr>
        </p:nvSpPr>
        <p:spPr>
          <a:xfrm>
            <a:off x="838201" y="-461473"/>
            <a:ext cx="6835922" cy="5606041"/>
          </a:xfrm>
        </p:spPr>
        <p:txBody>
          <a:bodyPr>
            <a:normAutofit/>
          </a:bodyPr>
          <a:lstStyle/>
          <a:p>
            <a:pPr algn="ctr"/>
            <a:r>
              <a:rPr lang="en-US" sz="3600" dirty="0">
                <a:solidFill>
                  <a:schemeClr val="tx1"/>
                </a:solidFill>
              </a:rPr>
              <a:t>Part 2</a:t>
            </a:r>
            <a:br>
              <a:rPr lang="en-US" sz="3200" b="0" dirty="0">
                <a:solidFill>
                  <a:schemeClr val="tx1"/>
                </a:solidFill>
              </a:rPr>
            </a:br>
            <a:br>
              <a:rPr lang="en-US" sz="3200" b="0" dirty="0">
                <a:solidFill>
                  <a:schemeClr val="tx1"/>
                </a:solidFill>
              </a:rPr>
            </a:br>
            <a:r>
              <a:rPr lang="en-US" sz="2800" b="0" dirty="0"/>
              <a:t>Exploring principles of culturally strong trauma responsive practice</a:t>
            </a:r>
            <a:br>
              <a:rPr lang="en-US" sz="2800" b="0" dirty="0"/>
            </a:br>
            <a:br>
              <a:rPr lang="en-US" sz="2800" b="0" dirty="0"/>
            </a:br>
            <a:r>
              <a:rPr lang="en-US" sz="2800" b="0" dirty="0"/>
              <a:t>Identifying and building on what we are already doing</a:t>
            </a:r>
          </a:p>
        </p:txBody>
      </p:sp>
    </p:spTree>
    <p:extLst>
      <p:ext uri="{BB962C8B-B14F-4D97-AF65-F5344CB8AC3E}">
        <p14:creationId xmlns:p14="http://schemas.microsoft.com/office/powerpoint/2010/main" val="184368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8ABB96-9FF0-7FEA-80B1-20D20E6D8AB5}"/>
              </a:ext>
            </a:extLst>
          </p:cNvPr>
          <p:cNvSpPr>
            <a:spLocks noGrp="1"/>
          </p:cNvSpPr>
          <p:nvPr>
            <p:ph idx="1"/>
          </p:nvPr>
        </p:nvSpPr>
        <p:spPr>
          <a:xfrm>
            <a:off x="3162656" y="1858667"/>
            <a:ext cx="6288464" cy="3978111"/>
          </a:xfrm>
        </p:spPr>
        <p:txBody>
          <a:bodyPr/>
          <a:lstStyle/>
          <a:p>
            <a:pPr marL="0" indent="0" algn="ctr">
              <a:buNone/>
            </a:pPr>
            <a:r>
              <a:rPr lang="en-US" sz="3600" dirty="0"/>
              <a:t>9 times out of 10, the story behind the </a:t>
            </a:r>
            <a:r>
              <a:rPr lang="en-US" sz="3600" dirty="0" err="1"/>
              <a:t>misbehaviour</a:t>
            </a:r>
            <a:r>
              <a:rPr lang="en-US" sz="3600" dirty="0"/>
              <a:t> won’t make you angry, it will break your heart</a:t>
            </a:r>
            <a:br>
              <a:rPr lang="en-US" dirty="0"/>
            </a:br>
            <a:br>
              <a:rPr lang="en-US" dirty="0"/>
            </a:br>
            <a:r>
              <a:rPr lang="en-US" dirty="0"/>
              <a:t>Annette Breaux</a:t>
            </a:r>
            <a:endParaRPr lang="en-AU" dirty="0"/>
          </a:p>
        </p:txBody>
      </p:sp>
    </p:spTree>
    <p:extLst>
      <p:ext uri="{BB962C8B-B14F-4D97-AF65-F5344CB8AC3E}">
        <p14:creationId xmlns:p14="http://schemas.microsoft.com/office/powerpoint/2010/main" val="157556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371599"/>
          </a:xfrm>
        </p:spPr>
        <p:txBody>
          <a:bodyPr/>
          <a:lstStyle/>
          <a:p>
            <a:r>
              <a:rPr lang="en-US" dirty="0"/>
              <a:t>Principles of culturally strong trauma responsive practice</a:t>
            </a:r>
          </a:p>
        </p:txBody>
      </p:sp>
      <p:sp>
        <p:nvSpPr>
          <p:cNvPr id="3" name="Content Placeholder 2"/>
          <p:cNvSpPr>
            <a:spLocks noGrp="1"/>
          </p:cNvSpPr>
          <p:nvPr>
            <p:ph idx="1"/>
          </p:nvPr>
        </p:nvSpPr>
        <p:spPr>
          <a:xfrm>
            <a:off x="838199" y="1508289"/>
            <a:ext cx="9168925" cy="3978111"/>
          </a:xfrm>
        </p:spPr>
        <p:txBody>
          <a:bodyPr/>
          <a:lstStyle/>
          <a:p>
            <a:endParaRPr lang="en-US" dirty="0"/>
          </a:p>
          <a:p>
            <a:r>
              <a:rPr lang="en-US" dirty="0"/>
              <a:t>Relationships are everything</a:t>
            </a:r>
          </a:p>
          <a:p>
            <a:r>
              <a:rPr lang="en-US" dirty="0"/>
              <a:t>Safety is critical – we all need to feel safe and be safe</a:t>
            </a:r>
          </a:p>
          <a:p>
            <a:r>
              <a:rPr lang="en-US" dirty="0"/>
              <a:t>Cultural safety and strengths are fundamental</a:t>
            </a:r>
          </a:p>
          <a:p>
            <a:r>
              <a:rPr lang="en-US" dirty="0"/>
              <a:t>Trauma responsive practices are often things we are already doing</a:t>
            </a:r>
          </a:p>
          <a:p>
            <a:r>
              <a:rPr lang="en-US" dirty="0" err="1"/>
              <a:t>Behaviour</a:t>
            </a:r>
            <a:r>
              <a:rPr lang="en-US" dirty="0"/>
              <a:t> is a story and we need to find the meaning underneath</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4603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649691"/>
            <a:ext cx="5588236" cy="2234152"/>
          </a:xfrm>
        </p:spPr>
        <p:txBody>
          <a:bodyPr/>
          <a:lstStyle/>
          <a:p>
            <a:r>
              <a:rPr lang="en-US" dirty="0" err="1"/>
              <a:t>Ngara</a:t>
            </a:r>
            <a:r>
              <a:rPr lang="en-US" dirty="0"/>
              <a:t> </a:t>
            </a:r>
            <a:r>
              <a:rPr lang="en-US" dirty="0" err="1"/>
              <a:t>yumbin</a:t>
            </a:r>
            <a:endParaRPr lang="en-US" dirty="0"/>
          </a:p>
        </p:txBody>
      </p:sp>
      <p:pic>
        <p:nvPicPr>
          <p:cNvPr id="4" name="Picture 3" descr="A sign on the side of a road&#10;&#10;Description automatically generated with medium confidence">
            <a:extLst>
              <a:ext uri="{FF2B5EF4-FFF2-40B4-BE49-F238E27FC236}">
                <a16:creationId xmlns:a16="http://schemas.microsoft.com/office/drawing/2014/main" id="{4AC9207F-2014-426E-AAE1-5699A17A2FF0}"/>
              </a:ext>
            </a:extLst>
          </p:cNvPr>
          <p:cNvPicPr>
            <a:picLocks noChangeAspect="1"/>
          </p:cNvPicPr>
          <p:nvPr/>
        </p:nvPicPr>
        <p:blipFill>
          <a:blip r:embed="rId3"/>
          <a:stretch>
            <a:fillRect/>
          </a:stretch>
        </p:blipFill>
        <p:spPr>
          <a:xfrm>
            <a:off x="5968221" y="1170774"/>
            <a:ext cx="5410265" cy="3913974"/>
          </a:xfrm>
          <a:prstGeom prst="rect">
            <a:avLst/>
          </a:prstGeom>
        </p:spPr>
      </p:pic>
    </p:spTree>
    <p:extLst>
      <p:ext uri="{BB962C8B-B14F-4D97-AF65-F5344CB8AC3E}">
        <p14:creationId xmlns:p14="http://schemas.microsoft.com/office/powerpoint/2010/main" val="136335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371599"/>
          </a:xfrm>
        </p:spPr>
        <p:txBody>
          <a:bodyPr/>
          <a:lstStyle/>
          <a:p>
            <a:r>
              <a:rPr lang="en-US" dirty="0"/>
              <a:t>Principles of culturally strong trauma responsive practice</a:t>
            </a:r>
          </a:p>
        </p:txBody>
      </p:sp>
      <p:sp>
        <p:nvSpPr>
          <p:cNvPr id="3" name="Content Placeholder 2"/>
          <p:cNvSpPr>
            <a:spLocks noGrp="1"/>
          </p:cNvSpPr>
          <p:nvPr>
            <p:ph idx="1"/>
          </p:nvPr>
        </p:nvSpPr>
        <p:spPr>
          <a:xfrm>
            <a:off x="838199" y="1508289"/>
            <a:ext cx="9168925" cy="3978111"/>
          </a:xfrm>
        </p:spPr>
        <p:txBody>
          <a:bodyPr/>
          <a:lstStyle/>
          <a:p>
            <a:endParaRPr lang="en-US" dirty="0"/>
          </a:p>
          <a:p>
            <a:r>
              <a:rPr lang="en-US" dirty="0"/>
              <a:t>We need to use actions as well as words</a:t>
            </a:r>
          </a:p>
          <a:p>
            <a:r>
              <a:rPr lang="en-US" dirty="0"/>
              <a:t>Repetition brings about change</a:t>
            </a:r>
          </a:p>
          <a:p>
            <a:r>
              <a:rPr lang="en-US" dirty="0"/>
              <a:t>We cannot do this work alone</a:t>
            </a:r>
          </a:p>
          <a:p>
            <a:r>
              <a:rPr lang="en-US" dirty="0"/>
              <a:t>We have to look after ourselves</a:t>
            </a:r>
          </a:p>
          <a:p>
            <a:r>
              <a:rPr lang="en-US" dirty="0"/>
              <a:t>Culturally strong trauma responsive practice is everyone’s business- We walk together in responding to children and young people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167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649691"/>
            <a:ext cx="5588236" cy="2234152"/>
          </a:xfrm>
        </p:spPr>
        <p:txBody>
          <a:bodyPr>
            <a:normAutofit/>
          </a:bodyPr>
          <a:lstStyle/>
          <a:p>
            <a:pPr algn="ctr"/>
            <a:r>
              <a:rPr lang="en-US" dirty="0"/>
              <a:t>Sharing stories.</a:t>
            </a:r>
            <a:br>
              <a:rPr lang="en-US" dirty="0"/>
            </a:br>
            <a:r>
              <a:rPr lang="en-US" dirty="0"/>
              <a:t>What are we already doing?</a:t>
            </a:r>
          </a:p>
        </p:txBody>
      </p:sp>
    </p:spTree>
    <p:extLst>
      <p:ext uri="{BB962C8B-B14F-4D97-AF65-F5344CB8AC3E}">
        <p14:creationId xmlns:p14="http://schemas.microsoft.com/office/powerpoint/2010/main" val="300702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371599"/>
          </a:xfrm>
        </p:spPr>
        <p:txBody>
          <a:bodyPr/>
          <a:lstStyle/>
          <a:p>
            <a:r>
              <a:rPr lang="en-US" dirty="0"/>
              <a:t>Language as power</a:t>
            </a:r>
          </a:p>
        </p:txBody>
      </p:sp>
      <p:sp>
        <p:nvSpPr>
          <p:cNvPr id="3" name="Content Placeholder 2"/>
          <p:cNvSpPr>
            <a:spLocks noGrp="1"/>
          </p:cNvSpPr>
          <p:nvPr>
            <p:ph idx="1"/>
          </p:nvPr>
        </p:nvSpPr>
        <p:spPr>
          <a:xfrm>
            <a:off x="838199" y="1166478"/>
            <a:ext cx="9168925" cy="5405237"/>
          </a:xfrm>
        </p:spPr>
        <p:txBody>
          <a:bodyPr/>
          <a:lstStyle/>
          <a:p>
            <a:endParaRPr lang="en-US" dirty="0"/>
          </a:p>
          <a:p>
            <a:r>
              <a:rPr lang="en-US" dirty="0"/>
              <a:t>The way we describe our children and </a:t>
            </a:r>
            <a:r>
              <a:rPr lang="en-US"/>
              <a:t>young people </a:t>
            </a:r>
            <a:r>
              <a:rPr lang="en-US" dirty="0"/>
              <a:t>is very powerful</a:t>
            </a:r>
          </a:p>
          <a:p>
            <a:endParaRPr lang="en-US" dirty="0"/>
          </a:p>
          <a:p>
            <a:r>
              <a:rPr lang="en-US" dirty="0"/>
              <a:t>The way children and young people describe themselves is very powerful</a:t>
            </a:r>
          </a:p>
          <a:p>
            <a:endParaRPr lang="en-US" dirty="0"/>
          </a:p>
          <a:p>
            <a:r>
              <a:rPr lang="en-US" dirty="0"/>
              <a:t>Words matter so what words can we use?</a:t>
            </a:r>
          </a:p>
          <a:p>
            <a:pPr marL="0" indent="0">
              <a:buNone/>
            </a:pPr>
            <a:endParaRPr lang="en-US" dirty="0"/>
          </a:p>
          <a:p>
            <a:r>
              <a:rPr lang="en-US" dirty="0"/>
              <a:t>We always have to make sure our words and actions match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98081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A02C0-B01A-4E4D-B323-CFC48F9E84C5}"/>
              </a:ext>
            </a:extLst>
          </p:cNvPr>
          <p:cNvSpPr>
            <a:spLocks noGrp="1"/>
          </p:cNvSpPr>
          <p:nvPr>
            <p:ph idx="1"/>
          </p:nvPr>
        </p:nvSpPr>
        <p:spPr>
          <a:xfrm>
            <a:off x="838200" y="687892"/>
            <a:ext cx="9621852" cy="5559083"/>
          </a:xfrm>
        </p:spPr>
        <p:txBody>
          <a:bodyPr/>
          <a:lstStyle/>
          <a:p>
            <a:endParaRPr lang="en-US" dirty="0"/>
          </a:p>
          <a:p>
            <a:r>
              <a:rPr lang="en-US" dirty="0"/>
              <a:t>Language is more than words, it includes body language </a:t>
            </a:r>
          </a:p>
          <a:p>
            <a:endParaRPr lang="en-US" dirty="0"/>
          </a:p>
          <a:p>
            <a:r>
              <a:rPr lang="en-US" dirty="0"/>
              <a:t>We need to be aware of our volume and tone of voice</a:t>
            </a:r>
          </a:p>
          <a:p>
            <a:endParaRPr lang="en-US" dirty="0"/>
          </a:p>
          <a:p>
            <a:r>
              <a:rPr lang="en-US" dirty="0"/>
              <a:t>Visual language helps our children learn </a:t>
            </a:r>
          </a:p>
          <a:p>
            <a:endParaRPr lang="en-US" dirty="0"/>
          </a:p>
          <a:p>
            <a:r>
              <a:rPr lang="en-US" dirty="0"/>
              <a:t>We need to speak to our children and young people not down to them</a:t>
            </a:r>
          </a:p>
          <a:p>
            <a:endParaRPr lang="en-US" dirty="0"/>
          </a:p>
          <a:p>
            <a:r>
              <a:rPr lang="en-US" dirty="0"/>
              <a:t>We need to speak with our children to support and </a:t>
            </a:r>
            <a:r>
              <a:rPr lang="en-US" dirty="0" err="1"/>
              <a:t>gudie</a:t>
            </a:r>
            <a:r>
              <a:rPr lang="en-US" dirty="0"/>
              <a:t> them and so their voices can be heard</a:t>
            </a:r>
          </a:p>
          <a:p>
            <a:endParaRPr lang="en-US" dirty="0"/>
          </a:p>
          <a:p>
            <a:endParaRPr lang="en-AU" dirty="0"/>
          </a:p>
        </p:txBody>
      </p:sp>
      <p:sp>
        <p:nvSpPr>
          <p:cNvPr id="3" name="Title 2">
            <a:extLst>
              <a:ext uri="{FF2B5EF4-FFF2-40B4-BE49-F238E27FC236}">
                <a16:creationId xmlns:a16="http://schemas.microsoft.com/office/drawing/2014/main" id="{91020226-5DD7-47EF-8F6D-934D57A47A18}"/>
              </a:ext>
            </a:extLst>
          </p:cNvPr>
          <p:cNvSpPr>
            <a:spLocks noGrp="1"/>
          </p:cNvSpPr>
          <p:nvPr>
            <p:ph type="title"/>
          </p:nvPr>
        </p:nvSpPr>
        <p:spPr/>
        <p:txBody>
          <a:bodyPr/>
          <a:lstStyle/>
          <a:p>
            <a:r>
              <a:rPr lang="en-AU" dirty="0"/>
              <a:t>Language as Power </a:t>
            </a:r>
          </a:p>
        </p:txBody>
      </p:sp>
    </p:spTree>
    <p:extLst>
      <p:ext uri="{BB962C8B-B14F-4D97-AF65-F5344CB8AC3E}">
        <p14:creationId xmlns:p14="http://schemas.microsoft.com/office/powerpoint/2010/main" val="393261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371599"/>
          </a:xfrm>
        </p:spPr>
        <p:txBody>
          <a:bodyPr/>
          <a:lstStyle/>
          <a:p>
            <a:r>
              <a:rPr lang="en-US" dirty="0"/>
              <a:t>Cultural healing</a:t>
            </a:r>
          </a:p>
        </p:txBody>
      </p:sp>
      <p:sp>
        <p:nvSpPr>
          <p:cNvPr id="3" name="Content Placeholder 2"/>
          <p:cNvSpPr>
            <a:spLocks noGrp="1"/>
          </p:cNvSpPr>
          <p:nvPr>
            <p:ph idx="1"/>
          </p:nvPr>
        </p:nvSpPr>
        <p:spPr>
          <a:xfrm>
            <a:off x="5974221" y="1535282"/>
            <a:ext cx="4032904" cy="3978111"/>
          </a:xfrm>
        </p:spPr>
        <p:txBody>
          <a:bodyPr/>
          <a:lstStyle/>
          <a:p>
            <a:endParaRPr lang="en-US" dirty="0"/>
          </a:p>
          <a:p>
            <a:r>
              <a:rPr lang="en-US" dirty="0"/>
              <a:t>Storytelling and yarning</a:t>
            </a:r>
          </a:p>
          <a:p>
            <a:r>
              <a:rPr lang="en-US" dirty="0"/>
              <a:t>Learning lore</a:t>
            </a:r>
          </a:p>
          <a:p>
            <a:r>
              <a:rPr lang="en-US" dirty="0"/>
              <a:t>Confidentiality and privacy protocols</a:t>
            </a:r>
          </a:p>
          <a:p>
            <a:r>
              <a:rPr lang="en-US" dirty="0"/>
              <a:t>Artwork</a:t>
            </a:r>
          </a:p>
          <a:p>
            <a:r>
              <a:rPr lang="en-US" dirty="0"/>
              <a:t>Craft work activities</a:t>
            </a:r>
          </a:p>
          <a:p>
            <a:r>
              <a:rPr lang="en-US" dirty="0" err="1"/>
              <a:t>Humour</a:t>
            </a:r>
            <a:endParaRPr lang="en-US" dirty="0"/>
          </a:p>
          <a:p>
            <a:endParaRPr lang="en-US" dirty="0"/>
          </a:p>
          <a:p>
            <a:endParaRPr lang="en-US"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2B20D143-F4CE-DD81-E15A-3C4D67734C79}"/>
              </a:ext>
            </a:extLst>
          </p:cNvPr>
          <p:cNvSpPr txBox="1">
            <a:spLocks/>
          </p:cNvSpPr>
          <p:nvPr/>
        </p:nvSpPr>
        <p:spPr>
          <a:xfrm>
            <a:off x="5422662" y="1502548"/>
            <a:ext cx="4032904" cy="397811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AC61CC5C-EC8C-10DF-EAE2-BF82BFD5A9D3}"/>
              </a:ext>
            </a:extLst>
          </p:cNvPr>
          <p:cNvSpPr txBox="1">
            <a:spLocks/>
          </p:cNvSpPr>
          <p:nvPr/>
        </p:nvSpPr>
        <p:spPr>
          <a:xfrm>
            <a:off x="999146" y="1535283"/>
            <a:ext cx="4032904" cy="3978111"/>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Kinship relationships and family</a:t>
            </a:r>
          </a:p>
          <a:p>
            <a:r>
              <a:rPr lang="en-US" dirty="0"/>
              <a:t>Sharing and caring</a:t>
            </a:r>
          </a:p>
          <a:p>
            <a:r>
              <a:rPr lang="en-US" dirty="0"/>
              <a:t>Elders</a:t>
            </a:r>
          </a:p>
          <a:p>
            <a:r>
              <a:rPr lang="en-US" dirty="0"/>
              <a:t>Respect</a:t>
            </a:r>
          </a:p>
          <a:p>
            <a:r>
              <a:rPr lang="en-US" dirty="0"/>
              <a:t>Cultural protocols</a:t>
            </a:r>
          </a:p>
          <a:p>
            <a:r>
              <a:rPr lang="en-US" dirty="0"/>
              <a:t>Being and going on country</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0866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371599"/>
          </a:xfrm>
        </p:spPr>
        <p:txBody>
          <a:bodyPr/>
          <a:lstStyle/>
          <a:p>
            <a:r>
              <a:rPr lang="en-US" dirty="0"/>
              <a:t>What this means for my work</a:t>
            </a:r>
          </a:p>
        </p:txBody>
      </p:sp>
      <p:sp>
        <p:nvSpPr>
          <p:cNvPr id="3" name="Content Placeholder 2"/>
          <p:cNvSpPr>
            <a:spLocks noGrp="1"/>
          </p:cNvSpPr>
          <p:nvPr>
            <p:ph idx="1"/>
          </p:nvPr>
        </p:nvSpPr>
        <p:spPr>
          <a:xfrm>
            <a:off x="838200" y="1166458"/>
            <a:ext cx="9168925" cy="3978111"/>
          </a:xfrm>
        </p:spPr>
        <p:txBody>
          <a:bodyPr/>
          <a:lstStyle/>
          <a:p>
            <a:endParaRPr lang="en-US" dirty="0"/>
          </a:p>
          <a:p>
            <a:pPr marL="0" indent="0">
              <a:buNone/>
            </a:pPr>
            <a:endParaRPr lang="en-US" dirty="0"/>
          </a:p>
          <a:p>
            <a:pPr marL="0" indent="0">
              <a:buNone/>
            </a:pPr>
            <a:endParaRPr lang="en-US" sz="2800" dirty="0"/>
          </a:p>
          <a:p>
            <a:pPr marL="0" indent="0">
              <a:buNone/>
            </a:pPr>
            <a:r>
              <a:rPr lang="en-US" sz="2800" dirty="0"/>
              <a:t>What are you going to do differently tomorrow?</a:t>
            </a:r>
          </a:p>
          <a:p>
            <a:pPr marL="0" indent="0">
              <a:buNone/>
            </a:pPr>
            <a:endParaRPr lang="en-US" dirty="0"/>
          </a:p>
          <a:p>
            <a:pPr marL="0" indent="0">
              <a:buNone/>
            </a:pPr>
            <a:endParaRPr lang="en-US" sz="2800" dirty="0"/>
          </a:p>
          <a:p>
            <a:pPr marL="0" indent="0">
              <a:buNone/>
            </a:pPr>
            <a:endParaRPr lang="en-US" sz="2800" dirty="0"/>
          </a:p>
          <a:p>
            <a:endParaRPr lang="en-US" dirty="0"/>
          </a:p>
          <a:p>
            <a:endParaRPr lang="en-US" dirty="0"/>
          </a:p>
          <a:p>
            <a:endParaRPr lang="en-US" dirty="0">
              <a:solidFill>
                <a:schemeClr val="tx1"/>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6592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8F0A-AE8B-DDEE-4416-E2D4012E7C5B}"/>
              </a:ext>
            </a:extLst>
          </p:cNvPr>
          <p:cNvSpPr>
            <a:spLocks noGrp="1"/>
          </p:cNvSpPr>
          <p:nvPr>
            <p:ph type="title"/>
          </p:nvPr>
        </p:nvSpPr>
        <p:spPr>
          <a:xfrm>
            <a:off x="966387" y="837839"/>
            <a:ext cx="7459765" cy="2922309"/>
          </a:xfrm>
        </p:spPr>
        <p:txBody>
          <a:bodyPr>
            <a:normAutofit/>
          </a:bodyPr>
          <a:lstStyle/>
          <a:p>
            <a:pPr algn="ctr"/>
            <a:r>
              <a:rPr lang="en-AU" dirty="0">
                <a:solidFill>
                  <a:schemeClr val="tx1"/>
                </a:solidFill>
              </a:rPr>
              <a:t>Part 3</a:t>
            </a:r>
            <a:br>
              <a:rPr lang="en-AU" dirty="0">
                <a:solidFill>
                  <a:schemeClr val="tx1"/>
                </a:solidFill>
              </a:rPr>
            </a:br>
            <a:br>
              <a:rPr lang="en-AU" b="0" dirty="0">
                <a:solidFill>
                  <a:schemeClr val="tx1"/>
                </a:solidFill>
              </a:rPr>
            </a:br>
            <a:r>
              <a:rPr lang="en-AU" sz="2800" b="0" dirty="0"/>
              <a:t>Looking after ourselves</a:t>
            </a:r>
          </a:p>
        </p:txBody>
      </p:sp>
    </p:spTree>
    <p:extLst>
      <p:ext uri="{BB962C8B-B14F-4D97-AF65-F5344CB8AC3E}">
        <p14:creationId xmlns:p14="http://schemas.microsoft.com/office/powerpoint/2010/main" val="127969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371599"/>
          </a:xfrm>
        </p:spPr>
        <p:txBody>
          <a:bodyPr/>
          <a:lstStyle/>
          <a:p>
            <a:r>
              <a:rPr lang="en-US" dirty="0"/>
              <a:t>Looking after ourselves</a:t>
            </a:r>
          </a:p>
        </p:txBody>
      </p:sp>
      <p:sp>
        <p:nvSpPr>
          <p:cNvPr id="3" name="Content Placeholder 2"/>
          <p:cNvSpPr>
            <a:spLocks noGrp="1"/>
          </p:cNvSpPr>
          <p:nvPr>
            <p:ph idx="1"/>
          </p:nvPr>
        </p:nvSpPr>
        <p:spPr>
          <a:xfrm>
            <a:off x="838200" y="1508289"/>
            <a:ext cx="9168925" cy="3978111"/>
          </a:xfrm>
        </p:spPr>
        <p:txBody>
          <a:bodyPr/>
          <a:lstStyle/>
          <a:p>
            <a:endParaRPr lang="en-US" dirty="0"/>
          </a:p>
          <a:p>
            <a:pPr marL="0" indent="0">
              <a:buNone/>
            </a:pPr>
            <a:r>
              <a:rPr lang="en-US" b="1" dirty="0"/>
              <a:t>The Circle of Care</a:t>
            </a:r>
          </a:p>
          <a:p>
            <a:endParaRPr lang="en-US" dirty="0"/>
          </a:p>
          <a:p>
            <a:endParaRPr lang="en-US" dirty="0"/>
          </a:p>
          <a:p>
            <a:endParaRPr lang="en-US" dirty="0"/>
          </a:p>
          <a:p>
            <a:endParaRPr lang="en-US" dirty="0"/>
          </a:p>
          <a:p>
            <a:endParaRPr lang="en-US" dirty="0"/>
          </a:p>
          <a:p>
            <a:endParaRPr lang="en-US" dirty="0"/>
          </a:p>
        </p:txBody>
      </p:sp>
      <p:graphicFrame>
        <p:nvGraphicFramePr>
          <p:cNvPr id="4" name="Diagram 3">
            <a:extLst>
              <a:ext uri="{FF2B5EF4-FFF2-40B4-BE49-F238E27FC236}">
                <a16:creationId xmlns:a16="http://schemas.microsoft.com/office/drawing/2014/main" id="{0DD9D242-6E46-44BC-84F6-F2E2B4265694}"/>
              </a:ext>
            </a:extLst>
          </p:cNvPr>
          <p:cNvGraphicFramePr/>
          <p:nvPr>
            <p:extLst>
              <p:ext uri="{D42A27DB-BD31-4B8C-83A1-F6EECF244321}">
                <p14:modId xmlns:p14="http://schemas.microsoft.com/office/powerpoint/2010/main" val="167488280"/>
              </p:ext>
            </p:extLst>
          </p:nvPr>
        </p:nvGraphicFramePr>
        <p:xfrm>
          <a:off x="3187581" y="666572"/>
          <a:ext cx="8245742" cy="6035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EB2B68C-26EB-FB65-558E-5EEB157950CA}"/>
              </a:ext>
            </a:extLst>
          </p:cNvPr>
          <p:cNvGraphicFramePr/>
          <p:nvPr>
            <p:extLst>
              <p:ext uri="{D42A27DB-BD31-4B8C-83A1-F6EECF244321}">
                <p14:modId xmlns:p14="http://schemas.microsoft.com/office/powerpoint/2010/main" val="848947680"/>
              </p:ext>
            </p:extLst>
          </p:nvPr>
        </p:nvGraphicFramePr>
        <p:xfrm>
          <a:off x="3245259" y="1504016"/>
          <a:ext cx="7658931" cy="47667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Arrow: Up-Down 7">
            <a:extLst>
              <a:ext uri="{FF2B5EF4-FFF2-40B4-BE49-F238E27FC236}">
                <a16:creationId xmlns:a16="http://schemas.microsoft.com/office/drawing/2014/main" id="{E9707470-CB53-79CF-D23B-B479862AC6FC}"/>
              </a:ext>
            </a:extLst>
          </p:cNvPr>
          <p:cNvSpPr/>
          <p:nvPr/>
        </p:nvSpPr>
        <p:spPr>
          <a:xfrm rot="3098528">
            <a:off x="5749544" y="2260364"/>
            <a:ext cx="484632" cy="1068224"/>
          </a:xfrm>
          <a:prstGeom prst="up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Up-Down 8">
            <a:extLst>
              <a:ext uri="{FF2B5EF4-FFF2-40B4-BE49-F238E27FC236}">
                <a16:creationId xmlns:a16="http://schemas.microsoft.com/office/drawing/2014/main" id="{C3968131-B9FE-D395-43E3-3968FC1526B9}"/>
              </a:ext>
            </a:extLst>
          </p:cNvPr>
          <p:cNvSpPr/>
          <p:nvPr/>
        </p:nvSpPr>
        <p:spPr>
          <a:xfrm rot="8262403">
            <a:off x="8397971" y="2232228"/>
            <a:ext cx="484632" cy="1068224"/>
          </a:xfrm>
          <a:prstGeom prst="up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Up-Down 9">
            <a:extLst>
              <a:ext uri="{FF2B5EF4-FFF2-40B4-BE49-F238E27FC236}">
                <a16:creationId xmlns:a16="http://schemas.microsoft.com/office/drawing/2014/main" id="{ABD9BC9C-3CE6-5059-232D-28A57CC5246C}"/>
              </a:ext>
            </a:extLst>
          </p:cNvPr>
          <p:cNvSpPr/>
          <p:nvPr/>
        </p:nvSpPr>
        <p:spPr>
          <a:xfrm rot="3098528">
            <a:off x="8428507" y="4517333"/>
            <a:ext cx="484632" cy="1068224"/>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Arrow: Up-Down 10">
            <a:extLst>
              <a:ext uri="{FF2B5EF4-FFF2-40B4-BE49-F238E27FC236}">
                <a16:creationId xmlns:a16="http://schemas.microsoft.com/office/drawing/2014/main" id="{1E1E9C83-CB69-A3A1-7E58-271179294502}"/>
              </a:ext>
            </a:extLst>
          </p:cNvPr>
          <p:cNvSpPr/>
          <p:nvPr/>
        </p:nvSpPr>
        <p:spPr>
          <a:xfrm rot="8048190">
            <a:off x="5853683" y="4338075"/>
            <a:ext cx="484632" cy="1068224"/>
          </a:xfrm>
          <a:prstGeom prst="up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916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371599"/>
          </a:xfrm>
        </p:spPr>
        <p:txBody>
          <a:bodyPr/>
          <a:lstStyle/>
          <a:p>
            <a:r>
              <a:rPr lang="en-US" dirty="0"/>
              <a:t>Looking after ourselves</a:t>
            </a:r>
          </a:p>
        </p:txBody>
      </p:sp>
      <p:sp>
        <p:nvSpPr>
          <p:cNvPr id="3" name="Content Placeholder 2"/>
          <p:cNvSpPr>
            <a:spLocks noGrp="1"/>
          </p:cNvSpPr>
          <p:nvPr>
            <p:ph idx="1"/>
          </p:nvPr>
        </p:nvSpPr>
        <p:spPr>
          <a:xfrm>
            <a:off x="838199" y="1246042"/>
            <a:ext cx="9168925" cy="3978111"/>
          </a:xfrm>
        </p:spPr>
        <p:txBody>
          <a:bodyPr/>
          <a:lstStyle/>
          <a:p>
            <a:endParaRPr lang="en-US" dirty="0"/>
          </a:p>
          <a:p>
            <a:r>
              <a:rPr lang="en-US" dirty="0"/>
              <a:t>Self-care is so important because it helps us to stay calm and able to think, plan and support children and young people </a:t>
            </a:r>
          </a:p>
          <a:p>
            <a:r>
              <a:rPr lang="en-US" dirty="0"/>
              <a:t>Everyone has different ways of looking after their own wellbeing</a:t>
            </a:r>
          </a:p>
          <a:p>
            <a:r>
              <a:rPr lang="en-US" dirty="0"/>
              <a:t>We need to have lots of options to make sure we can look after ourselves</a:t>
            </a:r>
          </a:p>
          <a:p>
            <a:endParaRPr lang="en-US" dirty="0"/>
          </a:p>
          <a:p>
            <a:endParaRPr lang="en-US" dirty="0"/>
          </a:p>
          <a:p>
            <a:endParaRPr lang="en-US" dirty="0"/>
          </a:p>
          <a:p>
            <a:endParaRPr lang="en-US" dirty="0"/>
          </a:p>
          <a:p>
            <a:endParaRPr lang="en-US" dirty="0"/>
          </a:p>
          <a:p>
            <a:endParaRPr lang="en-US" dirty="0"/>
          </a:p>
        </p:txBody>
      </p:sp>
      <p:pic>
        <p:nvPicPr>
          <p:cNvPr id="5" name="Picture 4" descr="A picture containing text, wood&#10;&#10;Description automatically generated">
            <a:extLst>
              <a:ext uri="{FF2B5EF4-FFF2-40B4-BE49-F238E27FC236}">
                <a16:creationId xmlns:a16="http://schemas.microsoft.com/office/drawing/2014/main" id="{6168244C-2B88-46B9-A3E6-EB1DFC0CA8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52145" y="3879790"/>
            <a:ext cx="3685373" cy="2456915"/>
          </a:xfrm>
          <a:prstGeom prst="rect">
            <a:avLst/>
          </a:prstGeom>
        </p:spPr>
      </p:pic>
      <p:sp>
        <p:nvSpPr>
          <p:cNvPr id="6" name="TextBox 5">
            <a:extLst>
              <a:ext uri="{FF2B5EF4-FFF2-40B4-BE49-F238E27FC236}">
                <a16:creationId xmlns:a16="http://schemas.microsoft.com/office/drawing/2014/main" id="{BF69A424-47FA-4C1D-8A80-3311AB53761C}"/>
              </a:ext>
            </a:extLst>
          </p:cNvPr>
          <p:cNvSpPr txBox="1"/>
          <p:nvPr/>
        </p:nvSpPr>
        <p:spPr>
          <a:xfrm>
            <a:off x="3674691" y="6981397"/>
            <a:ext cx="4197765" cy="230832"/>
          </a:xfrm>
          <a:prstGeom prst="rect">
            <a:avLst/>
          </a:prstGeom>
          <a:noFill/>
        </p:spPr>
        <p:txBody>
          <a:bodyPr wrap="square" rtlCol="0">
            <a:spAutoFit/>
          </a:bodyPr>
          <a:lstStyle/>
          <a:p>
            <a:r>
              <a:rPr lang="en-AU" sz="900">
                <a:hlinkClick r:id="rId4" tooltip="https://teflpedia.com/Latin_alphabet"/>
              </a:rPr>
              <a:t>This Photo</a:t>
            </a:r>
            <a:r>
              <a:rPr lang="en-AU" sz="900"/>
              <a:t> by Unknown Author is licensed under </a:t>
            </a:r>
            <a:r>
              <a:rPr lang="en-AU" sz="900">
                <a:hlinkClick r:id="rId5" tooltip="https://creativecommons.org/licenses/by-sa/3.0/"/>
              </a:rPr>
              <a:t>CC BY-SA</a:t>
            </a:r>
            <a:endParaRPr lang="en-AU" sz="900"/>
          </a:p>
        </p:txBody>
      </p:sp>
    </p:spTree>
    <p:extLst>
      <p:ext uri="{BB962C8B-B14F-4D97-AF65-F5344CB8AC3E}">
        <p14:creationId xmlns:p14="http://schemas.microsoft.com/office/powerpoint/2010/main" val="260823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2717562"/>
          </a:xfrm>
        </p:spPr>
        <p:txBody>
          <a:bodyPr>
            <a:normAutofit/>
          </a:bodyPr>
          <a:lstStyle/>
          <a:p>
            <a:pPr algn="ctr"/>
            <a:r>
              <a:rPr lang="en-US" sz="3600" dirty="0"/>
              <a:t>What are your hopes for the children and young people?</a:t>
            </a:r>
            <a:br>
              <a:rPr lang="en-US" sz="3600" dirty="0"/>
            </a:br>
            <a:br>
              <a:rPr lang="en-US" sz="3600" dirty="0"/>
            </a:br>
            <a:r>
              <a:rPr lang="en-US" sz="3600" dirty="0"/>
              <a:t>How will your vision change?</a:t>
            </a:r>
            <a:br>
              <a:rPr lang="en-US" sz="3600" dirty="0"/>
            </a:br>
            <a:endParaRPr lang="en-US" sz="3600" dirty="0"/>
          </a:p>
        </p:txBody>
      </p:sp>
      <p:sp>
        <p:nvSpPr>
          <p:cNvPr id="3" name="Content Placeholder 2"/>
          <p:cNvSpPr>
            <a:spLocks noGrp="1"/>
          </p:cNvSpPr>
          <p:nvPr>
            <p:ph idx="1"/>
          </p:nvPr>
        </p:nvSpPr>
        <p:spPr>
          <a:xfrm>
            <a:off x="838199" y="1508289"/>
            <a:ext cx="9168925" cy="3978111"/>
          </a:xfrm>
        </p:spPr>
        <p:txBody>
          <a:bodyPr/>
          <a:lstStyle/>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E5EDAFF7-406D-4E9B-A92C-5244C34C6E55}"/>
              </a:ext>
            </a:extLst>
          </p:cNvPr>
          <p:cNvPicPr>
            <a:picLocks noChangeAspect="1"/>
          </p:cNvPicPr>
          <p:nvPr/>
        </p:nvPicPr>
        <p:blipFill rotWithShape="1">
          <a:blip r:embed="rId3"/>
          <a:srcRect t="8887" b="6956"/>
          <a:stretch/>
        </p:blipFill>
        <p:spPr>
          <a:xfrm>
            <a:off x="2189503" y="3063667"/>
            <a:ext cx="8338731" cy="3102123"/>
          </a:xfrm>
          <a:prstGeom prst="rect">
            <a:avLst/>
          </a:prstGeom>
        </p:spPr>
      </p:pic>
    </p:spTree>
    <p:extLst>
      <p:ext uri="{BB962C8B-B14F-4D97-AF65-F5344CB8AC3E}">
        <p14:creationId xmlns:p14="http://schemas.microsoft.com/office/powerpoint/2010/main" val="255032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981060" cy="1508288"/>
          </a:xfrm>
        </p:spPr>
        <p:txBody>
          <a:bodyPr/>
          <a:lstStyle/>
          <a:p>
            <a:r>
              <a:rPr lang="en-US" dirty="0" err="1"/>
              <a:t>Yumbin</a:t>
            </a:r>
            <a:r>
              <a:rPr lang="en-US" dirty="0"/>
              <a:t> Healing Project</a:t>
            </a:r>
          </a:p>
        </p:txBody>
      </p:sp>
      <p:sp>
        <p:nvSpPr>
          <p:cNvPr id="3" name="Content Placeholder 2"/>
          <p:cNvSpPr>
            <a:spLocks noGrp="1"/>
          </p:cNvSpPr>
          <p:nvPr>
            <p:ph idx="1"/>
          </p:nvPr>
        </p:nvSpPr>
        <p:spPr>
          <a:xfrm>
            <a:off x="838200" y="1213481"/>
            <a:ext cx="9365479" cy="4879670"/>
          </a:xfrm>
        </p:spPr>
        <p:txBody>
          <a:bodyPr/>
          <a:lstStyle/>
          <a:p>
            <a:r>
              <a:rPr lang="en-US" dirty="0"/>
              <a:t>This trauma informed practice project is a partnership between the  Australian Childhood Foundation (ACF) and the Department of Education</a:t>
            </a:r>
          </a:p>
          <a:p>
            <a:endParaRPr lang="en-US" dirty="0"/>
          </a:p>
          <a:p>
            <a:r>
              <a:rPr lang="en-US" dirty="0"/>
              <a:t>It has been developed by a working group of key staff members from across the schools of Cherbourg, </a:t>
            </a:r>
            <a:r>
              <a:rPr lang="en-US" dirty="0" err="1"/>
              <a:t>Moffatdale</a:t>
            </a:r>
            <a:r>
              <a:rPr lang="en-US" dirty="0"/>
              <a:t> and </a:t>
            </a:r>
            <a:r>
              <a:rPr lang="en-US" dirty="0" err="1"/>
              <a:t>Murgon</a:t>
            </a:r>
            <a:endParaRPr lang="en-US" dirty="0"/>
          </a:p>
          <a:p>
            <a:endParaRPr lang="en-US" dirty="0"/>
          </a:p>
          <a:p>
            <a:r>
              <a:rPr lang="en-US" dirty="0"/>
              <a:t>The project includes training about trauma and its impacts</a:t>
            </a:r>
          </a:p>
          <a:p>
            <a:pPr marL="0" indent="0">
              <a:buNone/>
            </a:pPr>
            <a:endParaRPr lang="en-US" dirty="0"/>
          </a:p>
          <a:p>
            <a:r>
              <a:rPr lang="en-US" dirty="0"/>
              <a:t> A series of resources have been developed to support culturally strong trauma informed practice implementation in our schools</a:t>
            </a:r>
          </a:p>
          <a:p>
            <a:endParaRPr lang="en-US" dirty="0"/>
          </a:p>
          <a:p>
            <a:endParaRPr lang="en-US" dirty="0"/>
          </a:p>
        </p:txBody>
      </p:sp>
    </p:spTree>
    <p:extLst>
      <p:ext uri="{BB962C8B-B14F-4D97-AF65-F5344CB8AC3E}">
        <p14:creationId xmlns:p14="http://schemas.microsoft.com/office/powerpoint/2010/main" val="1135488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649691"/>
            <a:ext cx="9613306" cy="2234152"/>
          </a:xfrm>
        </p:spPr>
        <p:txBody>
          <a:bodyPr>
            <a:normAutofit/>
          </a:bodyPr>
          <a:lstStyle/>
          <a:p>
            <a:pPr algn="ctr"/>
            <a:r>
              <a:rPr lang="en-US" sz="3200" dirty="0"/>
              <a:t>Thank you for your time and your commitment to our children and young people</a:t>
            </a:r>
            <a:br>
              <a:rPr lang="en-US" sz="3200" dirty="0"/>
            </a:br>
            <a:br>
              <a:rPr lang="en-US" sz="3200" dirty="0"/>
            </a:br>
            <a:r>
              <a:rPr lang="en-US" sz="3600" dirty="0"/>
              <a:t>Golang Goo</a:t>
            </a:r>
          </a:p>
        </p:txBody>
      </p:sp>
    </p:spTree>
    <p:extLst>
      <p:ext uri="{BB962C8B-B14F-4D97-AF65-F5344CB8AC3E}">
        <p14:creationId xmlns:p14="http://schemas.microsoft.com/office/powerpoint/2010/main" val="9458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981060" cy="1508288"/>
          </a:xfrm>
        </p:spPr>
        <p:txBody>
          <a:bodyPr/>
          <a:lstStyle/>
          <a:p>
            <a:r>
              <a:rPr lang="en-US" dirty="0" err="1"/>
              <a:t>Yumbin</a:t>
            </a:r>
            <a:r>
              <a:rPr lang="en-US" dirty="0"/>
              <a:t> healing project</a:t>
            </a:r>
          </a:p>
        </p:txBody>
      </p:sp>
      <p:sp>
        <p:nvSpPr>
          <p:cNvPr id="3" name="Content Placeholder 2"/>
          <p:cNvSpPr>
            <a:spLocks noGrp="1"/>
          </p:cNvSpPr>
          <p:nvPr>
            <p:ph idx="1"/>
          </p:nvPr>
        </p:nvSpPr>
        <p:spPr>
          <a:xfrm>
            <a:off x="838199" y="1508289"/>
            <a:ext cx="9365479" cy="3978111"/>
          </a:xfrm>
        </p:spPr>
        <p:txBody>
          <a:bodyPr/>
          <a:lstStyle/>
          <a:p>
            <a:r>
              <a:rPr lang="en-US" i="1" dirty="0"/>
              <a:t>Content to be added regarding the authorizing environment that underpins trauma informed practice within schools</a:t>
            </a:r>
          </a:p>
          <a:p>
            <a:endParaRPr lang="en-US" dirty="0"/>
          </a:p>
          <a:p>
            <a:endParaRPr lang="en-US" dirty="0"/>
          </a:p>
          <a:p>
            <a:endParaRPr lang="en-US" dirty="0"/>
          </a:p>
        </p:txBody>
      </p:sp>
    </p:spTree>
    <p:extLst>
      <p:ext uri="{BB962C8B-B14F-4D97-AF65-F5344CB8AC3E}">
        <p14:creationId xmlns:p14="http://schemas.microsoft.com/office/powerpoint/2010/main" val="381103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7981060" cy="1508288"/>
          </a:xfrm>
        </p:spPr>
        <p:txBody>
          <a:bodyPr/>
          <a:lstStyle/>
          <a:p>
            <a:pPr algn="ctr"/>
            <a:r>
              <a:rPr lang="en-US" dirty="0"/>
              <a:t>This session</a:t>
            </a:r>
          </a:p>
        </p:txBody>
      </p:sp>
      <p:sp>
        <p:nvSpPr>
          <p:cNvPr id="3" name="Content Placeholder 2"/>
          <p:cNvSpPr>
            <a:spLocks noGrp="1"/>
          </p:cNvSpPr>
          <p:nvPr>
            <p:ph idx="1"/>
          </p:nvPr>
        </p:nvSpPr>
        <p:spPr>
          <a:xfrm>
            <a:off x="932203" y="1192094"/>
            <a:ext cx="9365479" cy="5208706"/>
          </a:xfrm>
        </p:spPr>
        <p:txBody>
          <a:bodyPr/>
          <a:lstStyle/>
          <a:p>
            <a:pPr marL="0" indent="0">
              <a:buNone/>
            </a:pPr>
            <a:r>
              <a:rPr lang="en-US" b="1" dirty="0"/>
              <a:t>Part 1</a:t>
            </a:r>
          </a:p>
          <a:p>
            <a:r>
              <a:rPr lang="en-US" dirty="0"/>
              <a:t>Understanding trauma in the context of our communities</a:t>
            </a:r>
          </a:p>
          <a:p>
            <a:r>
              <a:rPr lang="en-US" dirty="0"/>
              <a:t>Understanding how the brain develops and responds to trauma</a:t>
            </a:r>
          </a:p>
          <a:p>
            <a:endParaRPr lang="en-US" b="1" dirty="0"/>
          </a:p>
          <a:p>
            <a:r>
              <a:rPr lang="en-US" b="1" dirty="0"/>
              <a:t>Part 2</a:t>
            </a:r>
          </a:p>
          <a:p>
            <a:r>
              <a:rPr lang="en-US" dirty="0"/>
              <a:t>Exploring principles of culturally strong trauma responsive practice</a:t>
            </a:r>
          </a:p>
          <a:p>
            <a:r>
              <a:rPr lang="en-US" dirty="0"/>
              <a:t>Identifying and building on what we are already doing</a:t>
            </a:r>
          </a:p>
          <a:p>
            <a:pPr marL="0" indent="0">
              <a:buNone/>
            </a:pPr>
            <a:endParaRPr lang="en-US" dirty="0"/>
          </a:p>
          <a:p>
            <a:pPr marL="0" indent="0">
              <a:buNone/>
            </a:pPr>
            <a:r>
              <a:rPr lang="en-US" b="1" dirty="0"/>
              <a:t>Part 3</a:t>
            </a:r>
          </a:p>
          <a:p>
            <a:r>
              <a:rPr lang="en-US" dirty="0"/>
              <a:t>Self care and its importance</a:t>
            </a:r>
          </a:p>
          <a:p>
            <a:pPr marL="0" indent="0">
              <a:buNone/>
            </a:pPr>
            <a:endParaRPr lang="en-US" b="1"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37081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relaxation image">
            <a:extLst>
              <a:ext uri="{FF2B5EF4-FFF2-40B4-BE49-F238E27FC236}">
                <a16:creationId xmlns:a16="http://schemas.microsoft.com/office/drawing/2014/main" id="{307750E1-4218-40D8-A315-93DCE77EE0C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730"/>
          <a:stretch/>
        </p:blipFill>
        <p:spPr bwMode="auto">
          <a:xfrm>
            <a:off x="20" y="-836013"/>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E4F0D9-E39C-4EDA-9F67-9ECDB8A2A357}"/>
              </a:ext>
            </a:extLst>
          </p:cNvPr>
          <p:cNvSpPr txBox="1"/>
          <p:nvPr/>
        </p:nvSpPr>
        <p:spPr>
          <a:xfrm>
            <a:off x="915866" y="942680"/>
            <a:ext cx="5057192" cy="3108543"/>
          </a:xfrm>
          <a:prstGeom prst="rect">
            <a:avLst/>
          </a:prstGeom>
          <a:noFill/>
        </p:spPr>
        <p:txBody>
          <a:bodyPr wrap="square" rtlCol="0">
            <a:spAutoFit/>
          </a:bodyPr>
          <a:lstStyle/>
          <a:p>
            <a:pPr marL="0" indent="0">
              <a:buNone/>
            </a:pPr>
            <a:r>
              <a:rPr lang="en-US" sz="4000" dirty="0">
                <a:latin typeface="Helvetica Neue"/>
              </a:rPr>
              <a:t>Please take care of yourselves as your wellbeing is very important</a:t>
            </a:r>
            <a:endParaRPr lang="en-AU" sz="4000" dirty="0">
              <a:latin typeface="Helvetica Neue"/>
            </a:endParaRPr>
          </a:p>
          <a:p>
            <a:endParaRPr lang="en-US" dirty="0">
              <a:solidFill>
                <a:schemeClr val="bg2">
                  <a:lumMod val="25000"/>
                </a:schemeClr>
              </a:solidFill>
              <a:latin typeface="Helvetica" panose="020B0604020202030204" pitchFamily="34" charset="0"/>
            </a:endParaRPr>
          </a:p>
          <a:p>
            <a:endParaRPr lang="en-AU" dirty="0"/>
          </a:p>
        </p:txBody>
      </p:sp>
    </p:spTree>
    <p:extLst>
      <p:ext uri="{BB962C8B-B14F-4D97-AF65-F5344CB8AC3E}">
        <p14:creationId xmlns:p14="http://schemas.microsoft.com/office/powerpoint/2010/main" val="106247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F987-5318-2390-E623-8B9083FC7F64}"/>
              </a:ext>
            </a:extLst>
          </p:cNvPr>
          <p:cNvSpPr>
            <a:spLocks noGrp="1"/>
          </p:cNvSpPr>
          <p:nvPr>
            <p:ph type="title"/>
          </p:nvPr>
        </p:nvSpPr>
        <p:spPr>
          <a:xfrm>
            <a:off x="495656" y="470018"/>
            <a:ext cx="8400515" cy="4016524"/>
          </a:xfrm>
        </p:spPr>
        <p:txBody>
          <a:bodyPr>
            <a:normAutofit fontScale="90000"/>
          </a:bodyPr>
          <a:lstStyle/>
          <a:p>
            <a:pPr algn="ctr"/>
            <a:br>
              <a:rPr lang="en-AU" sz="3600" dirty="0">
                <a:solidFill>
                  <a:schemeClr val="tx1"/>
                </a:solidFill>
              </a:rPr>
            </a:br>
            <a:r>
              <a:rPr lang="en-AU" sz="4000" dirty="0">
                <a:solidFill>
                  <a:schemeClr val="tx1"/>
                </a:solidFill>
              </a:rPr>
              <a:t>Part 1</a:t>
            </a:r>
            <a:br>
              <a:rPr lang="en-AU" sz="3100" dirty="0">
                <a:solidFill>
                  <a:srgbClr val="FF671F"/>
                </a:solidFill>
              </a:rPr>
            </a:br>
            <a:br>
              <a:rPr lang="en-AU" sz="3100" dirty="0">
                <a:solidFill>
                  <a:srgbClr val="FF671F"/>
                </a:solidFill>
              </a:rPr>
            </a:br>
            <a:r>
              <a:rPr lang="en-US" sz="3100" b="0" dirty="0"/>
              <a:t>Understanding trauma in the context of our communities</a:t>
            </a:r>
            <a:br>
              <a:rPr lang="en-US" sz="3100" b="0" dirty="0"/>
            </a:br>
            <a:br>
              <a:rPr lang="en-US" sz="3100" b="0" dirty="0"/>
            </a:br>
            <a:r>
              <a:rPr lang="en-US" sz="3100" b="0" dirty="0"/>
              <a:t>Understanding how the brain develops and responds to trauma</a:t>
            </a:r>
            <a:br>
              <a:rPr lang="en-US" dirty="0"/>
            </a:br>
            <a:endParaRPr lang="en-AU" b="0" dirty="0">
              <a:solidFill>
                <a:schemeClr val="tx1"/>
              </a:solidFill>
            </a:endParaRPr>
          </a:p>
        </p:txBody>
      </p:sp>
    </p:spTree>
    <p:extLst>
      <p:ext uri="{BB962C8B-B14F-4D97-AF65-F5344CB8AC3E}">
        <p14:creationId xmlns:p14="http://schemas.microsoft.com/office/powerpoint/2010/main" val="421361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056" y="1299313"/>
            <a:ext cx="5588236" cy="2234152"/>
          </a:xfrm>
        </p:spPr>
        <p:txBody>
          <a:bodyPr/>
          <a:lstStyle/>
          <a:p>
            <a:pPr algn="ctr"/>
            <a:r>
              <a:rPr lang="en-US" b="0" dirty="0"/>
              <a:t>What is trauma?</a:t>
            </a:r>
          </a:p>
        </p:txBody>
      </p:sp>
    </p:spTree>
    <p:extLst>
      <p:ext uri="{BB962C8B-B14F-4D97-AF65-F5344CB8AC3E}">
        <p14:creationId xmlns:p14="http://schemas.microsoft.com/office/powerpoint/2010/main" val="173262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9168925" cy="1508288"/>
          </a:xfrm>
        </p:spPr>
        <p:txBody>
          <a:bodyPr/>
          <a:lstStyle/>
          <a:p>
            <a:r>
              <a:rPr lang="en-US" dirty="0"/>
              <a:t>Understanding intergenerational trauma</a:t>
            </a:r>
          </a:p>
        </p:txBody>
      </p:sp>
      <p:sp>
        <p:nvSpPr>
          <p:cNvPr id="3" name="Content Placeholder 2"/>
          <p:cNvSpPr>
            <a:spLocks noGrp="1"/>
          </p:cNvSpPr>
          <p:nvPr>
            <p:ph idx="1"/>
          </p:nvPr>
        </p:nvSpPr>
        <p:spPr>
          <a:xfrm>
            <a:off x="838200" y="857250"/>
            <a:ext cx="10382428" cy="4919707"/>
          </a:xfrm>
        </p:spPr>
        <p:txBody>
          <a:bodyPr/>
          <a:lstStyle/>
          <a:p>
            <a:endParaRPr lang="en-US" dirty="0"/>
          </a:p>
          <a:p>
            <a:endParaRPr lang="en-US" dirty="0"/>
          </a:p>
        </p:txBody>
      </p:sp>
    </p:spTree>
    <p:extLst>
      <p:ext uri="{BB962C8B-B14F-4D97-AF65-F5344CB8AC3E}">
        <p14:creationId xmlns:p14="http://schemas.microsoft.com/office/powerpoint/2010/main" val="1031660792"/>
      </p:ext>
    </p:extLst>
  </p:cSld>
  <p:clrMapOvr>
    <a:masterClrMapping/>
  </p:clrMapOvr>
</p:sld>
</file>

<file path=ppt/theme/theme1.xml><?xml version="1.0" encoding="utf-8"?>
<a:theme xmlns:a="http://schemas.openxmlformats.org/drawingml/2006/main" name="Office Theme">
  <a:themeElements>
    <a:clrScheme name="ACF Color Scheme">
      <a:dk1>
        <a:srgbClr val="000000"/>
      </a:dk1>
      <a:lt1>
        <a:srgbClr val="FFFFFF"/>
      </a:lt1>
      <a:dk2>
        <a:srgbClr val="626669"/>
      </a:dk2>
      <a:lt2>
        <a:srgbClr val="FFD000"/>
      </a:lt2>
      <a:accent1>
        <a:srgbClr val="FFD000"/>
      </a:accent1>
      <a:accent2>
        <a:srgbClr val="FFB81C"/>
      </a:accent2>
      <a:accent3>
        <a:srgbClr val="ED8B00"/>
      </a:accent3>
      <a:accent4>
        <a:srgbClr val="FF671F"/>
      </a:accent4>
      <a:accent5>
        <a:srgbClr val="BA0C2F"/>
      </a:accent5>
      <a:accent6>
        <a:srgbClr val="636669"/>
      </a:accent6>
      <a:hlink>
        <a:srgbClr val="FF661F"/>
      </a:hlink>
      <a:folHlink>
        <a:srgbClr val="B90C2F"/>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7005</TotalTime>
  <Words>4395</Words>
  <Application>Microsoft Office PowerPoint</Application>
  <PresentationFormat>Widescreen</PresentationFormat>
  <Paragraphs>469</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Helvetica</vt:lpstr>
      <vt:lpstr>Helvetica Neue</vt:lpstr>
      <vt:lpstr>Helvetica Regular</vt:lpstr>
      <vt:lpstr>HelveticaNeueLT Pro 45 Lt</vt:lpstr>
      <vt:lpstr>Rockwell</vt:lpstr>
      <vt:lpstr>Third Rail</vt:lpstr>
      <vt:lpstr>Times New Roman</vt:lpstr>
      <vt:lpstr>Office Theme</vt:lpstr>
      <vt:lpstr>Yumbin Healing  Understanding and responding to trauma and its impacts in school communities</vt:lpstr>
      <vt:lpstr>Ngara yumbin</vt:lpstr>
      <vt:lpstr>Yumbin Healing Project</vt:lpstr>
      <vt:lpstr>Yumbin healing project</vt:lpstr>
      <vt:lpstr>This session</vt:lpstr>
      <vt:lpstr>PowerPoint Presentation</vt:lpstr>
      <vt:lpstr> Part 1  Understanding trauma in the context of our communities  Understanding how the brain develops and responds to trauma </vt:lpstr>
      <vt:lpstr>What is trauma?</vt:lpstr>
      <vt:lpstr>Understanding intergenerational trauma</vt:lpstr>
      <vt:lpstr>Understanding our community history </vt:lpstr>
      <vt:lpstr>What do you see in your classroom, in your school?</vt:lpstr>
      <vt:lpstr>Understanding trauma </vt:lpstr>
      <vt:lpstr>Understanding neurobiology</vt:lpstr>
      <vt:lpstr>Linking trauma, loss and grief</vt:lpstr>
      <vt:lpstr>Why do we need to know this and what does it tell us? </vt:lpstr>
      <vt:lpstr>Where to from here?</vt:lpstr>
      <vt:lpstr>Part 2  Exploring principles of culturally strong trauma responsive practice  Identifying and building on what we are already doing</vt:lpstr>
      <vt:lpstr>PowerPoint Presentation</vt:lpstr>
      <vt:lpstr>Principles of culturally strong trauma responsive practice</vt:lpstr>
      <vt:lpstr>Principles of culturally strong trauma responsive practice</vt:lpstr>
      <vt:lpstr>Sharing stories. What are we already doing?</vt:lpstr>
      <vt:lpstr>Language as power</vt:lpstr>
      <vt:lpstr>Language as Power </vt:lpstr>
      <vt:lpstr>Cultural healing</vt:lpstr>
      <vt:lpstr>What this means for my work</vt:lpstr>
      <vt:lpstr>Part 3  Looking after ourselves</vt:lpstr>
      <vt:lpstr>Looking after ourselves</vt:lpstr>
      <vt:lpstr>Looking after ourselves</vt:lpstr>
      <vt:lpstr>What are your hopes for the children and young people?  How will your vision change? </vt:lpstr>
      <vt:lpstr>Thank you for your time and your commitment to our children and young people  Golang Goo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Maynard</dc:creator>
  <cp:lastModifiedBy>Jade Perosa</cp:lastModifiedBy>
  <cp:revision>142</cp:revision>
  <cp:lastPrinted>2017-09-06T04:01:34Z</cp:lastPrinted>
  <dcterms:created xsi:type="dcterms:W3CDTF">2016-02-11T21:41:36Z</dcterms:created>
  <dcterms:modified xsi:type="dcterms:W3CDTF">2022-09-13T05:12:40Z</dcterms:modified>
</cp:coreProperties>
</file>