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93" r:id="rId6"/>
  </p:sldMasterIdLst>
  <p:notesMasterIdLst>
    <p:notesMasterId r:id="rId58"/>
  </p:notesMasterIdLst>
  <p:sldIdLst>
    <p:sldId id="1270" r:id="rId7"/>
    <p:sldId id="852" r:id="rId8"/>
    <p:sldId id="862" r:id="rId9"/>
    <p:sldId id="857" r:id="rId10"/>
    <p:sldId id="882" r:id="rId11"/>
    <p:sldId id="856" r:id="rId12"/>
    <p:sldId id="883" r:id="rId13"/>
    <p:sldId id="886" r:id="rId14"/>
    <p:sldId id="884" r:id="rId15"/>
    <p:sldId id="888" r:id="rId16"/>
    <p:sldId id="889" r:id="rId17"/>
    <p:sldId id="890" r:id="rId18"/>
    <p:sldId id="1273" r:id="rId19"/>
    <p:sldId id="891" r:id="rId20"/>
    <p:sldId id="892" r:id="rId21"/>
    <p:sldId id="893" r:id="rId22"/>
    <p:sldId id="903" r:id="rId23"/>
    <p:sldId id="894" r:id="rId24"/>
    <p:sldId id="904" r:id="rId25"/>
    <p:sldId id="876" r:id="rId26"/>
    <p:sldId id="906" r:id="rId27"/>
    <p:sldId id="907" r:id="rId28"/>
    <p:sldId id="908" r:id="rId29"/>
    <p:sldId id="918" r:id="rId30"/>
    <p:sldId id="916" r:id="rId31"/>
    <p:sldId id="917" r:id="rId32"/>
    <p:sldId id="905" r:id="rId33"/>
    <p:sldId id="919" r:id="rId34"/>
    <p:sldId id="920" r:id="rId35"/>
    <p:sldId id="921" r:id="rId36"/>
    <p:sldId id="922" r:id="rId37"/>
    <p:sldId id="923" r:id="rId38"/>
    <p:sldId id="1268" r:id="rId39"/>
    <p:sldId id="910" r:id="rId40"/>
    <p:sldId id="914" r:id="rId41"/>
    <p:sldId id="911" r:id="rId42"/>
    <p:sldId id="912" r:id="rId43"/>
    <p:sldId id="913" r:id="rId44"/>
    <p:sldId id="915" r:id="rId45"/>
    <p:sldId id="873" r:id="rId46"/>
    <p:sldId id="872" r:id="rId47"/>
    <p:sldId id="880" r:id="rId48"/>
    <p:sldId id="879" r:id="rId49"/>
    <p:sldId id="878" r:id="rId50"/>
    <p:sldId id="881" r:id="rId51"/>
    <p:sldId id="867" r:id="rId52"/>
    <p:sldId id="1271" r:id="rId53"/>
    <p:sldId id="858" r:id="rId54"/>
    <p:sldId id="1269" r:id="rId55"/>
    <p:sldId id="1272" r:id="rId56"/>
    <p:sldId id="86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846"/>
    <a:srgbClr val="5674B8"/>
    <a:srgbClr val="FF6115"/>
    <a:srgbClr val="FF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75DB3-3666-4DBC-B176-31FB8BE43B24}" v="42" dt="2023-01-31T22:11:14.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252" autoAdjust="0"/>
  </p:normalViewPr>
  <p:slideViewPr>
    <p:cSldViewPr snapToGrid="0">
      <p:cViewPr varScale="1">
        <p:scale>
          <a:sx n="62" d="100"/>
          <a:sy n="62" d="100"/>
        </p:scale>
        <p:origin x="24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EA654-6987-4982-A8E0-EB83B36507E3}" type="doc">
      <dgm:prSet loTypeId="urn:microsoft.com/office/officeart/2005/8/layout/cycle8" loCatId="cycle" qsTypeId="urn:microsoft.com/office/officeart/2005/8/quickstyle/simple4" qsCatId="simple" csTypeId="urn:microsoft.com/office/officeart/2005/8/colors/accent1_2" csCatId="accent1" phldr="1"/>
      <dgm:spPr/>
    </dgm:pt>
    <dgm:pt modelId="{71C3962F-E02B-414F-96D3-8F4973D786C0}">
      <dgm:prSet phldrT="[Text]" custT="1"/>
      <dgm:spPr>
        <a:solidFill>
          <a:srgbClr val="FFD000"/>
        </a:solidFill>
      </dgm:spPr>
      <dgm:t>
        <a:bodyPr/>
        <a:lstStyle/>
        <a:p>
          <a:r>
            <a:rPr lang="en-AU" sz="2000" b="1"/>
            <a:t>Simple</a:t>
          </a:r>
          <a:endParaRPr lang="en-US" sz="2000" b="1"/>
        </a:p>
      </dgm:t>
    </dgm:pt>
    <dgm:pt modelId="{294829F9-5F82-4698-B91B-CD28C54C06F6}" type="parTrans" cxnId="{B4892E22-0C58-4266-AA07-40DD9CF4EBF8}">
      <dgm:prSet/>
      <dgm:spPr/>
      <dgm:t>
        <a:bodyPr/>
        <a:lstStyle/>
        <a:p>
          <a:endParaRPr lang="en-US"/>
        </a:p>
      </dgm:t>
    </dgm:pt>
    <dgm:pt modelId="{C7183108-7588-40A0-8B40-269CE469F113}" type="sibTrans" cxnId="{B4892E22-0C58-4266-AA07-40DD9CF4EBF8}">
      <dgm:prSet/>
      <dgm:spPr/>
      <dgm:t>
        <a:bodyPr/>
        <a:lstStyle/>
        <a:p>
          <a:endParaRPr lang="en-US"/>
        </a:p>
      </dgm:t>
    </dgm:pt>
    <dgm:pt modelId="{ABA16CBC-56D8-4124-8795-6F9A6D6331E2}">
      <dgm:prSet phldrT="[Text]" custT="1"/>
      <dgm:spPr>
        <a:solidFill>
          <a:srgbClr val="C00000"/>
        </a:solidFill>
      </dgm:spPr>
      <dgm:t>
        <a:bodyPr/>
        <a:lstStyle/>
        <a:p>
          <a:r>
            <a:rPr lang="en-AU" sz="2000" b="1"/>
            <a:t>Complex</a:t>
          </a:r>
          <a:endParaRPr lang="en-US" sz="2000" b="1"/>
        </a:p>
      </dgm:t>
    </dgm:pt>
    <dgm:pt modelId="{156D3328-5B05-43AC-9BC6-F2A9A1A6DF8D}" type="parTrans" cxnId="{0315580F-AFD7-4207-8EF4-9D093B4F2900}">
      <dgm:prSet/>
      <dgm:spPr/>
      <dgm:t>
        <a:bodyPr/>
        <a:lstStyle/>
        <a:p>
          <a:endParaRPr lang="en-US"/>
        </a:p>
      </dgm:t>
    </dgm:pt>
    <dgm:pt modelId="{3707FB85-F78D-4A56-82BA-7C92C6A6C36F}" type="sibTrans" cxnId="{0315580F-AFD7-4207-8EF4-9D093B4F2900}">
      <dgm:prSet/>
      <dgm:spPr/>
      <dgm:t>
        <a:bodyPr/>
        <a:lstStyle/>
        <a:p>
          <a:endParaRPr lang="en-US"/>
        </a:p>
      </dgm:t>
    </dgm:pt>
    <dgm:pt modelId="{49321B20-B224-4DC7-A04B-6BBA38191DD2}">
      <dgm:prSet phldrT="[Text]" custT="1"/>
      <dgm:spPr>
        <a:solidFill>
          <a:srgbClr val="FF6115"/>
        </a:solidFill>
      </dgm:spPr>
      <dgm:t>
        <a:bodyPr/>
        <a:lstStyle/>
        <a:p>
          <a:r>
            <a:rPr lang="en-AU" sz="1600" b="1">
              <a:solidFill>
                <a:schemeClr val="bg1"/>
              </a:solidFill>
            </a:rPr>
            <a:t>Developmental</a:t>
          </a:r>
          <a:r>
            <a:rPr lang="en-AU" sz="2000" b="0"/>
            <a:t> </a:t>
          </a:r>
          <a:endParaRPr lang="en-US" sz="2000" b="0"/>
        </a:p>
      </dgm:t>
    </dgm:pt>
    <dgm:pt modelId="{B7E6A695-D99D-4225-8FA6-77D125B554F7}" type="parTrans" cxnId="{25433B6B-7C0C-4F12-A17D-282E63C49E60}">
      <dgm:prSet/>
      <dgm:spPr/>
      <dgm:t>
        <a:bodyPr/>
        <a:lstStyle/>
        <a:p>
          <a:endParaRPr lang="en-US"/>
        </a:p>
      </dgm:t>
    </dgm:pt>
    <dgm:pt modelId="{6CF53A7A-51A4-4E10-AF23-3DCC0E377DBB}" type="sibTrans" cxnId="{25433B6B-7C0C-4F12-A17D-282E63C49E60}">
      <dgm:prSet/>
      <dgm:spPr/>
      <dgm:t>
        <a:bodyPr/>
        <a:lstStyle/>
        <a:p>
          <a:endParaRPr lang="en-US"/>
        </a:p>
      </dgm:t>
    </dgm:pt>
    <dgm:pt modelId="{3D9D4201-6CAA-4937-8DF9-1CCBF147B43F}" type="pres">
      <dgm:prSet presAssocID="{407EA654-6987-4982-A8E0-EB83B36507E3}" presName="compositeShape" presStyleCnt="0">
        <dgm:presLayoutVars>
          <dgm:chMax val="7"/>
          <dgm:dir/>
          <dgm:resizeHandles val="exact"/>
        </dgm:presLayoutVars>
      </dgm:prSet>
      <dgm:spPr/>
    </dgm:pt>
    <dgm:pt modelId="{BFBFAFAD-9E80-47E1-A94F-4F73D131AE12}" type="pres">
      <dgm:prSet presAssocID="{407EA654-6987-4982-A8E0-EB83B36507E3}" presName="wedge1" presStyleLbl="node1" presStyleIdx="0" presStyleCnt="3" custLinFactNeighborX="284" custLinFactNeighborY="804"/>
      <dgm:spPr/>
    </dgm:pt>
    <dgm:pt modelId="{CAAE0BC1-30F6-4901-B147-C90AD747718A}" type="pres">
      <dgm:prSet presAssocID="{407EA654-6987-4982-A8E0-EB83B36507E3}" presName="dummy1a" presStyleCnt="0"/>
      <dgm:spPr/>
    </dgm:pt>
    <dgm:pt modelId="{DC36EF3F-FDF6-4B6A-B126-5E04D60A6A90}" type="pres">
      <dgm:prSet presAssocID="{407EA654-6987-4982-A8E0-EB83B36507E3}" presName="dummy1b" presStyleCnt="0"/>
      <dgm:spPr/>
    </dgm:pt>
    <dgm:pt modelId="{30A8561E-F50A-4168-B06C-EDCE1D1196CD}" type="pres">
      <dgm:prSet presAssocID="{407EA654-6987-4982-A8E0-EB83B36507E3}" presName="wedge1Tx" presStyleLbl="node1" presStyleIdx="0" presStyleCnt="3">
        <dgm:presLayoutVars>
          <dgm:chMax val="0"/>
          <dgm:chPref val="0"/>
          <dgm:bulletEnabled val="1"/>
        </dgm:presLayoutVars>
      </dgm:prSet>
      <dgm:spPr/>
    </dgm:pt>
    <dgm:pt modelId="{F488D616-CD15-4577-83DC-486171CF7BFB}" type="pres">
      <dgm:prSet presAssocID="{407EA654-6987-4982-A8E0-EB83B36507E3}" presName="wedge2" presStyleLbl="node1" presStyleIdx="1" presStyleCnt="3"/>
      <dgm:spPr/>
    </dgm:pt>
    <dgm:pt modelId="{4BA213D4-B23D-49BD-9C07-E1A097CC8347}" type="pres">
      <dgm:prSet presAssocID="{407EA654-6987-4982-A8E0-EB83B36507E3}" presName="dummy2a" presStyleCnt="0"/>
      <dgm:spPr/>
    </dgm:pt>
    <dgm:pt modelId="{6AFFC5BE-2CC5-4AB4-88BB-F5D66D8012E1}" type="pres">
      <dgm:prSet presAssocID="{407EA654-6987-4982-A8E0-EB83B36507E3}" presName="dummy2b" presStyleCnt="0"/>
      <dgm:spPr/>
    </dgm:pt>
    <dgm:pt modelId="{A8CBB2AC-AA1D-4DA7-82AD-5E8E0088DC15}" type="pres">
      <dgm:prSet presAssocID="{407EA654-6987-4982-A8E0-EB83B36507E3}" presName="wedge2Tx" presStyleLbl="node1" presStyleIdx="1" presStyleCnt="3">
        <dgm:presLayoutVars>
          <dgm:chMax val="0"/>
          <dgm:chPref val="0"/>
          <dgm:bulletEnabled val="1"/>
        </dgm:presLayoutVars>
      </dgm:prSet>
      <dgm:spPr/>
    </dgm:pt>
    <dgm:pt modelId="{9F6E3543-469E-48BA-9EBD-92B6C8DDECE2}" type="pres">
      <dgm:prSet presAssocID="{407EA654-6987-4982-A8E0-EB83B36507E3}" presName="wedge3" presStyleLbl="node1" presStyleIdx="2" presStyleCnt="3" custLinFactNeighborX="248" custLinFactNeighborY="17"/>
      <dgm:spPr/>
    </dgm:pt>
    <dgm:pt modelId="{5093344E-CEA0-43AB-95AF-16401A731A59}" type="pres">
      <dgm:prSet presAssocID="{407EA654-6987-4982-A8E0-EB83B36507E3}" presName="dummy3a" presStyleCnt="0"/>
      <dgm:spPr/>
    </dgm:pt>
    <dgm:pt modelId="{0C274D20-97E3-460D-937F-6EC34D7C8A1F}" type="pres">
      <dgm:prSet presAssocID="{407EA654-6987-4982-A8E0-EB83B36507E3}" presName="dummy3b" presStyleCnt="0"/>
      <dgm:spPr/>
    </dgm:pt>
    <dgm:pt modelId="{7E40AFE1-A62C-4EB2-9733-29162E66CC58}" type="pres">
      <dgm:prSet presAssocID="{407EA654-6987-4982-A8E0-EB83B36507E3}" presName="wedge3Tx" presStyleLbl="node1" presStyleIdx="2" presStyleCnt="3">
        <dgm:presLayoutVars>
          <dgm:chMax val="0"/>
          <dgm:chPref val="0"/>
          <dgm:bulletEnabled val="1"/>
        </dgm:presLayoutVars>
      </dgm:prSet>
      <dgm:spPr/>
    </dgm:pt>
    <dgm:pt modelId="{3DF41DF0-ABC4-4F07-850A-F0C6C6E4D39C}" type="pres">
      <dgm:prSet presAssocID="{C7183108-7588-40A0-8B40-269CE469F113}" presName="arrowWedge1" presStyleLbl="fgSibTrans2D1" presStyleIdx="0" presStyleCnt="3"/>
      <dgm:spPr>
        <a:solidFill>
          <a:schemeClr val="accent4">
            <a:lumMod val="40000"/>
            <a:lumOff val="60000"/>
          </a:schemeClr>
        </a:solidFill>
      </dgm:spPr>
    </dgm:pt>
    <dgm:pt modelId="{A90616B4-9897-42C2-86B1-8E515BC3690A}" type="pres">
      <dgm:prSet presAssocID="{3707FB85-F78D-4A56-82BA-7C92C6A6C36F}" presName="arrowWedge2" presStyleLbl="fgSibTrans2D1" presStyleIdx="1" presStyleCnt="3"/>
      <dgm:spPr>
        <a:solidFill>
          <a:srgbClr val="FFB3B3"/>
        </a:solidFill>
      </dgm:spPr>
    </dgm:pt>
    <dgm:pt modelId="{2CD44635-C10E-4CD2-9B0D-2FBE39CDCA7A}" type="pres">
      <dgm:prSet presAssocID="{6CF53A7A-51A4-4E10-AF23-3DCC0E377DBB}" presName="arrowWedge3" presStyleLbl="fgSibTrans2D1" presStyleIdx="2" presStyleCnt="3" custLinFactNeighborX="664" custLinFactNeighborY="221"/>
      <dgm:spPr>
        <a:solidFill>
          <a:schemeClr val="accent2">
            <a:lumMod val="60000"/>
            <a:lumOff val="40000"/>
          </a:schemeClr>
        </a:solidFill>
      </dgm:spPr>
    </dgm:pt>
  </dgm:ptLst>
  <dgm:cxnLst>
    <dgm:cxn modelId="{0315580F-AFD7-4207-8EF4-9D093B4F2900}" srcId="{407EA654-6987-4982-A8E0-EB83B36507E3}" destId="{ABA16CBC-56D8-4124-8795-6F9A6D6331E2}" srcOrd="1" destOrd="0" parTransId="{156D3328-5B05-43AC-9BC6-F2A9A1A6DF8D}" sibTransId="{3707FB85-F78D-4A56-82BA-7C92C6A6C36F}"/>
    <dgm:cxn modelId="{3F5ADB14-D2BB-41A0-8B36-B0642EA4BFE3}" type="presOf" srcId="{49321B20-B224-4DC7-A04B-6BBA38191DD2}" destId="{9F6E3543-469E-48BA-9EBD-92B6C8DDECE2}" srcOrd="0" destOrd="0" presId="urn:microsoft.com/office/officeart/2005/8/layout/cycle8"/>
    <dgm:cxn modelId="{5CD28B1B-B065-4BF7-A84F-19E20B434740}" type="presOf" srcId="{ABA16CBC-56D8-4124-8795-6F9A6D6331E2}" destId="{F488D616-CD15-4577-83DC-486171CF7BFB}" srcOrd="0" destOrd="0" presId="urn:microsoft.com/office/officeart/2005/8/layout/cycle8"/>
    <dgm:cxn modelId="{9DBBC51F-3CC4-4376-AC19-861402FA9D05}" type="presOf" srcId="{71C3962F-E02B-414F-96D3-8F4973D786C0}" destId="{BFBFAFAD-9E80-47E1-A94F-4F73D131AE12}" srcOrd="0" destOrd="0" presId="urn:microsoft.com/office/officeart/2005/8/layout/cycle8"/>
    <dgm:cxn modelId="{B4892E22-0C58-4266-AA07-40DD9CF4EBF8}" srcId="{407EA654-6987-4982-A8E0-EB83B36507E3}" destId="{71C3962F-E02B-414F-96D3-8F4973D786C0}" srcOrd="0" destOrd="0" parTransId="{294829F9-5F82-4698-B91B-CD28C54C06F6}" sibTransId="{C7183108-7588-40A0-8B40-269CE469F113}"/>
    <dgm:cxn modelId="{33C52648-59D5-41E6-83DF-0681475FBF51}" type="presOf" srcId="{49321B20-B224-4DC7-A04B-6BBA38191DD2}" destId="{7E40AFE1-A62C-4EB2-9733-29162E66CC58}" srcOrd="1" destOrd="0" presId="urn:microsoft.com/office/officeart/2005/8/layout/cycle8"/>
    <dgm:cxn modelId="{25433B6B-7C0C-4F12-A17D-282E63C49E60}" srcId="{407EA654-6987-4982-A8E0-EB83B36507E3}" destId="{49321B20-B224-4DC7-A04B-6BBA38191DD2}" srcOrd="2" destOrd="0" parTransId="{B7E6A695-D99D-4225-8FA6-77D125B554F7}" sibTransId="{6CF53A7A-51A4-4E10-AF23-3DCC0E377DBB}"/>
    <dgm:cxn modelId="{3A31139C-EAE0-4229-AF65-76E242304383}" type="presOf" srcId="{ABA16CBC-56D8-4124-8795-6F9A6D6331E2}" destId="{A8CBB2AC-AA1D-4DA7-82AD-5E8E0088DC15}" srcOrd="1" destOrd="0" presId="urn:microsoft.com/office/officeart/2005/8/layout/cycle8"/>
    <dgm:cxn modelId="{E9E7499C-E836-4769-BBD9-469158C54D79}" type="presOf" srcId="{407EA654-6987-4982-A8E0-EB83B36507E3}" destId="{3D9D4201-6CAA-4937-8DF9-1CCBF147B43F}" srcOrd="0" destOrd="0" presId="urn:microsoft.com/office/officeart/2005/8/layout/cycle8"/>
    <dgm:cxn modelId="{0AF3A6E7-2D61-421C-A6F8-F284A05F09BE}" type="presOf" srcId="{71C3962F-E02B-414F-96D3-8F4973D786C0}" destId="{30A8561E-F50A-4168-B06C-EDCE1D1196CD}" srcOrd="1" destOrd="0" presId="urn:microsoft.com/office/officeart/2005/8/layout/cycle8"/>
    <dgm:cxn modelId="{9CA7F857-B5C7-4AD1-BE97-49330D2094C1}" type="presParOf" srcId="{3D9D4201-6CAA-4937-8DF9-1CCBF147B43F}" destId="{BFBFAFAD-9E80-47E1-A94F-4F73D131AE12}" srcOrd="0" destOrd="0" presId="urn:microsoft.com/office/officeart/2005/8/layout/cycle8"/>
    <dgm:cxn modelId="{6CCFB0EB-48F4-45D4-833C-8D45D9F37EA9}" type="presParOf" srcId="{3D9D4201-6CAA-4937-8DF9-1CCBF147B43F}" destId="{CAAE0BC1-30F6-4901-B147-C90AD747718A}" srcOrd="1" destOrd="0" presId="urn:microsoft.com/office/officeart/2005/8/layout/cycle8"/>
    <dgm:cxn modelId="{7FDF2919-A4DC-47A4-ABF1-348BCC5708FC}" type="presParOf" srcId="{3D9D4201-6CAA-4937-8DF9-1CCBF147B43F}" destId="{DC36EF3F-FDF6-4B6A-B126-5E04D60A6A90}" srcOrd="2" destOrd="0" presId="urn:microsoft.com/office/officeart/2005/8/layout/cycle8"/>
    <dgm:cxn modelId="{D4DD9941-9A9C-4DF1-A90F-65C6FD91C8FF}" type="presParOf" srcId="{3D9D4201-6CAA-4937-8DF9-1CCBF147B43F}" destId="{30A8561E-F50A-4168-B06C-EDCE1D1196CD}" srcOrd="3" destOrd="0" presId="urn:microsoft.com/office/officeart/2005/8/layout/cycle8"/>
    <dgm:cxn modelId="{692669E6-75D9-4411-96BE-3BB85574A2AF}" type="presParOf" srcId="{3D9D4201-6CAA-4937-8DF9-1CCBF147B43F}" destId="{F488D616-CD15-4577-83DC-486171CF7BFB}" srcOrd="4" destOrd="0" presId="urn:microsoft.com/office/officeart/2005/8/layout/cycle8"/>
    <dgm:cxn modelId="{FB04D976-DF0B-401A-90E7-D5BADDB2DB33}" type="presParOf" srcId="{3D9D4201-6CAA-4937-8DF9-1CCBF147B43F}" destId="{4BA213D4-B23D-49BD-9C07-E1A097CC8347}" srcOrd="5" destOrd="0" presId="urn:microsoft.com/office/officeart/2005/8/layout/cycle8"/>
    <dgm:cxn modelId="{D8707A3D-331B-48BC-AD53-D524E0510167}" type="presParOf" srcId="{3D9D4201-6CAA-4937-8DF9-1CCBF147B43F}" destId="{6AFFC5BE-2CC5-4AB4-88BB-F5D66D8012E1}" srcOrd="6" destOrd="0" presId="urn:microsoft.com/office/officeart/2005/8/layout/cycle8"/>
    <dgm:cxn modelId="{D28C0AFB-FD1E-499B-A987-7F1E8C638348}" type="presParOf" srcId="{3D9D4201-6CAA-4937-8DF9-1CCBF147B43F}" destId="{A8CBB2AC-AA1D-4DA7-82AD-5E8E0088DC15}" srcOrd="7" destOrd="0" presId="urn:microsoft.com/office/officeart/2005/8/layout/cycle8"/>
    <dgm:cxn modelId="{82D2403A-7D24-4113-A7AE-4D0108924694}" type="presParOf" srcId="{3D9D4201-6CAA-4937-8DF9-1CCBF147B43F}" destId="{9F6E3543-469E-48BA-9EBD-92B6C8DDECE2}" srcOrd="8" destOrd="0" presId="urn:microsoft.com/office/officeart/2005/8/layout/cycle8"/>
    <dgm:cxn modelId="{EA50AA76-D5BD-4801-A0A2-3B7694908985}" type="presParOf" srcId="{3D9D4201-6CAA-4937-8DF9-1CCBF147B43F}" destId="{5093344E-CEA0-43AB-95AF-16401A731A59}" srcOrd="9" destOrd="0" presId="urn:microsoft.com/office/officeart/2005/8/layout/cycle8"/>
    <dgm:cxn modelId="{B92B4F1E-30C3-46DC-B2DF-F4026749D614}" type="presParOf" srcId="{3D9D4201-6CAA-4937-8DF9-1CCBF147B43F}" destId="{0C274D20-97E3-460D-937F-6EC34D7C8A1F}" srcOrd="10" destOrd="0" presId="urn:microsoft.com/office/officeart/2005/8/layout/cycle8"/>
    <dgm:cxn modelId="{99307157-33C6-498B-B4B8-9A197FDC2684}" type="presParOf" srcId="{3D9D4201-6CAA-4937-8DF9-1CCBF147B43F}" destId="{7E40AFE1-A62C-4EB2-9733-29162E66CC58}" srcOrd="11" destOrd="0" presId="urn:microsoft.com/office/officeart/2005/8/layout/cycle8"/>
    <dgm:cxn modelId="{D3E65ECE-91C6-4F4C-A4A9-793A33AF5333}" type="presParOf" srcId="{3D9D4201-6CAA-4937-8DF9-1CCBF147B43F}" destId="{3DF41DF0-ABC4-4F07-850A-F0C6C6E4D39C}" srcOrd="12" destOrd="0" presId="urn:microsoft.com/office/officeart/2005/8/layout/cycle8"/>
    <dgm:cxn modelId="{64163093-B76E-46A6-987F-9831540D6BC6}" type="presParOf" srcId="{3D9D4201-6CAA-4937-8DF9-1CCBF147B43F}" destId="{A90616B4-9897-42C2-86B1-8E515BC3690A}" srcOrd="13" destOrd="0" presId="urn:microsoft.com/office/officeart/2005/8/layout/cycle8"/>
    <dgm:cxn modelId="{E1EE1685-6174-4C8A-8663-2331396247A5}" type="presParOf" srcId="{3D9D4201-6CAA-4937-8DF9-1CCBF147B43F}" destId="{2CD44635-C10E-4CD2-9B0D-2FBE39CDCA7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E4DBE7-92C5-4286-B176-0EC5F67745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4D33CFDE-860F-4FD3-BFC0-6CF6681DC829}">
      <dgm:prSet phldrT="[Text]"/>
      <dgm:spPr>
        <a:solidFill>
          <a:srgbClr val="5674B8"/>
        </a:solidFill>
      </dgm:spPr>
      <dgm:t>
        <a:bodyPr/>
        <a:lstStyle/>
        <a:p>
          <a:r>
            <a:rPr lang="en-US">
              <a:solidFill>
                <a:schemeClr val="bg1"/>
              </a:solidFill>
            </a:rPr>
            <a:t>Intergenerational</a:t>
          </a:r>
        </a:p>
      </dgm:t>
    </dgm:pt>
    <dgm:pt modelId="{D654D898-D5AE-4D80-B52C-76A8F12429D7}" type="parTrans" cxnId="{C909245E-62BC-4525-A9F9-AA8A55E49A2D}">
      <dgm:prSet/>
      <dgm:spPr/>
      <dgm:t>
        <a:bodyPr/>
        <a:lstStyle/>
        <a:p>
          <a:endParaRPr lang="en-US"/>
        </a:p>
      </dgm:t>
    </dgm:pt>
    <dgm:pt modelId="{8A12349F-63A0-45DE-A7EC-0CED142CD04E}" type="sibTrans" cxnId="{C909245E-62BC-4525-A9F9-AA8A55E49A2D}">
      <dgm:prSet/>
      <dgm:spPr/>
      <dgm:t>
        <a:bodyPr/>
        <a:lstStyle/>
        <a:p>
          <a:endParaRPr lang="en-US"/>
        </a:p>
      </dgm:t>
    </dgm:pt>
    <dgm:pt modelId="{4636D4C4-065B-4C23-9560-A665AAB4B852}">
      <dgm:prSet phldrT="[Text]"/>
      <dgm:spPr>
        <a:solidFill>
          <a:srgbClr val="4BA846"/>
        </a:solidFill>
      </dgm:spPr>
      <dgm:t>
        <a:bodyPr/>
        <a:lstStyle/>
        <a:p>
          <a:r>
            <a:rPr lang="en-US">
              <a:solidFill>
                <a:schemeClr val="bg1"/>
              </a:solidFill>
            </a:rPr>
            <a:t>Transgenerational</a:t>
          </a:r>
        </a:p>
      </dgm:t>
    </dgm:pt>
    <dgm:pt modelId="{023D38C0-D50D-431F-8F1D-8BBD6D28373A}" type="parTrans" cxnId="{4CD3DECD-56D1-4FDA-BCE3-6AFA3E8CDDA3}">
      <dgm:prSet/>
      <dgm:spPr/>
      <dgm:t>
        <a:bodyPr/>
        <a:lstStyle/>
        <a:p>
          <a:endParaRPr lang="en-US"/>
        </a:p>
      </dgm:t>
    </dgm:pt>
    <dgm:pt modelId="{48A3F04B-3627-4322-9706-4E7B6F1DD29F}" type="sibTrans" cxnId="{4CD3DECD-56D1-4FDA-BCE3-6AFA3E8CDDA3}">
      <dgm:prSet/>
      <dgm:spPr/>
      <dgm:t>
        <a:bodyPr/>
        <a:lstStyle/>
        <a:p>
          <a:endParaRPr lang="en-US"/>
        </a:p>
      </dgm:t>
    </dgm:pt>
    <dgm:pt modelId="{A82356E2-2217-4D52-A33A-3C29BED86AA0}" type="pres">
      <dgm:prSet presAssocID="{50E4DBE7-92C5-4286-B176-0EC5F677456F}" presName="Name0" presStyleCnt="0">
        <dgm:presLayoutVars>
          <dgm:chMax val="7"/>
          <dgm:chPref val="7"/>
          <dgm:dir/>
          <dgm:animLvl val="lvl"/>
        </dgm:presLayoutVars>
      </dgm:prSet>
      <dgm:spPr/>
    </dgm:pt>
    <dgm:pt modelId="{F093D6B1-2BFC-42FA-BADE-6E771D6C691D}" type="pres">
      <dgm:prSet presAssocID="{4D33CFDE-860F-4FD3-BFC0-6CF6681DC829}" presName="Accent1" presStyleCnt="0"/>
      <dgm:spPr/>
    </dgm:pt>
    <dgm:pt modelId="{B3386052-0526-4114-9EC5-3C78ACF518C7}" type="pres">
      <dgm:prSet presAssocID="{4D33CFDE-860F-4FD3-BFC0-6CF6681DC829}" presName="Accent" presStyleLbl="node1" presStyleIdx="0" presStyleCnt="2"/>
      <dgm:spPr>
        <a:solidFill>
          <a:srgbClr val="5674B8"/>
        </a:solidFill>
      </dgm:spPr>
    </dgm:pt>
    <dgm:pt modelId="{B87D067F-60AB-4E45-9282-6DC207B3B507}" type="pres">
      <dgm:prSet presAssocID="{4D33CFDE-860F-4FD3-BFC0-6CF6681DC829}" presName="Parent1" presStyleLbl="revTx" presStyleIdx="0" presStyleCnt="2">
        <dgm:presLayoutVars>
          <dgm:chMax val="1"/>
          <dgm:chPref val="1"/>
          <dgm:bulletEnabled val="1"/>
        </dgm:presLayoutVars>
      </dgm:prSet>
      <dgm:spPr/>
    </dgm:pt>
    <dgm:pt modelId="{708C0ECA-0B14-4109-B081-0AAB2B26B7F8}" type="pres">
      <dgm:prSet presAssocID="{4636D4C4-065B-4C23-9560-A665AAB4B852}" presName="Accent2" presStyleCnt="0"/>
      <dgm:spPr/>
    </dgm:pt>
    <dgm:pt modelId="{D3850801-A084-4D6B-A1C9-44934804B6D3}" type="pres">
      <dgm:prSet presAssocID="{4636D4C4-065B-4C23-9560-A665AAB4B852}" presName="Accent" presStyleLbl="node1" presStyleIdx="1" presStyleCnt="2" custLinFactNeighborY="0"/>
      <dgm:spPr>
        <a:solidFill>
          <a:srgbClr val="4BA846"/>
        </a:solidFill>
      </dgm:spPr>
    </dgm:pt>
    <dgm:pt modelId="{1D03ACEC-66D8-4B46-B6B6-EE2F20369953}" type="pres">
      <dgm:prSet presAssocID="{4636D4C4-065B-4C23-9560-A665AAB4B852}" presName="Parent2" presStyleLbl="revTx" presStyleIdx="1" presStyleCnt="2">
        <dgm:presLayoutVars>
          <dgm:chMax val="1"/>
          <dgm:chPref val="1"/>
          <dgm:bulletEnabled val="1"/>
        </dgm:presLayoutVars>
      </dgm:prSet>
      <dgm:spPr/>
    </dgm:pt>
  </dgm:ptLst>
  <dgm:cxnLst>
    <dgm:cxn modelId="{92170B0E-248F-4C6A-87B2-3A803E96EC49}" type="presOf" srcId="{50E4DBE7-92C5-4286-B176-0EC5F677456F}" destId="{A82356E2-2217-4D52-A33A-3C29BED86AA0}" srcOrd="0" destOrd="0" presId="urn:microsoft.com/office/officeart/2009/layout/CircleArrowProcess"/>
    <dgm:cxn modelId="{C909245E-62BC-4525-A9F9-AA8A55E49A2D}" srcId="{50E4DBE7-92C5-4286-B176-0EC5F677456F}" destId="{4D33CFDE-860F-4FD3-BFC0-6CF6681DC829}" srcOrd="0" destOrd="0" parTransId="{D654D898-D5AE-4D80-B52C-76A8F12429D7}" sibTransId="{8A12349F-63A0-45DE-A7EC-0CED142CD04E}"/>
    <dgm:cxn modelId="{C51883C4-CDAC-4E4F-861A-B41E9407A657}" type="presOf" srcId="{4636D4C4-065B-4C23-9560-A665AAB4B852}" destId="{1D03ACEC-66D8-4B46-B6B6-EE2F20369953}" srcOrd="0" destOrd="0" presId="urn:microsoft.com/office/officeart/2009/layout/CircleArrowProcess"/>
    <dgm:cxn modelId="{4CD3DECD-56D1-4FDA-BCE3-6AFA3E8CDDA3}" srcId="{50E4DBE7-92C5-4286-B176-0EC5F677456F}" destId="{4636D4C4-065B-4C23-9560-A665AAB4B852}" srcOrd="1" destOrd="0" parTransId="{023D38C0-D50D-431F-8F1D-8BBD6D28373A}" sibTransId="{48A3F04B-3627-4322-9706-4E7B6F1DD29F}"/>
    <dgm:cxn modelId="{BBCE42F0-6EFA-48DE-AAB4-9E954D0190F6}" type="presOf" srcId="{4D33CFDE-860F-4FD3-BFC0-6CF6681DC829}" destId="{B87D067F-60AB-4E45-9282-6DC207B3B507}" srcOrd="0" destOrd="0" presId="urn:microsoft.com/office/officeart/2009/layout/CircleArrowProcess"/>
    <dgm:cxn modelId="{BA4A71A8-8B99-451A-8FFB-0283BCAFE3B4}" type="presParOf" srcId="{A82356E2-2217-4D52-A33A-3C29BED86AA0}" destId="{F093D6B1-2BFC-42FA-BADE-6E771D6C691D}" srcOrd="0" destOrd="0" presId="urn:microsoft.com/office/officeart/2009/layout/CircleArrowProcess"/>
    <dgm:cxn modelId="{F4616D44-9E12-4985-B785-BA867165C10C}" type="presParOf" srcId="{F093D6B1-2BFC-42FA-BADE-6E771D6C691D}" destId="{B3386052-0526-4114-9EC5-3C78ACF518C7}" srcOrd="0" destOrd="0" presId="urn:microsoft.com/office/officeart/2009/layout/CircleArrowProcess"/>
    <dgm:cxn modelId="{815FFF6A-96E0-4105-A074-758DD159ABCD}" type="presParOf" srcId="{A82356E2-2217-4D52-A33A-3C29BED86AA0}" destId="{B87D067F-60AB-4E45-9282-6DC207B3B507}" srcOrd="1" destOrd="0" presId="urn:microsoft.com/office/officeart/2009/layout/CircleArrowProcess"/>
    <dgm:cxn modelId="{CB79311D-D71B-4ED3-847D-5E7B673C5626}" type="presParOf" srcId="{A82356E2-2217-4D52-A33A-3C29BED86AA0}" destId="{708C0ECA-0B14-4109-B081-0AAB2B26B7F8}" srcOrd="2" destOrd="0" presId="urn:microsoft.com/office/officeart/2009/layout/CircleArrowProcess"/>
    <dgm:cxn modelId="{70D3267D-7D8D-47EF-954B-C29DDB1F263B}" type="presParOf" srcId="{708C0ECA-0B14-4109-B081-0AAB2B26B7F8}" destId="{D3850801-A084-4D6B-A1C9-44934804B6D3}" srcOrd="0" destOrd="0" presId="urn:microsoft.com/office/officeart/2009/layout/CircleArrowProcess"/>
    <dgm:cxn modelId="{185024A9-0CA4-4ECA-9F7B-8349196B3D03}" type="presParOf" srcId="{A82356E2-2217-4D52-A33A-3C29BED86AA0}" destId="{1D03ACEC-66D8-4B46-B6B6-EE2F20369953}" srcOrd="3"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13138-F827-48DE-9B92-589E7D64047A}"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AU"/>
        </a:p>
      </dgm:t>
    </dgm:pt>
    <dgm:pt modelId="{EC30E58B-E089-4130-BECF-E9AA08D524A9}">
      <dgm:prSet phldrT="[Text]"/>
      <dgm:spPr>
        <a:solidFill>
          <a:srgbClr val="FF6115"/>
        </a:solidFill>
      </dgm:spPr>
      <dgm:t>
        <a:bodyPr/>
        <a:lstStyle/>
        <a:p>
          <a:r>
            <a:rPr lang="en-AU">
              <a:solidFill>
                <a:schemeClr val="bg1"/>
              </a:solidFill>
              <a:latin typeface="Helvetica" panose="020B0604020202030204" pitchFamily="34" charset="0"/>
            </a:rPr>
            <a:t>routines</a:t>
          </a:r>
        </a:p>
      </dgm:t>
    </dgm:pt>
    <dgm:pt modelId="{84E7C056-CBA1-4A42-82FC-82BC62B60EDC}" type="parTrans" cxnId="{A67C6231-CEFC-415B-BA84-47D92ABF1AB8}">
      <dgm:prSet/>
      <dgm:spPr/>
      <dgm:t>
        <a:bodyPr/>
        <a:lstStyle/>
        <a:p>
          <a:endParaRPr lang="en-AU"/>
        </a:p>
      </dgm:t>
    </dgm:pt>
    <dgm:pt modelId="{73E48893-1126-4AA4-A82C-23FB7349543B}" type="sibTrans" cxnId="{A67C6231-CEFC-415B-BA84-47D92ABF1AB8}">
      <dgm:prSet/>
      <dgm:spPr/>
      <dgm:t>
        <a:bodyPr/>
        <a:lstStyle/>
        <a:p>
          <a:endParaRPr lang="en-AU"/>
        </a:p>
      </dgm:t>
    </dgm:pt>
    <dgm:pt modelId="{275AB159-7AD2-4281-99C9-A1066FB7BDAF}">
      <dgm:prSet phldrT="[Text]"/>
      <dgm:spPr>
        <a:solidFill>
          <a:srgbClr val="4BA846"/>
        </a:solidFill>
        <a:ln>
          <a:solidFill>
            <a:srgbClr val="4BA846"/>
          </a:solidFill>
        </a:ln>
      </dgm:spPr>
      <dgm:t>
        <a:bodyPr/>
        <a:lstStyle/>
        <a:p>
          <a:r>
            <a:rPr lang="en-AU">
              <a:solidFill>
                <a:schemeClr val="bg1"/>
              </a:solidFill>
              <a:latin typeface="Helvetica" panose="020B0604020202030204" pitchFamily="34" charset="0"/>
            </a:rPr>
            <a:t>relationships</a:t>
          </a:r>
        </a:p>
      </dgm:t>
    </dgm:pt>
    <dgm:pt modelId="{78EB0D91-FE2B-4321-A9E9-29CA7B943559}" type="parTrans" cxnId="{274723E5-6F6B-4811-AB61-E9B860CB3ED3}">
      <dgm:prSet/>
      <dgm:spPr/>
      <dgm:t>
        <a:bodyPr/>
        <a:lstStyle/>
        <a:p>
          <a:endParaRPr lang="en-AU"/>
        </a:p>
      </dgm:t>
    </dgm:pt>
    <dgm:pt modelId="{E04EED09-77E3-423D-AAD0-C4C65A9D72D8}" type="sibTrans" cxnId="{274723E5-6F6B-4811-AB61-E9B860CB3ED3}">
      <dgm:prSet/>
      <dgm:spPr/>
      <dgm:t>
        <a:bodyPr/>
        <a:lstStyle/>
        <a:p>
          <a:endParaRPr lang="en-AU"/>
        </a:p>
      </dgm:t>
    </dgm:pt>
    <dgm:pt modelId="{E73C4135-DE23-4238-A8D1-E80E1F8305C9}">
      <dgm:prSet phldrT="[Text]"/>
      <dgm:spPr>
        <a:solidFill>
          <a:srgbClr val="FF6115"/>
        </a:solidFill>
      </dgm:spPr>
      <dgm:t>
        <a:bodyPr/>
        <a:lstStyle/>
        <a:p>
          <a:r>
            <a:rPr lang="en-AU">
              <a:solidFill>
                <a:schemeClr val="bg1"/>
              </a:solidFill>
              <a:latin typeface="Helvetica" panose="020B0604020202030204" pitchFamily="34" charset="0"/>
            </a:rPr>
            <a:t>physical</a:t>
          </a:r>
        </a:p>
        <a:p>
          <a:r>
            <a:rPr lang="en-AU">
              <a:solidFill>
                <a:schemeClr val="bg1"/>
              </a:solidFill>
              <a:latin typeface="Helvetica" panose="020B0604020202030204" pitchFamily="34" charset="0"/>
            </a:rPr>
            <a:t>activities</a:t>
          </a:r>
        </a:p>
      </dgm:t>
    </dgm:pt>
    <dgm:pt modelId="{4F7EC18D-936D-4314-9FF9-6C4294CF6D08}" type="parTrans" cxnId="{C786CAE1-56CE-4AD6-B9DD-EEB8AD6023A7}">
      <dgm:prSet/>
      <dgm:spPr/>
      <dgm:t>
        <a:bodyPr/>
        <a:lstStyle/>
        <a:p>
          <a:endParaRPr lang="en-AU"/>
        </a:p>
      </dgm:t>
    </dgm:pt>
    <dgm:pt modelId="{C1CDF383-FC52-4010-BDAA-09BE0EE9E87D}" type="sibTrans" cxnId="{C786CAE1-56CE-4AD6-B9DD-EEB8AD6023A7}">
      <dgm:prSet/>
      <dgm:spPr/>
      <dgm:t>
        <a:bodyPr/>
        <a:lstStyle/>
        <a:p>
          <a:endParaRPr lang="en-AU"/>
        </a:p>
      </dgm:t>
    </dgm:pt>
    <dgm:pt modelId="{2532D275-8BDA-485A-A7D9-4775A6F6FD7C}">
      <dgm:prSet phldrT="[Text]"/>
      <dgm:spPr>
        <a:solidFill>
          <a:srgbClr val="5674B8"/>
        </a:solidFill>
        <a:ln>
          <a:solidFill>
            <a:srgbClr val="5674B8"/>
          </a:solidFill>
        </a:ln>
      </dgm:spPr>
      <dgm:t>
        <a:bodyPr/>
        <a:lstStyle/>
        <a:p>
          <a:r>
            <a:rPr lang="en-AU">
              <a:solidFill>
                <a:schemeClr val="bg1"/>
              </a:solidFill>
              <a:latin typeface="Helvetica" panose="020B0604020202030204" pitchFamily="34" charset="0"/>
            </a:rPr>
            <a:t>instructions</a:t>
          </a:r>
        </a:p>
      </dgm:t>
    </dgm:pt>
    <dgm:pt modelId="{84A61260-85A2-4907-A49C-C64C55EBD1BB}" type="parTrans" cxnId="{B81C8353-94E7-4211-ADC5-9997B622D46E}">
      <dgm:prSet/>
      <dgm:spPr/>
      <dgm:t>
        <a:bodyPr/>
        <a:lstStyle/>
        <a:p>
          <a:endParaRPr lang="en-AU"/>
        </a:p>
      </dgm:t>
    </dgm:pt>
    <dgm:pt modelId="{E436AE25-C1A5-4CE0-9FD3-089FD6D92914}" type="sibTrans" cxnId="{B81C8353-94E7-4211-ADC5-9997B622D46E}">
      <dgm:prSet/>
      <dgm:spPr/>
      <dgm:t>
        <a:bodyPr/>
        <a:lstStyle/>
        <a:p>
          <a:endParaRPr lang="en-AU"/>
        </a:p>
      </dgm:t>
    </dgm:pt>
    <dgm:pt modelId="{EA44E9DC-D586-4256-A861-A7EFC76D9ECC}">
      <dgm:prSet phldrT="[Text]"/>
      <dgm:spPr>
        <a:solidFill>
          <a:srgbClr val="5674B8"/>
        </a:solidFill>
      </dgm:spPr>
      <dgm:t>
        <a:bodyPr/>
        <a:lstStyle/>
        <a:p>
          <a:r>
            <a:rPr lang="en-AU">
              <a:solidFill>
                <a:schemeClr val="bg1"/>
              </a:solidFill>
              <a:latin typeface="Helvetica" panose="020B0604020202030204" pitchFamily="34" charset="0"/>
            </a:rPr>
            <a:t>learning tasks</a:t>
          </a:r>
        </a:p>
      </dgm:t>
    </dgm:pt>
    <dgm:pt modelId="{AD0E98D7-9322-4B0D-AC7C-14D12235BCD0}" type="parTrans" cxnId="{3F662F03-6DD2-4975-9680-372DC1F0A8DB}">
      <dgm:prSet/>
      <dgm:spPr/>
      <dgm:t>
        <a:bodyPr/>
        <a:lstStyle/>
        <a:p>
          <a:endParaRPr lang="en-AU"/>
        </a:p>
      </dgm:t>
    </dgm:pt>
    <dgm:pt modelId="{4250E537-267F-402A-A4A9-1340977E176B}" type="sibTrans" cxnId="{3F662F03-6DD2-4975-9680-372DC1F0A8DB}">
      <dgm:prSet/>
      <dgm:spPr/>
      <dgm:t>
        <a:bodyPr/>
        <a:lstStyle/>
        <a:p>
          <a:endParaRPr lang="en-AU"/>
        </a:p>
      </dgm:t>
    </dgm:pt>
    <dgm:pt modelId="{64618F49-3FC2-4503-A97F-5CE39BDBFE22}">
      <dgm:prSet phldrT="[Text]"/>
      <dgm:spPr>
        <a:solidFill>
          <a:srgbClr val="4BA846"/>
        </a:solidFill>
        <a:ln>
          <a:solidFill>
            <a:srgbClr val="4BA846"/>
          </a:solidFill>
        </a:ln>
      </dgm:spPr>
      <dgm:t>
        <a:bodyPr/>
        <a:lstStyle/>
        <a:p>
          <a:r>
            <a:rPr lang="en-AU">
              <a:solidFill>
                <a:schemeClr val="bg1"/>
              </a:solidFill>
              <a:latin typeface="Helvetica" panose="020B0604020202030204" pitchFamily="34" charset="0"/>
            </a:rPr>
            <a:t>behavioural expectations</a:t>
          </a:r>
        </a:p>
      </dgm:t>
    </dgm:pt>
    <dgm:pt modelId="{5D09A465-549C-4C18-A2D5-C4D8AC1EB1A3}" type="parTrans" cxnId="{ED63D07A-004E-4D6D-A2A1-112CBE11D031}">
      <dgm:prSet/>
      <dgm:spPr/>
      <dgm:t>
        <a:bodyPr/>
        <a:lstStyle/>
        <a:p>
          <a:endParaRPr lang="en-AU"/>
        </a:p>
      </dgm:t>
    </dgm:pt>
    <dgm:pt modelId="{F9E9785F-D2D0-4B64-B270-A1C230A1FAFB}" type="sibTrans" cxnId="{ED63D07A-004E-4D6D-A2A1-112CBE11D031}">
      <dgm:prSet/>
      <dgm:spPr/>
      <dgm:t>
        <a:bodyPr/>
        <a:lstStyle/>
        <a:p>
          <a:endParaRPr lang="en-AU"/>
        </a:p>
      </dgm:t>
    </dgm:pt>
    <dgm:pt modelId="{B1893A29-0366-4A17-820D-0C97957C295F}" type="pres">
      <dgm:prSet presAssocID="{2E213138-F827-48DE-9B92-589E7D64047A}" presName="diagram" presStyleCnt="0">
        <dgm:presLayoutVars>
          <dgm:dir/>
          <dgm:resizeHandles val="exact"/>
        </dgm:presLayoutVars>
      </dgm:prSet>
      <dgm:spPr/>
    </dgm:pt>
    <dgm:pt modelId="{54241701-5619-43ED-AFDA-56E98A540DB6}" type="pres">
      <dgm:prSet presAssocID="{275AB159-7AD2-4281-99C9-A1066FB7BDAF}" presName="node" presStyleLbl="node1" presStyleIdx="0" presStyleCnt="6" custLinFactNeighborX="-584" custLinFactNeighborY="299">
        <dgm:presLayoutVars>
          <dgm:bulletEnabled val="1"/>
        </dgm:presLayoutVars>
      </dgm:prSet>
      <dgm:spPr>
        <a:prstGeom prst="roundRect">
          <a:avLst/>
        </a:prstGeom>
      </dgm:spPr>
    </dgm:pt>
    <dgm:pt modelId="{1B17C6D1-5919-4F83-8FE3-476B9922583D}" type="pres">
      <dgm:prSet presAssocID="{E04EED09-77E3-423D-AAD0-C4C65A9D72D8}" presName="sibTrans" presStyleCnt="0"/>
      <dgm:spPr/>
    </dgm:pt>
    <dgm:pt modelId="{6618BC52-2EE2-407C-8CA4-1D868DF71A5A}" type="pres">
      <dgm:prSet presAssocID="{E73C4135-DE23-4238-A8D1-E80E1F8305C9}" presName="node" presStyleLbl="node1" presStyleIdx="1" presStyleCnt="6">
        <dgm:presLayoutVars>
          <dgm:bulletEnabled val="1"/>
        </dgm:presLayoutVars>
      </dgm:prSet>
      <dgm:spPr>
        <a:prstGeom prst="roundRect">
          <a:avLst/>
        </a:prstGeom>
      </dgm:spPr>
    </dgm:pt>
    <dgm:pt modelId="{5CA7AFB6-A419-418D-A25A-C43141E311E6}" type="pres">
      <dgm:prSet presAssocID="{C1CDF383-FC52-4010-BDAA-09BE0EE9E87D}" presName="sibTrans" presStyleCnt="0"/>
      <dgm:spPr/>
    </dgm:pt>
    <dgm:pt modelId="{24707978-741C-4D28-A222-9D4F25D72720}" type="pres">
      <dgm:prSet presAssocID="{EC30E58B-E089-4130-BECF-E9AA08D524A9}" presName="node" presStyleLbl="node1" presStyleIdx="2" presStyleCnt="6">
        <dgm:presLayoutVars>
          <dgm:bulletEnabled val="1"/>
        </dgm:presLayoutVars>
      </dgm:prSet>
      <dgm:spPr>
        <a:prstGeom prst="roundRect">
          <a:avLst/>
        </a:prstGeom>
      </dgm:spPr>
    </dgm:pt>
    <dgm:pt modelId="{9E29D1AD-66F4-40D8-8AD9-8FBCA6C9B33B}" type="pres">
      <dgm:prSet presAssocID="{73E48893-1126-4AA4-A82C-23FB7349543B}" presName="sibTrans" presStyleCnt="0"/>
      <dgm:spPr/>
    </dgm:pt>
    <dgm:pt modelId="{7E186FEE-C8EE-488C-8C8F-34A24AE762C1}" type="pres">
      <dgm:prSet presAssocID="{2532D275-8BDA-485A-A7D9-4775A6F6FD7C}" presName="node" presStyleLbl="node1" presStyleIdx="3" presStyleCnt="6" custLinFactNeighborX="-604" custLinFactNeighborY="591">
        <dgm:presLayoutVars>
          <dgm:bulletEnabled val="1"/>
        </dgm:presLayoutVars>
      </dgm:prSet>
      <dgm:spPr>
        <a:prstGeom prst="roundRect">
          <a:avLst/>
        </a:prstGeom>
      </dgm:spPr>
    </dgm:pt>
    <dgm:pt modelId="{480577D6-A909-4635-8AD5-21BC266DF5F7}" type="pres">
      <dgm:prSet presAssocID="{E436AE25-C1A5-4CE0-9FD3-089FD6D92914}" presName="sibTrans" presStyleCnt="0"/>
      <dgm:spPr/>
    </dgm:pt>
    <dgm:pt modelId="{0ED7B4A9-B742-4DCE-BCCB-67858A7EA060}" type="pres">
      <dgm:prSet presAssocID="{EA44E9DC-D586-4256-A861-A7EFC76D9ECC}" presName="node" presStyleLbl="node1" presStyleIdx="4" presStyleCnt="6">
        <dgm:presLayoutVars>
          <dgm:bulletEnabled val="1"/>
        </dgm:presLayoutVars>
      </dgm:prSet>
      <dgm:spPr>
        <a:prstGeom prst="roundRect">
          <a:avLst/>
        </a:prstGeom>
      </dgm:spPr>
    </dgm:pt>
    <dgm:pt modelId="{6E7BAF1A-43A8-49A6-9FC6-6B18193810BD}" type="pres">
      <dgm:prSet presAssocID="{4250E537-267F-402A-A4A9-1340977E176B}" presName="sibTrans" presStyleCnt="0"/>
      <dgm:spPr/>
    </dgm:pt>
    <dgm:pt modelId="{2207E158-FDE6-4FD1-AC52-ECB0039A689B}" type="pres">
      <dgm:prSet presAssocID="{64618F49-3FC2-4503-A97F-5CE39BDBFE22}" presName="node" presStyleLbl="node1" presStyleIdx="5" presStyleCnt="6" custLinFactNeighborX="-1252" custLinFactNeighborY="163">
        <dgm:presLayoutVars>
          <dgm:bulletEnabled val="1"/>
        </dgm:presLayoutVars>
      </dgm:prSet>
      <dgm:spPr>
        <a:prstGeom prst="roundRect">
          <a:avLst/>
        </a:prstGeom>
      </dgm:spPr>
    </dgm:pt>
  </dgm:ptLst>
  <dgm:cxnLst>
    <dgm:cxn modelId="{3F662F03-6DD2-4975-9680-372DC1F0A8DB}" srcId="{2E213138-F827-48DE-9B92-589E7D64047A}" destId="{EA44E9DC-D586-4256-A861-A7EFC76D9ECC}" srcOrd="4" destOrd="0" parTransId="{AD0E98D7-9322-4B0D-AC7C-14D12235BCD0}" sibTransId="{4250E537-267F-402A-A4A9-1340977E176B}"/>
    <dgm:cxn modelId="{16ABB62B-5FDF-4DCC-A947-51EC2F558E00}" type="presOf" srcId="{64618F49-3FC2-4503-A97F-5CE39BDBFE22}" destId="{2207E158-FDE6-4FD1-AC52-ECB0039A689B}" srcOrd="0" destOrd="0" presId="urn:microsoft.com/office/officeart/2005/8/layout/default"/>
    <dgm:cxn modelId="{A67C6231-CEFC-415B-BA84-47D92ABF1AB8}" srcId="{2E213138-F827-48DE-9B92-589E7D64047A}" destId="{EC30E58B-E089-4130-BECF-E9AA08D524A9}" srcOrd="2" destOrd="0" parTransId="{84E7C056-CBA1-4A42-82FC-82BC62B60EDC}" sibTransId="{73E48893-1126-4AA4-A82C-23FB7349543B}"/>
    <dgm:cxn modelId="{B7E2C832-8CB1-4A1C-B133-72BC2B4C829A}" type="presOf" srcId="{2532D275-8BDA-485A-A7D9-4775A6F6FD7C}" destId="{7E186FEE-C8EE-488C-8C8F-34A24AE762C1}" srcOrd="0" destOrd="0" presId="urn:microsoft.com/office/officeart/2005/8/layout/default"/>
    <dgm:cxn modelId="{9742D239-EAEE-4A3E-8B28-479DB5F687AF}" type="presOf" srcId="{E73C4135-DE23-4238-A8D1-E80E1F8305C9}" destId="{6618BC52-2EE2-407C-8CA4-1D868DF71A5A}" srcOrd="0" destOrd="0" presId="urn:microsoft.com/office/officeart/2005/8/layout/default"/>
    <dgm:cxn modelId="{B81C8353-94E7-4211-ADC5-9997B622D46E}" srcId="{2E213138-F827-48DE-9B92-589E7D64047A}" destId="{2532D275-8BDA-485A-A7D9-4775A6F6FD7C}" srcOrd="3" destOrd="0" parTransId="{84A61260-85A2-4907-A49C-C64C55EBD1BB}" sibTransId="{E436AE25-C1A5-4CE0-9FD3-089FD6D92914}"/>
    <dgm:cxn modelId="{ED63D07A-004E-4D6D-A2A1-112CBE11D031}" srcId="{2E213138-F827-48DE-9B92-589E7D64047A}" destId="{64618F49-3FC2-4503-A97F-5CE39BDBFE22}" srcOrd="5" destOrd="0" parTransId="{5D09A465-549C-4C18-A2D5-C4D8AC1EB1A3}" sibTransId="{F9E9785F-D2D0-4B64-B270-A1C230A1FAFB}"/>
    <dgm:cxn modelId="{156B3596-1397-463F-BAD3-B699C026B14B}" type="presOf" srcId="{EA44E9DC-D586-4256-A861-A7EFC76D9ECC}" destId="{0ED7B4A9-B742-4DCE-BCCB-67858A7EA060}" srcOrd="0" destOrd="0" presId="urn:microsoft.com/office/officeart/2005/8/layout/default"/>
    <dgm:cxn modelId="{9D78A7A5-F265-4A28-9CC7-9551110A2822}" type="presOf" srcId="{275AB159-7AD2-4281-99C9-A1066FB7BDAF}" destId="{54241701-5619-43ED-AFDA-56E98A540DB6}" srcOrd="0" destOrd="0" presId="urn:microsoft.com/office/officeart/2005/8/layout/default"/>
    <dgm:cxn modelId="{3BC0C4A6-7FB0-45BF-B61C-7D96496FE45B}" type="presOf" srcId="{2E213138-F827-48DE-9B92-589E7D64047A}" destId="{B1893A29-0366-4A17-820D-0C97957C295F}" srcOrd="0" destOrd="0" presId="urn:microsoft.com/office/officeart/2005/8/layout/default"/>
    <dgm:cxn modelId="{872630BC-17C2-4721-89D4-29F571CD8700}" type="presOf" srcId="{EC30E58B-E089-4130-BECF-E9AA08D524A9}" destId="{24707978-741C-4D28-A222-9D4F25D72720}" srcOrd="0" destOrd="0" presId="urn:microsoft.com/office/officeart/2005/8/layout/default"/>
    <dgm:cxn modelId="{C786CAE1-56CE-4AD6-B9DD-EEB8AD6023A7}" srcId="{2E213138-F827-48DE-9B92-589E7D64047A}" destId="{E73C4135-DE23-4238-A8D1-E80E1F8305C9}" srcOrd="1" destOrd="0" parTransId="{4F7EC18D-936D-4314-9FF9-6C4294CF6D08}" sibTransId="{C1CDF383-FC52-4010-BDAA-09BE0EE9E87D}"/>
    <dgm:cxn modelId="{274723E5-6F6B-4811-AB61-E9B860CB3ED3}" srcId="{2E213138-F827-48DE-9B92-589E7D64047A}" destId="{275AB159-7AD2-4281-99C9-A1066FB7BDAF}" srcOrd="0" destOrd="0" parTransId="{78EB0D91-FE2B-4321-A9E9-29CA7B943559}" sibTransId="{E04EED09-77E3-423D-AAD0-C4C65A9D72D8}"/>
    <dgm:cxn modelId="{E9C0C4B7-7032-4178-983D-E54CBB7FFF03}" type="presParOf" srcId="{B1893A29-0366-4A17-820D-0C97957C295F}" destId="{54241701-5619-43ED-AFDA-56E98A540DB6}" srcOrd="0" destOrd="0" presId="urn:microsoft.com/office/officeart/2005/8/layout/default"/>
    <dgm:cxn modelId="{18995944-B2B8-4FD4-902D-E1E6D1338596}" type="presParOf" srcId="{B1893A29-0366-4A17-820D-0C97957C295F}" destId="{1B17C6D1-5919-4F83-8FE3-476B9922583D}" srcOrd="1" destOrd="0" presId="urn:microsoft.com/office/officeart/2005/8/layout/default"/>
    <dgm:cxn modelId="{E668699A-B085-44C7-9F1F-B984B7B416A3}" type="presParOf" srcId="{B1893A29-0366-4A17-820D-0C97957C295F}" destId="{6618BC52-2EE2-407C-8CA4-1D868DF71A5A}" srcOrd="2" destOrd="0" presId="urn:microsoft.com/office/officeart/2005/8/layout/default"/>
    <dgm:cxn modelId="{EDF80D36-B15B-437C-BE29-AEDA3FA3DE9F}" type="presParOf" srcId="{B1893A29-0366-4A17-820D-0C97957C295F}" destId="{5CA7AFB6-A419-418D-A25A-C43141E311E6}" srcOrd="3" destOrd="0" presId="urn:microsoft.com/office/officeart/2005/8/layout/default"/>
    <dgm:cxn modelId="{8B1520E1-B62F-455B-8D10-F199EF253ADF}" type="presParOf" srcId="{B1893A29-0366-4A17-820D-0C97957C295F}" destId="{24707978-741C-4D28-A222-9D4F25D72720}" srcOrd="4" destOrd="0" presId="urn:microsoft.com/office/officeart/2005/8/layout/default"/>
    <dgm:cxn modelId="{79F0C926-F5D3-4885-A1F7-66453BAAE620}" type="presParOf" srcId="{B1893A29-0366-4A17-820D-0C97957C295F}" destId="{9E29D1AD-66F4-40D8-8AD9-8FBCA6C9B33B}" srcOrd="5" destOrd="0" presId="urn:microsoft.com/office/officeart/2005/8/layout/default"/>
    <dgm:cxn modelId="{F3F1661E-C122-48A2-97C6-1994234B35D0}" type="presParOf" srcId="{B1893A29-0366-4A17-820D-0C97957C295F}" destId="{7E186FEE-C8EE-488C-8C8F-34A24AE762C1}" srcOrd="6" destOrd="0" presId="urn:microsoft.com/office/officeart/2005/8/layout/default"/>
    <dgm:cxn modelId="{5F037692-98BB-4116-95C1-7ECB3DA63EE7}" type="presParOf" srcId="{B1893A29-0366-4A17-820D-0C97957C295F}" destId="{480577D6-A909-4635-8AD5-21BC266DF5F7}" srcOrd="7" destOrd="0" presId="urn:microsoft.com/office/officeart/2005/8/layout/default"/>
    <dgm:cxn modelId="{F4F78658-ECAC-4BC7-A050-CA843706A0EB}" type="presParOf" srcId="{B1893A29-0366-4A17-820D-0C97957C295F}" destId="{0ED7B4A9-B742-4DCE-BCCB-67858A7EA060}" srcOrd="8" destOrd="0" presId="urn:microsoft.com/office/officeart/2005/8/layout/default"/>
    <dgm:cxn modelId="{65FA9D3E-7262-435A-81D4-C5F4D5F2F035}" type="presParOf" srcId="{B1893A29-0366-4A17-820D-0C97957C295F}" destId="{6E7BAF1A-43A8-49A6-9FC6-6B18193810BD}" srcOrd="9" destOrd="0" presId="urn:microsoft.com/office/officeart/2005/8/layout/default"/>
    <dgm:cxn modelId="{181D6F0B-D51B-4EEA-A198-483085783571}" type="presParOf" srcId="{B1893A29-0366-4A17-820D-0C97957C295F}" destId="{2207E158-FDE6-4FD1-AC52-ECB0039A689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FAFAD-9E80-47E1-A94F-4F73D131AE12}">
      <dsp:nvSpPr>
        <dsp:cNvPr id="0" name=""/>
        <dsp:cNvSpPr/>
      </dsp:nvSpPr>
      <dsp:spPr>
        <a:xfrm>
          <a:off x="2161567" y="344186"/>
          <a:ext cx="4029292" cy="4029292"/>
        </a:xfrm>
        <a:prstGeom prst="pie">
          <a:avLst>
            <a:gd name="adj1" fmla="val 16200000"/>
            <a:gd name="adj2" fmla="val 1800000"/>
          </a:avLst>
        </a:prstGeom>
        <a:solidFill>
          <a:srgbClr val="FFD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a:t>Simple</a:t>
          </a:r>
          <a:endParaRPr lang="en-US" sz="2000" b="1" kern="1200"/>
        </a:p>
      </dsp:txBody>
      <dsp:txXfrm>
        <a:off x="4285100" y="1198012"/>
        <a:ext cx="1439033" cy="1199194"/>
      </dsp:txXfrm>
    </dsp:sp>
    <dsp:sp modelId="{F488D616-CD15-4577-83DC-486171CF7BFB}">
      <dsp:nvSpPr>
        <dsp:cNvPr id="0" name=""/>
        <dsp:cNvSpPr/>
      </dsp:nvSpPr>
      <dsp:spPr>
        <a:xfrm>
          <a:off x="2067139" y="455693"/>
          <a:ext cx="4029292" cy="4029292"/>
        </a:xfrm>
        <a:prstGeom prst="pie">
          <a:avLst>
            <a:gd name="adj1" fmla="val 1800000"/>
            <a:gd name="adj2" fmla="val 900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a:t>Complex</a:t>
          </a:r>
          <a:endParaRPr lang="en-US" sz="2000" b="1" kern="1200"/>
        </a:p>
      </dsp:txBody>
      <dsp:txXfrm>
        <a:off x="3026495" y="3069937"/>
        <a:ext cx="2158549" cy="1055290"/>
      </dsp:txXfrm>
    </dsp:sp>
    <dsp:sp modelId="{9F6E3543-469E-48BA-9EBD-92B6C8DDECE2}">
      <dsp:nvSpPr>
        <dsp:cNvPr id="0" name=""/>
        <dsp:cNvSpPr/>
      </dsp:nvSpPr>
      <dsp:spPr>
        <a:xfrm>
          <a:off x="1994148" y="312475"/>
          <a:ext cx="4029292" cy="4029292"/>
        </a:xfrm>
        <a:prstGeom prst="pie">
          <a:avLst>
            <a:gd name="adj1" fmla="val 9000000"/>
            <a:gd name="adj2" fmla="val 16200000"/>
          </a:avLst>
        </a:prstGeom>
        <a:solidFill>
          <a:srgbClr val="FF611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solidFill>
                <a:schemeClr val="bg1"/>
              </a:solidFill>
            </a:rPr>
            <a:t>Developmental</a:t>
          </a:r>
          <a:r>
            <a:rPr lang="en-AU" sz="2000" b="0" kern="1200"/>
            <a:t> </a:t>
          </a:r>
          <a:endParaRPr lang="en-US" sz="2000" b="0" kern="1200"/>
        </a:p>
      </dsp:txBody>
      <dsp:txXfrm>
        <a:off x="2460874" y="1166301"/>
        <a:ext cx="1439033" cy="1199194"/>
      </dsp:txXfrm>
    </dsp:sp>
    <dsp:sp modelId="{3DF41DF0-ABC4-4F07-850A-F0C6C6E4D39C}">
      <dsp:nvSpPr>
        <dsp:cNvPr id="0" name=""/>
        <dsp:cNvSpPr/>
      </dsp:nvSpPr>
      <dsp:spPr>
        <a:xfrm>
          <a:off x="1912467" y="94753"/>
          <a:ext cx="4528157" cy="4528157"/>
        </a:xfrm>
        <a:prstGeom prst="circularArrow">
          <a:avLst>
            <a:gd name="adj1" fmla="val 5085"/>
            <a:gd name="adj2" fmla="val 327528"/>
            <a:gd name="adj3" fmla="val 1472472"/>
            <a:gd name="adj4" fmla="val 16199432"/>
            <a:gd name="adj5" fmla="val 5932"/>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sp>
    <dsp:sp modelId="{A90616B4-9897-42C2-86B1-8E515BC3690A}">
      <dsp:nvSpPr>
        <dsp:cNvPr id="0" name=""/>
        <dsp:cNvSpPr/>
      </dsp:nvSpPr>
      <dsp:spPr>
        <a:xfrm>
          <a:off x="1817707" y="206006"/>
          <a:ext cx="4528157" cy="4528157"/>
        </a:xfrm>
        <a:prstGeom prst="circularArrow">
          <a:avLst>
            <a:gd name="adj1" fmla="val 5085"/>
            <a:gd name="adj2" fmla="val 327528"/>
            <a:gd name="adj3" fmla="val 8671970"/>
            <a:gd name="adj4" fmla="val 1800502"/>
            <a:gd name="adj5" fmla="val 5932"/>
          </a:avLst>
        </a:prstGeom>
        <a:solidFill>
          <a:srgbClr val="FFB3B3"/>
        </a:solidFill>
        <a:ln>
          <a:noFill/>
        </a:ln>
        <a:effectLst/>
      </dsp:spPr>
      <dsp:style>
        <a:lnRef idx="0">
          <a:scrgbClr r="0" g="0" b="0"/>
        </a:lnRef>
        <a:fillRef idx="3">
          <a:scrgbClr r="0" g="0" b="0"/>
        </a:fillRef>
        <a:effectRef idx="2">
          <a:scrgbClr r="0" g="0" b="0"/>
        </a:effectRef>
        <a:fontRef idx="minor">
          <a:schemeClr val="lt1"/>
        </a:fontRef>
      </dsp:style>
    </dsp:sp>
    <dsp:sp modelId="{2CD44635-C10E-4CD2-9B0D-2FBE39CDCA7A}">
      <dsp:nvSpPr>
        <dsp:cNvPr id="0" name=""/>
        <dsp:cNvSpPr/>
      </dsp:nvSpPr>
      <dsp:spPr>
        <a:xfrm>
          <a:off x="1774450" y="73050"/>
          <a:ext cx="4528157" cy="4528157"/>
        </a:xfrm>
        <a:prstGeom prst="circularArrow">
          <a:avLst>
            <a:gd name="adj1" fmla="val 5085"/>
            <a:gd name="adj2" fmla="val 327528"/>
            <a:gd name="adj3" fmla="val 15873039"/>
            <a:gd name="adj4" fmla="val 9000000"/>
            <a:gd name="adj5" fmla="val 5932"/>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86052-0526-4114-9EC5-3C78ACF518C7}">
      <dsp:nvSpPr>
        <dsp:cNvPr id="0" name=""/>
        <dsp:cNvSpPr/>
      </dsp:nvSpPr>
      <dsp:spPr>
        <a:xfrm>
          <a:off x="1130484" y="195753"/>
          <a:ext cx="2236753" cy="2236817"/>
        </a:xfrm>
        <a:prstGeom prst="circularArrow">
          <a:avLst>
            <a:gd name="adj1" fmla="val 10980"/>
            <a:gd name="adj2" fmla="val 1142322"/>
            <a:gd name="adj3" fmla="val 4500000"/>
            <a:gd name="adj4" fmla="val 10800000"/>
            <a:gd name="adj5" fmla="val 12500"/>
          </a:avLst>
        </a:prstGeom>
        <a:solidFill>
          <a:srgbClr val="5674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D067F-60AB-4E45-9282-6DC207B3B507}">
      <dsp:nvSpPr>
        <dsp:cNvPr id="0" name=""/>
        <dsp:cNvSpPr/>
      </dsp:nvSpPr>
      <dsp:spPr>
        <a:xfrm>
          <a:off x="1624491" y="1005572"/>
          <a:ext cx="1247932" cy="623892"/>
        </a:xfrm>
        <a:prstGeom prst="rect">
          <a:avLst/>
        </a:prstGeom>
        <a:solidFill>
          <a:srgbClr val="5674B8"/>
        </a:solid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Intergenerational</a:t>
          </a:r>
        </a:p>
      </dsp:txBody>
      <dsp:txXfrm>
        <a:off x="1624491" y="1005572"/>
        <a:ext cx="1247932" cy="623892"/>
      </dsp:txXfrm>
    </dsp:sp>
    <dsp:sp modelId="{D3850801-A084-4D6B-A1C9-44934804B6D3}">
      <dsp:nvSpPr>
        <dsp:cNvPr id="0" name=""/>
        <dsp:cNvSpPr/>
      </dsp:nvSpPr>
      <dsp:spPr>
        <a:xfrm>
          <a:off x="668765" y="1629464"/>
          <a:ext cx="1921541" cy="1922354"/>
        </a:xfrm>
        <a:prstGeom prst="blockArc">
          <a:avLst>
            <a:gd name="adj1" fmla="val 0"/>
            <a:gd name="adj2" fmla="val 18900000"/>
            <a:gd name="adj3" fmla="val 12740"/>
          </a:avLst>
        </a:prstGeom>
        <a:solidFill>
          <a:srgbClr val="4BA8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3ACEC-66D8-4B46-B6B6-EE2F20369953}">
      <dsp:nvSpPr>
        <dsp:cNvPr id="0" name=""/>
        <dsp:cNvSpPr/>
      </dsp:nvSpPr>
      <dsp:spPr>
        <a:xfrm>
          <a:off x="1000525" y="2293294"/>
          <a:ext cx="1247932" cy="623892"/>
        </a:xfrm>
        <a:prstGeom prst="rect">
          <a:avLst/>
        </a:prstGeom>
        <a:solidFill>
          <a:srgbClr val="4BA846"/>
        </a:solid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Transgenerational</a:t>
          </a:r>
        </a:p>
      </dsp:txBody>
      <dsp:txXfrm>
        <a:off x="1000525" y="2293294"/>
        <a:ext cx="1247932" cy="623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41701-5619-43ED-AFDA-56E98A540DB6}">
      <dsp:nvSpPr>
        <dsp:cNvPr id="0" name=""/>
        <dsp:cNvSpPr/>
      </dsp:nvSpPr>
      <dsp:spPr>
        <a:xfrm>
          <a:off x="764681" y="4756"/>
          <a:ext cx="2144525" cy="1286715"/>
        </a:xfrm>
        <a:prstGeom prst="roundRect">
          <a:avLst/>
        </a:prstGeom>
        <a:solidFill>
          <a:srgbClr val="4BA846"/>
        </a:solidFill>
        <a:ln>
          <a:solidFill>
            <a:srgbClr val="4BA846"/>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relationships</a:t>
          </a:r>
        </a:p>
      </dsp:txBody>
      <dsp:txXfrm>
        <a:off x="827493" y="67568"/>
        <a:ext cx="2018901" cy="1161091"/>
      </dsp:txXfrm>
    </dsp:sp>
    <dsp:sp modelId="{6618BC52-2EE2-407C-8CA4-1D868DF71A5A}">
      <dsp:nvSpPr>
        <dsp:cNvPr id="0" name=""/>
        <dsp:cNvSpPr/>
      </dsp:nvSpPr>
      <dsp:spPr>
        <a:xfrm>
          <a:off x="3136183" y="908"/>
          <a:ext cx="2144525" cy="1286715"/>
        </a:xfrm>
        <a:prstGeom prst="roundRect">
          <a:avLst/>
        </a:prstGeom>
        <a:solidFill>
          <a:srgbClr val="FF611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physical</a:t>
          </a:r>
        </a:p>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activities</a:t>
          </a:r>
        </a:p>
      </dsp:txBody>
      <dsp:txXfrm>
        <a:off x="3198995" y="63720"/>
        <a:ext cx="2018901" cy="1161091"/>
      </dsp:txXfrm>
    </dsp:sp>
    <dsp:sp modelId="{24707978-741C-4D28-A222-9D4F25D72720}">
      <dsp:nvSpPr>
        <dsp:cNvPr id="0" name=""/>
        <dsp:cNvSpPr/>
      </dsp:nvSpPr>
      <dsp:spPr>
        <a:xfrm>
          <a:off x="777205" y="1502076"/>
          <a:ext cx="2144525" cy="1286715"/>
        </a:xfrm>
        <a:prstGeom prst="roundRect">
          <a:avLst/>
        </a:prstGeom>
        <a:solidFill>
          <a:srgbClr val="FF611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routines</a:t>
          </a:r>
        </a:p>
      </dsp:txBody>
      <dsp:txXfrm>
        <a:off x="840017" y="1564888"/>
        <a:ext cx="2018901" cy="1161091"/>
      </dsp:txXfrm>
    </dsp:sp>
    <dsp:sp modelId="{7E186FEE-C8EE-488C-8C8F-34A24AE762C1}">
      <dsp:nvSpPr>
        <dsp:cNvPr id="0" name=""/>
        <dsp:cNvSpPr/>
      </dsp:nvSpPr>
      <dsp:spPr>
        <a:xfrm>
          <a:off x="3123230" y="1509680"/>
          <a:ext cx="2144525" cy="1286715"/>
        </a:xfrm>
        <a:prstGeom prst="roundRect">
          <a:avLst/>
        </a:prstGeom>
        <a:solidFill>
          <a:srgbClr val="5674B8"/>
        </a:solidFill>
        <a:ln>
          <a:solidFill>
            <a:srgbClr val="5674B8"/>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instructions</a:t>
          </a:r>
        </a:p>
      </dsp:txBody>
      <dsp:txXfrm>
        <a:off x="3186042" y="1572492"/>
        <a:ext cx="2018901" cy="1161091"/>
      </dsp:txXfrm>
    </dsp:sp>
    <dsp:sp modelId="{0ED7B4A9-B742-4DCE-BCCB-67858A7EA060}">
      <dsp:nvSpPr>
        <dsp:cNvPr id="0" name=""/>
        <dsp:cNvSpPr/>
      </dsp:nvSpPr>
      <dsp:spPr>
        <a:xfrm>
          <a:off x="777205" y="3003244"/>
          <a:ext cx="2144525" cy="1286715"/>
        </a:xfrm>
        <a:prstGeom prst="roundRect">
          <a:avLst/>
        </a:prstGeom>
        <a:solidFill>
          <a:srgbClr val="5674B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learning tasks</a:t>
          </a:r>
        </a:p>
      </dsp:txBody>
      <dsp:txXfrm>
        <a:off x="840017" y="3066056"/>
        <a:ext cx="2018901" cy="1161091"/>
      </dsp:txXfrm>
    </dsp:sp>
    <dsp:sp modelId="{2207E158-FDE6-4FD1-AC52-ECB0039A689B}">
      <dsp:nvSpPr>
        <dsp:cNvPr id="0" name=""/>
        <dsp:cNvSpPr/>
      </dsp:nvSpPr>
      <dsp:spPr>
        <a:xfrm>
          <a:off x="3109333" y="3004152"/>
          <a:ext cx="2144525" cy="1286715"/>
        </a:xfrm>
        <a:prstGeom prst="roundRect">
          <a:avLst/>
        </a:prstGeom>
        <a:solidFill>
          <a:srgbClr val="4BA846"/>
        </a:solidFill>
        <a:ln>
          <a:solidFill>
            <a:srgbClr val="4BA846"/>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bg1"/>
              </a:solidFill>
              <a:latin typeface="Helvetica" panose="020B0604020202030204" pitchFamily="34" charset="0"/>
            </a:rPr>
            <a:t>behavioural expectations</a:t>
          </a:r>
        </a:p>
      </dsp:txBody>
      <dsp:txXfrm>
        <a:off x="3172145" y="3066964"/>
        <a:ext cx="2018901" cy="116109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0T21:52:41.539"/>
    </inkml:context>
    <inkml:brush xml:id="br0">
      <inkml:brushProperty name="width" value="0.35" units="cm"/>
      <inkml:brushProperty name="height" value="0.35" units="cm"/>
      <inkml:brushProperty name="color" value="#FFFFFF"/>
    </inkml:brush>
  </inkml:definitions>
  <inkml:trace contextRef="#ctx0" brushRef="#br0">0 1 24575,'0'7'0,"8"3"0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0T21:52:42.827"/>
    </inkml:context>
    <inkml:brush xml:id="br0">
      <inkml:brushProperty name="width" value="0.35" units="cm"/>
      <inkml:brushProperty name="height" value="0.35" units="cm"/>
      <inkml:brushProperty name="color" value="#FFFFFF"/>
    </inkml:brush>
  </inkml:definitions>
  <inkml:trace contextRef="#ctx0" brushRef="#br0">390 446 24575,'-1'32'0,"0"-1"0,1 0 0,1 0 0,2 0 0,1-1 0,1 1 0,10 30 0,-31-94 0,-1 0 0,-2 0 0,-1 2 0,-37-44 0,-121-133 0,169 199 0,4 2 0,-1-1 0,-1 2 0,0-1 0,0 1 0,0 0 0,0 0 0,-1 1 0,-12-7 0,19 11 0,0 1 0,1 0 0,-1 0 0,0 0 0,1-1 0,-1 1 0,0 0 0,1 0 0,-1 0 0,0 0 0,1 0 0,-1 0 0,0 0 0,1 0 0,-1 0 0,0 1 0,1-1 0,-1 0 0,1 0 0,-1 0 0,0 1 0,1-1 0,-1 0 0,1 1 0,-1-1 0,1 1 0,-1-1 0,1 1 0,-1-1 0,1 1 0,-1-1 0,1 1 0,-1-1 0,1 1 0,0-1 0,-1 1 0,1 0 0,0-1 0,-1 2 0,1 1 0,-1 0 0,1-1 0,-1 1 0,1 0 0,0 0 0,0 0 0,0 0 0,0 0 0,1 0 0,1 4 0,-2-4 0,1 0 0,0-1 0,0 1 0,0 0 0,0-1 0,0 1 0,1-1 0,-1 1 0,1-1 0,0 0 0,2 3 0,-3-4 0,0 0 0,0-1 0,0 1 0,-1-1 0,1 1 0,0-1 0,0 1 0,0-1 0,0 0 0,0 1 0,0-1 0,0 0 0,0 0 0,0 0 0,0 1 0,0-1 0,0 0 0,0-1 0,0 1 0,0 0 0,0 0 0,0 0 0,0 0 0,0-1 0,0 1 0,0-1 0,0 1 0,0 0 0,-1-1 0,1 0 0,1 0 0,4-4 0,-2 0 0,1 0 0,0 0 0,-1-1 0,0 1 0,0-1 0,-1 0 0,0 0 0,0-1 0,0 1 0,-1-1 0,3-10 0,16-87 0,-10-24-1365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12C4A-E4A1-4EE5-970A-1D94F5CB0B4C}" type="datetimeFigureOut">
              <a:rPr lang="en-AU" smtClean="0"/>
              <a:t>5/02/2023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D1C19-B197-4C2A-B4BC-253A4668FFBE}" type="slidenum">
              <a:rPr lang="en-AU" smtClean="0"/>
              <a:t>‹#›</a:t>
            </a:fld>
            <a:endParaRPr lang="en-AU"/>
          </a:p>
        </p:txBody>
      </p:sp>
    </p:spTree>
    <p:extLst>
      <p:ext uri="{BB962C8B-B14F-4D97-AF65-F5344CB8AC3E}">
        <p14:creationId xmlns:p14="http://schemas.microsoft.com/office/powerpoint/2010/main" val="56027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hildhoodtrauma.org.au/2015/january/how-to-help-young-people-navigate-the-new-school-yea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AD1C19-B197-4C2A-B4BC-253A4668FFBE}" type="slidenum">
              <a:rPr lang="en-AU" smtClean="0"/>
              <a:t>2</a:t>
            </a:fld>
            <a:endParaRPr lang="en-AU"/>
          </a:p>
        </p:txBody>
      </p:sp>
    </p:spTree>
    <p:extLst>
      <p:ext uri="{BB962C8B-B14F-4D97-AF65-F5344CB8AC3E}">
        <p14:creationId xmlns:p14="http://schemas.microsoft.com/office/powerpoint/2010/main" val="253728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Behaviour, Learning</a:t>
            </a:r>
          </a:p>
        </p:txBody>
      </p:sp>
      <p:sp>
        <p:nvSpPr>
          <p:cNvPr id="4" name="Slide Number Placeholder 3"/>
          <p:cNvSpPr>
            <a:spLocks noGrp="1"/>
          </p:cNvSpPr>
          <p:nvPr>
            <p:ph type="sldNum" sz="quarter" idx="5"/>
          </p:nvPr>
        </p:nvSpPr>
        <p:spPr/>
        <p:txBody>
          <a:bodyPr/>
          <a:lstStyle/>
          <a:p>
            <a:fld id="{26AD1C19-B197-4C2A-B4BC-253A4668FFBE}" type="slidenum">
              <a:rPr lang="en-AU" smtClean="0"/>
              <a:t>15</a:t>
            </a:fld>
            <a:endParaRPr lang="en-AU"/>
          </a:p>
        </p:txBody>
      </p:sp>
    </p:spTree>
    <p:extLst>
      <p:ext uri="{BB962C8B-B14F-4D97-AF65-F5344CB8AC3E}">
        <p14:creationId xmlns:p14="http://schemas.microsoft.com/office/powerpoint/2010/main" val="32529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Emotions, Relationships</a:t>
            </a:r>
          </a:p>
        </p:txBody>
      </p:sp>
      <p:sp>
        <p:nvSpPr>
          <p:cNvPr id="4" name="Slide Number Placeholder 3"/>
          <p:cNvSpPr>
            <a:spLocks noGrp="1"/>
          </p:cNvSpPr>
          <p:nvPr>
            <p:ph type="sldNum" sz="quarter" idx="5"/>
          </p:nvPr>
        </p:nvSpPr>
        <p:spPr/>
        <p:txBody>
          <a:bodyPr/>
          <a:lstStyle/>
          <a:p>
            <a:fld id="{26AD1C19-B197-4C2A-B4BC-253A4668FFBE}" type="slidenum">
              <a:rPr lang="en-AU" smtClean="0"/>
              <a:t>16</a:t>
            </a:fld>
            <a:endParaRPr lang="en-AU"/>
          </a:p>
        </p:txBody>
      </p:sp>
    </p:spTree>
    <p:extLst>
      <p:ext uri="{BB962C8B-B14F-4D97-AF65-F5344CB8AC3E}">
        <p14:creationId xmlns:p14="http://schemas.microsoft.com/office/powerpoint/2010/main" val="2524763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where we are in the flow</a:t>
            </a:r>
          </a:p>
          <a:p>
            <a:r>
              <a:rPr lang="en-US"/>
              <a:t>This framework is coming to attend to needs and safety through domains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17</a:t>
            </a:fld>
            <a:endParaRPr lang="en-AU"/>
          </a:p>
        </p:txBody>
      </p:sp>
    </p:spTree>
    <p:extLst>
      <p:ext uri="{BB962C8B-B14F-4D97-AF65-F5344CB8AC3E}">
        <p14:creationId xmlns:p14="http://schemas.microsoft.com/office/powerpoint/2010/main" val="104393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The acronym </a:t>
            </a:r>
            <a:r>
              <a:rPr lang="en-AU" b="1"/>
              <a:t>SPACE </a:t>
            </a:r>
            <a:r>
              <a:rPr lang="en-AU"/>
              <a:t>represents five key dimensions that if incorporated into strategies offer the most potential to establish effective opportunities for schools to respond to the needs of children and young people who have experienced trauma.</a:t>
            </a:r>
          </a:p>
          <a:p>
            <a:endParaRPr lang="en-AU">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18</a:t>
            </a:fld>
            <a:endParaRPr lang="en-AU"/>
          </a:p>
        </p:txBody>
      </p:sp>
    </p:spTree>
    <p:extLst>
      <p:ext uri="{BB962C8B-B14F-4D97-AF65-F5344CB8AC3E}">
        <p14:creationId xmlns:p14="http://schemas.microsoft.com/office/powerpoint/2010/main" val="305777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Emphasis the needs framework</a:t>
            </a:r>
          </a:p>
        </p:txBody>
      </p:sp>
      <p:sp>
        <p:nvSpPr>
          <p:cNvPr id="4" name="Slide Number Placeholder 3"/>
          <p:cNvSpPr>
            <a:spLocks noGrp="1"/>
          </p:cNvSpPr>
          <p:nvPr>
            <p:ph type="sldNum" sz="quarter" idx="5"/>
          </p:nvPr>
        </p:nvSpPr>
        <p:spPr/>
        <p:txBody>
          <a:bodyPr/>
          <a:lstStyle/>
          <a:p>
            <a:fld id="{26AD1C19-B197-4C2A-B4BC-253A4668FFBE}" type="slidenum">
              <a:rPr lang="en-AU" smtClean="0"/>
              <a:t>19</a:t>
            </a:fld>
            <a:endParaRPr lang="en-AU"/>
          </a:p>
        </p:txBody>
      </p:sp>
    </p:spTree>
    <p:extLst>
      <p:ext uri="{BB962C8B-B14F-4D97-AF65-F5344CB8AC3E}">
        <p14:creationId xmlns:p14="http://schemas.microsoft.com/office/powerpoint/2010/main" val="175812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a:t>
            </a:r>
            <a:r>
              <a:rPr lang="en-US" err="1"/>
              <a:t>neurosequential</a:t>
            </a:r>
            <a:r>
              <a:rPr lang="en-US"/>
              <a:t> model of therapeutics Bruce Perry...</a:t>
            </a: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20</a:t>
            </a:fld>
            <a:endParaRPr lang="en-AU"/>
          </a:p>
        </p:txBody>
      </p:sp>
    </p:spTree>
    <p:extLst>
      <p:ext uri="{BB962C8B-B14F-4D97-AF65-F5344CB8AC3E}">
        <p14:creationId xmlns:p14="http://schemas.microsoft.com/office/powerpoint/2010/main" val="210325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Kimberley space concept of the Hand- What can I count on</a:t>
            </a:r>
            <a:endParaRPr lang="en-US">
              <a:cs typeface="Calibri"/>
            </a:endParaRPr>
          </a:p>
          <a:p>
            <a:endParaRPr lang="en-US"/>
          </a:p>
          <a:p>
            <a:r>
              <a:rPr lang="en-US" err="1"/>
              <a:t>Traumatised</a:t>
            </a:r>
            <a:r>
              <a:rPr lang="en-US"/>
              <a:t> Student and young people experience change in their relational and physical environment as a source of stress.</a:t>
            </a:r>
            <a:endParaRPr lang="en-US">
              <a:cs typeface="Calibri"/>
            </a:endParaRPr>
          </a:p>
          <a:p>
            <a:r>
              <a:rPr lang="en-US"/>
              <a:t>Their brain-body system maintains itself in a state of arousal readiness in preparation for the re-occurrence of threat. </a:t>
            </a:r>
          </a:p>
          <a:p>
            <a:endParaRPr lang="en-US"/>
          </a:p>
          <a:p>
            <a:r>
              <a:rPr lang="en-US" i="1"/>
              <a:t>Strategies which promote stability and familiarity reduce the need for the stress system to be as actively engaged.</a:t>
            </a:r>
            <a:r>
              <a:rPr lang="en-US"/>
              <a:t> They then have the space to experience themselves as more flexible &amp; more able tolerate small degrees of change in their environment.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22</a:t>
            </a:fld>
            <a:endParaRPr lang="en-AU"/>
          </a:p>
        </p:txBody>
      </p:sp>
    </p:spTree>
    <p:extLst>
      <p:ext uri="{BB962C8B-B14F-4D97-AF65-F5344CB8AC3E}">
        <p14:creationId xmlns:p14="http://schemas.microsoft.com/office/powerpoint/2010/main" val="1540444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already do.. How we can extend</a:t>
            </a:r>
          </a:p>
          <a:p>
            <a:endParaRPr lang="en-US"/>
          </a:p>
          <a:p>
            <a:r>
              <a:rPr lang="en-US"/>
              <a:t>REFLECTION</a:t>
            </a:r>
            <a:endParaRPr lang="en-US">
              <a:cs typeface="Calibri"/>
            </a:endParaRPr>
          </a:p>
          <a:p>
            <a:r>
              <a:rPr lang="en-US"/>
              <a:t>This is a starting point for reflection.</a:t>
            </a:r>
            <a:endParaRPr lang="en-US">
              <a:cs typeface="Calibri"/>
            </a:endParaRPr>
          </a:p>
          <a:p>
            <a:r>
              <a:rPr lang="en-US"/>
              <a:t>ACTIVITY </a:t>
            </a:r>
            <a:endParaRPr lang="en-US">
              <a:cs typeface="Calibri"/>
            </a:endParaRPr>
          </a:p>
          <a:p>
            <a:r>
              <a:rPr lang="en-US"/>
              <a:t>(if time permits) could get each table to look at one area and jot down points to consider for each area.</a:t>
            </a:r>
            <a:endParaRPr lang="en-US">
              <a:cs typeface="Calibri"/>
            </a:endParaRPr>
          </a:p>
          <a:p>
            <a:r>
              <a:rPr lang="en-US"/>
              <a:t>Share with the group</a:t>
            </a:r>
            <a:endParaRPr lang="en-US">
              <a:cs typeface="Calibri"/>
            </a:endParaRPr>
          </a:p>
          <a:p>
            <a:r>
              <a:rPr lang="en-US"/>
              <a:t>IDEAS to:</a:t>
            </a:r>
            <a:endParaRPr lang="en-US">
              <a:cs typeface="Calibri"/>
            </a:endParaRPr>
          </a:p>
          <a:p>
            <a:r>
              <a:rPr lang="en-US"/>
              <a:t>Increase predictability. </a:t>
            </a:r>
            <a:endParaRPr lang="en-US">
              <a:cs typeface="Calibri"/>
            </a:endParaRPr>
          </a:p>
          <a:p>
            <a:r>
              <a:rPr lang="en-US"/>
              <a:t>•Relationships – safe people, greet!</a:t>
            </a:r>
            <a:endParaRPr lang="en-US">
              <a:cs typeface="Calibri"/>
            </a:endParaRPr>
          </a:p>
          <a:p>
            <a:r>
              <a:rPr lang="en-US"/>
              <a:t>•Physical – safe places, calming spaces (swings), careful if rearranging furniture – invite student to help</a:t>
            </a:r>
            <a:endParaRPr lang="en-US">
              <a:cs typeface="Calibri"/>
            </a:endParaRPr>
          </a:p>
          <a:p>
            <a:r>
              <a:rPr lang="en-US"/>
              <a:t>•Routines – entering class, if late, for calming, consistent schoolwide, classroom routines, MBHS independent bell work 5 mins on entering each class.</a:t>
            </a:r>
            <a:endParaRPr lang="en-US">
              <a:cs typeface="Calibri"/>
            </a:endParaRPr>
          </a:p>
          <a:p>
            <a:r>
              <a:rPr lang="en-US"/>
              <a:t>•Instructional -  pre-teach signal for attention (biggest challenge for beginning teachers) – school wide JRLF; what’s happening next?? VISUAL SCHEDULE for ALL . </a:t>
            </a:r>
            <a:endParaRPr lang="en-US">
              <a:cs typeface="Calibri"/>
            </a:endParaRPr>
          </a:p>
          <a:p>
            <a:r>
              <a:rPr lang="en-US"/>
              <a:t>•Learning tasks – What if need help? Steps? Finished early?</a:t>
            </a:r>
            <a:endParaRPr lang="en-US">
              <a:cs typeface="Calibri"/>
            </a:endParaRPr>
          </a:p>
          <a:p>
            <a:r>
              <a:rPr lang="en-US"/>
              <a:t>•</a:t>
            </a:r>
            <a:r>
              <a:rPr lang="en-US" err="1"/>
              <a:t>Behavioural</a:t>
            </a:r>
            <a:r>
              <a:rPr lang="en-US"/>
              <a:t> expectations – posted? shared language, shared expectations, role play relocation, re-entry, acknowledgements</a:t>
            </a:r>
            <a:endParaRPr lang="en-US">
              <a:cs typeface="Calibri"/>
            </a:endParaRPr>
          </a:p>
          <a:p>
            <a:r>
              <a:rPr lang="en-US"/>
              <a:t>Refer to TATS document in FRONTER room lots of ideas for predictability.</a:t>
            </a:r>
            <a:endParaRPr lang="en-US">
              <a:cs typeface="Calibri"/>
            </a:endParaRPr>
          </a:p>
          <a:p>
            <a:r>
              <a:rPr lang="en-US">
                <a:hlinkClick r:id="rId3"/>
              </a:rPr>
              <a:t> http://childhoodtrauma.org.au/2015/january/how-to-help-young-people-navigate-the-new-school-year</a:t>
            </a:r>
            <a:r>
              <a:rPr lang="en-US"/>
              <a:t>  Alexa’s blog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23</a:t>
            </a:fld>
            <a:endParaRPr lang="en-AU"/>
          </a:p>
        </p:txBody>
      </p:sp>
    </p:spTree>
    <p:extLst>
      <p:ext uri="{BB962C8B-B14F-4D97-AF65-F5344CB8AC3E}">
        <p14:creationId xmlns:p14="http://schemas.microsoft.com/office/powerpoint/2010/main" val="324636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image on this slide represents an anthill or termite mound and is a reflection that what we see above ground (the </a:t>
            </a:r>
            <a:r>
              <a:rPr lang="en-US" err="1"/>
              <a:t>behaviour</a:t>
            </a:r>
            <a:r>
              <a:rPr lang="en-US"/>
              <a:t>) is only the presenting tip of a more complex construction (like the termite mound where only about one sixth is visible above ground).  The </a:t>
            </a:r>
            <a:r>
              <a:rPr lang="en-US" err="1"/>
              <a:t>behaviour</a:t>
            </a:r>
            <a:r>
              <a:rPr lang="en-US"/>
              <a:t> is a reflection of the underlying needs of a child, a young person or a caregiver and we want to open up genuine interest in understanding that underlying need rather than just responding to the visible </a:t>
            </a:r>
            <a:r>
              <a:rPr lang="en-US" err="1"/>
              <a:t>behaviour</a:t>
            </a:r>
            <a:r>
              <a:rPr lang="en-US"/>
              <a:t>.</a:t>
            </a:r>
          </a:p>
          <a:p>
            <a:endParaRPr lang="en-US"/>
          </a:p>
          <a:p>
            <a:r>
              <a:rPr lang="en-US"/>
              <a:t>Examples of common </a:t>
            </a:r>
            <a:r>
              <a:rPr lang="en-US" err="1"/>
              <a:t>behaviours</a:t>
            </a:r>
            <a:r>
              <a:rPr lang="en-US"/>
              <a:t> that teachers report as challenging:</a:t>
            </a:r>
            <a:endParaRPr lang="en-US">
              <a:cs typeface="Calibri"/>
            </a:endParaRPr>
          </a:p>
          <a:p>
            <a:r>
              <a:rPr lang="en-US"/>
              <a:t>Defiance – refusing to complete tasks when instructed</a:t>
            </a:r>
            <a:endParaRPr lang="en-US">
              <a:cs typeface="Calibri"/>
            </a:endParaRPr>
          </a:p>
          <a:p>
            <a:r>
              <a:rPr lang="en-US"/>
              <a:t>Clingy – wanting to be on or near them at all times</a:t>
            </a:r>
          </a:p>
          <a:p>
            <a:endParaRPr lang="en-US">
              <a:cs typeface="Calibri"/>
            </a:endParaRPr>
          </a:p>
          <a:p>
            <a:r>
              <a:rPr lang="en-US" b="1"/>
              <a:t>Brainstorm in groups: </a:t>
            </a:r>
            <a:r>
              <a:rPr lang="en-US"/>
              <a:t>what are some different ways we could understand these </a:t>
            </a:r>
            <a:r>
              <a:rPr lang="en-US" err="1"/>
              <a:t>behaviours</a:t>
            </a:r>
            <a:r>
              <a:rPr lang="en-US"/>
              <a:t>? How might you wonder with a parent about the function underlying these </a:t>
            </a:r>
            <a:r>
              <a:rPr lang="en-US" err="1"/>
              <a:t>behaviours</a:t>
            </a:r>
            <a:r>
              <a:rPr lang="en-US"/>
              <a:t>? What would be some supportive responses to each of these </a:t>
            </a:r>
            <a:r>
              <a:rPr lang="en-US" err="1"/>
              <a:t>behaviours</a:t>
            </a:r>
            <a:r>
              <a:rPr lang="en-US"/>
              <a:t>, depending on how we have understood them?</a:t>
            </a:r>
            <a:endParaRPr lang="en-US">
              <a:cs typeface="Calibri"/>
            </a:endParaRPr>
          </a:p>
          <a:p>
            <a:r>
              <a:rPr lang="en-US"/>
              <a:t>Parents and caregivers need assistance to make sense of their life experience through a supportive, empathic emotional relationship which encourages authenticity, nurturing and direct communication</a:t>
            </a: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25</a:t>
            </a:fld>
            <a:endParaRPr lang="en-AU"/>
          </a:p>
        </p:txBody>
      </p:sp>
    </p:spTree>
    <p:extLst>
      <p:ext uri="{BB962C8B-B14F-4D97-AF65-F5344CB8AC3E}">
        <p14:creationId xmlns:p14="http://schemas.microsoft.com/office/powerpoint/2010/main" val="3407186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...Trauma undermines the child’s body, physiological health…. They have been in living out of their social engagement system which can impact eating, sleeping, play…</a:t>
            </a: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29</a:t>
            </a:fld>
            <a:endParaRPr lang="en-AU"/>
          </a:p>
        </p:txBody>
      </p:sp>
    </p:spTree>
    <p:extLst>
      <p:ext uri="{BB962C8B-B14F-4D97-AF65-F5344CB8AC3E}">
        <p14:creationId xmlns:p14="http://schemas.microsoft.com/office/powerpoint/2010/main" val="287345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How the session will be facilitated</a:t>
            </a:r>
            <a:endParaRPr lang="en-US"/>
          </a:p>
          <a:p>
            <a:r>
              <a:rPr lang="en-US"/>
              <a:t>Examples of what you might include:</a:t>
            </a:r>
            <a:endParaRPr lang="en-US">
              <a:cs typeface="Calibri"/>
            </a:endParaRPr>
          </a:p>
          <a:p>
            <a:r>
              <a:rPr lang="en-US"/>
              <a:t>Participation encouraged – use of chat function, introductions in the Chat</a:t>
            </a:r>
            <a:endParaRPr lang="en-US">
              <a:cs typeface="Calibri"/>
            </a:endParaRPr>
          </a:p>
          <a:p>
            <a:r>
              <a:rPr lang="en-US"/>
              <a:t>Mute yourself when not talking</a:t>
            </a:r>
            <a:endParaRPr lang="en-US">
              <a:cs typeface="Calibri"/>
            </a:endParaRPr>
          </a:p>
          <a:p>
            <a:r>
              <a:rPr lang="en-US"/>
              <a:t>Hands up or use the chat button if you have questions</a:t>
            </a:r>
            <a:endParaRPr lang="en-US">
              <a:cs typeface="Calibri"/>
            </a:endParaRPr>
          </a:p>
          <a:p>
            <a:r>
              <a:rPr lang="en-US"/>
              <a:t>Please use headphones if children are in your training space</a:t>
            </a:r>
            <a:endParaRPr lang="en-US">
              <a:cs typeface="Calibri"/>
            </a:endParaRPr>
          </a:p>
          <a:p>
            <a:r>
              <a:rPr lang="en-US"/>
              <a:t>Confidentiality </a:t>
            </a:r>
            <a:endParaRPr lang="en-US">
              <a:cs typeface="Calibri"/>
            </a:endParaRPr>
          </a:p>
          <a:p>
            <a:r>
              <a:rPr lang="en-US"/>
              <a:t>Include any housekeeping (</a:t>
            </a:r>
            <a:r>
              <a:rPr lang="en-US" err="1"/>
              <a:t>eg</a:t>
            </a:r>
            <a:r>
              <a:rPr lang="en-US"/>
              <a:t> breaks </a:t>
            </a:r>
            <a:r>
              <a:rPr lang="en-US" err="1"/>
              <a:t>etc</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5</a:t>
            </a:fld>
            <a:endParaRPr lang="en-AU"/>
          </a:p>
        </p:txBody>
      </p:sp>
    </p:spTree>
    <p:extLst>
      <p:ext uri="{BB962C8B-B14F-4D97-AF65-F5344CB8AC3E}">
        <p14:creationId xmlns:p14="http://schemas.microsoft.com/office/powerpoint/2010/main" val="533166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indicators- We acknowledge that in a classroom Trauma is one possibility. Today’s session is looking through the lens of trauma but there are other learning difficulties that can present in a classroom. </a:t>
            </a:r>
          </a:p>
        </p:txBody>
      </p:sp>
      <p:sp>
        <p:nvSpPr>
          <p:cNvPr id="4" name="Slide Number Placeholder 3"/>
          <p:cNvSpPr>
            <a:spLocks noGrp="1"/>
          </p:cNvSpPr>
          <p:nvPr>
            <p:ph type="sldNum" sz="quarter" idx="5"/>
          </p:nvPr>
        </p:nvSpPr>
        <p:spPr/>
        <p:txBody>
          <a:bodyPr/>
          <a:lstStyle/>
          <a:p>
            <a:fld id="{26AD1C19-B197-4C2A-B4BC-253A4668FFBE}" type="slidenum">
              <a:rPr lang="en-AU" smtClean="0"/>
              <a:t>30</a:t>
            </a:fld>
            <a:endParaRPr lang="en-AU"/>
          </a:p>
        </p:txBody>
      </p:sp>
    </p:spTree>
    <p:extLst>
      <p:ext uri="{BB962C8B-B14F-4D97-AF65-F5344CB8AC3E}">
        <p14:creationId xmlns:p14="http://schemas.microsoft.com/office/powerpoint/2010/main" val="103116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Dr Stephen </a:t>
            </a:r>
            <a:r>
              <a:rPr lang="en-GB" sz="1200" dirty="0" err="1"/>
              <a:t>Porges</a:t>
            </a:r>
            <a:r>
              <a:rPr lang="en-GB" sz="1200" dirty="0"/>
              <a:t> – Polyvagal Theory/Social Engagement System</a:t>
            </a:r>
            <a:endParaRPr lang="en-AU" sz="1200" dirty="0"/>
          </a:p>
          <a:p>
            <a:endParaRPr lang="en-AU" dirty="0"/>
          </a:p>
        </p:txBody>
      </p:sp>
      <p:sp>
        <p:nvSpPr>
          <p:cNvPr id="4" name="Slide Number Placeholder 3"/>
          <p:cNvSpPr>
            <a:spLocks noGrp="1"/>
          </p:cNvSpPr>
          <p:nvPr>
            <p:ph type="sldNum" sz="quarter" idx="5"/>
          </p:nvPr>
        </p:nvSpPr>
        <p:spPr/>
        <p:txBody>
          <a:bodyPr/>
          <a:lstStyle/>
          <a:p>
            <a:fld id="{26AD1C19-B197-4C2A-B4BC-253A4668FFBE}" type="slidenum">
              <a:rPr lang="en-AU" smtClean="0"/>
              <a:t>33</a:t>
            </a:fld>
            <a:endParaRPr lang="en-AU"/>
          </a:p>
        </p:txBody>
      </p:sp>
    </p:spTree>
    <p:extLst>
      <p:ext uri="{BB962C8B-B14F-4D97-AF65-F5344CB8AC3E}">
        <p14:creationId xmlns:p14="http://schemas.microsoft.com/office/powerpoint/2010/main" val="226312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 Line of my day</a:t>
            </a:r>
          </a:p>
          <a:p>
            <a:endParaRPr lang="en-US"/>
          </a:p>
          <a:p>
            <a:r>
              <a:rPr lang="en-US" err="1"/>
              <a:t>Mobilised</a:t>
            </a:r>
            <a:r>
              <a:rPr lang="en-US"/>
              <a:t>- too much energy in my body – too hot</a:t>
            </a:r>
            <a:endParaRPr lang="en-US">
              <a:cs typeface="Calibri"/>
            </a:endParaRPr>
          </a:p>
          <a:p>
            <a:r>
              <a:rPr lang="en-US"/>
              <a:t>Socially Engaged- ‘the goldilocks zone’- just right</a:t>
            </a:r>
            <a:endParaRPr lang="en-US">
              <a:cs typeface="Calibri"/>
            </a:endParaRPr>
          </a:p>
          <a:p>
            <a:r>
              <a:rPr lang="en-US" err="1"/>
              <a:t>Immobilised</a:t>
            </a:r>
            <a:r>
              <a:rPr lang="en-US"/>
              <a:t>- too little energy moving through my body- too cold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34</a:t>
            </a:fld>
            <a:endParaRPr lang="en-AU"/>
          </a:p>
        </p:txBody>
      </p:sp>
    </p:spTree>
    <p:extLst>
      <p:ext uri="{BB962C8B-B14F-4D97-AF65-F5344CB8AC3E}">
        <p14:creationId xmlns:p14="http://schemas.microsoft.com/office/powerpoint/2010/main" val="719791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Sian Phillips et al 2021</a:t>
            </a:r>
            <a:endParaRPr lang="en-US"/>
          </a:p>
          <a:p>
            <a:r>
              <a:rPr lang="en-US" i="1"/>
              <a:t>Bruce Perry  2019</a:t>
            </a:r>
            <a:endParaRPr lang="en-US"/>
          </a:p>
          <a:p>
            <a:endParaRPr lang="en-US"/>
          </a:p>
          <a:p>
            <a:r>
              <a:rPr lang="en-US"/>
              <a:t>Brain research shows that when we are </a:t>
            </a:r>
            <a:r>
              <a:rPr lang="en-US" err="1"/>
              <a:t>recognised</a:t>
            </a:r>
            <a:r>
              <a:rPr lang="en-US"/>
              <a:t> and awarded the same recognition as others, the reward systems of our brain light up. Conversely, when we expect to be heard and then feel excluded or not heard, there is a significant drop in dopamine levels and we experience something close to physical pain.</a:t>
            </a:r>
          </a:p>
          <a:p>
            <a:endParaRPr lang="en-US">
              <a:cs typeface="Calibri"/>
            </a:endParaRPr>
          </a:p>
          <a:p>
            <a:r>
              <a:rPr lang="en-US"/>
              <a:t>When we are left out of an activity, we might perceive it as a threat to our status and relatedness. Research has shown that this response can stimulate the same region of the brain as physical pain. In other words, our brain is sending out the signal that we're in danger: we experience social pain in the same region of the brain as physical pain. </a:t>
            </a:r>
          </a:p>
          <a:p>
            <a:endParaRPr lang="en-US">
              <a:cs typeface="Calibri"/>
            </a:endParaRPr>
          </a:p>
          <a:p>
            <a:r>
              <a:rPr lang="en-US"/>
              <a:t>Humans are social animals and our brains are geared to connect. As we relate more easily with people we perceive as similar,</a:t>
            </a:r>
            <a:r>
              <a:rPr lang="en-US" i="1"/>
              <a:t> great teachers are those  who make a conscious effort to create positive connections in every interaction. They avoid making assumptions about students and stay curious and open with each student.</a:t>
            </a:r>
            <a:endParaRPr lang="en-US" i="1">
              <a:cs typeface="Calibri"/>
            </a:endParaRPr>
          </a:p>
          <a:p>
            <a:r>
              <a:rPr lang="en-US" i="1"/>
              <a:t> They also focus on building trust, creating safety and enhancing the  </a:t>
            </a:r>
            <a:r>
              <a:rPr lang="en-US" i="1" err="1"/>
              <a:t>neurobioly</a:t>
            </a:r>
            <a:r>
              <a:rPr lang="en-US" i="1"/>
              <a:t> development  </a:t>
            </a:r>
          </a:p>
          <a:p>
            <a:endParaRPr lang="en-US"/>
          </a:p>
          <a:p>
            <a:r>
              <a:rPr lang="en-US"/>
              <a:t>If connected The student feels safe and connected co-regulation occurs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35</a:t>
            </a:fld>
            <a:endParaRPr lang="en-AU"/>
          </a:p>
        </p:txBody>
      </p:sp>
    </p:spTree>
    <p:extLst>
      <p:ext uri="{BB962C8B-B14F-4D97-AF65-F5344CB8AC3E}">
        <p14:creationId xmlns:p14="http://schemas.microsoft.com/office/powerpoint/2010/main" val="44564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Invitation to talk about how kids can grow I the classroom</a:t>
            </a:r>
            <a:endParaRPr lang="en-US"/>
          </a:p>
          <a:p>
            <a:r>
              <a:rPr lang="en-US" i="1"/>
              <a:t>Intersubjective meaning making/connection</a:t>
            </a:r>
            <a:endParaRPr lang="en-US"/>
          </a:p>
          <a:p>
            <a:r>
              <a:rPr lang="en-US" i="1"/>
              <a:t>Meeting the needs</a:t>
            </a:r>
            <a:endParaRPr lang="en-US"/>
          </a:p>
          <a:p>
            <a:r>
              <a:rPr lang="en-US" i="1"/>
              <a:t>Sian Phillips et al 2021</a:t>
            </a:r>
            <a:endParaRPr lang="en-US"/>
          </a:p>
          <a:p>
            <a:r>
              <a:rPr lang="en-US" i="1"/>
              <a:t>Bruce Perry  2019</a:t>
            </a:r>
            <a:endParaRPr lang="en-US"/>
          </a:p>
          <a:p>
            <a:r>
              <a:rPr lang="en-US"/>
              <a:t>•</a:t>
            </a:r>
            <a:r>
              <a:rPr lang="en-US" err="1"/>
              <a:t>Traumatised</a:t>
            </a:r>
            <a:r>
              <a:rPr lang="en-US"/>
              <a:t> Student and y/people develop insecure and unstable templates for forming and being in relationships. </a:t>
            </a:r>
          </a:p>
          <a:p>
            <a:r>
              <a:rPr lang="en-US"/>
              <a:t>•</a:t>
            </a:r>
            <a:endParaRPr lang="en-US">
              <a:cs typeface="Calibri"/>
            </a:endParaRPr>
          </a:p>
          <a:p>
            <a:r>
              <a:rPr lang="en-US"/>
              <a:t>•They have distorted or confusing internal maps to help them navigate intimacy. </a:t>
            </a:r>
            <a:endParaRPr lang="en-US">
              <a:cs typeface="Calibri"/>
            </a:endParaRPr>
          </a:p>
          <a:p>
            <a:r>
              <a:rPr lang="en-US"/>
              <a:t>•</a:t>
            </a:r>
            <a:endParaRPr lang="en-US">
              <a:cs typeface="Calibri"/>
            </a:endParaRPr>
          </a:p>
          <a:p>
            <a:r>
              <a:rPr lang="en-US"/>
              <a:t>•They avoid engaging fully in relationships for fear of being hurt or rejected again. </a:t>
            </a:r>
            <a:endParaRPr lang="en-US">
              <a:cs typeface="Calibri"/>
            </a:endParaRPr>
          </a:p>
          <a:p>
            <a:r>
              <a:rPr lang="en-US"/>
              <a:t>•</a:t>
            </a:r>
            <a:endParaRPr lang="en-US">
              <a:cs typeface="Calibri"/>
            </a:endParaRPr>
          </a:p>
          <a:p>
            <a:r>
              <a:rPr lang="en-US"/>
              <a:t>•Strategies to support </a:t>
            </a:r>
            <a:r>
              <a:rPr lang="en-US" err="1"/>
              <a:t>traumatised</a:t>
            </a:r>
            <a:r>
              <a:rPr lang="en-US"/>
              <a:t> Student and young people </a:t>
            </a:r>
            <a:r>
              <a:rPr lang="en-US" err="1"/>
              <a:t>emphasise</a:t>
            </a:r>
            <a:r>
              <a:rPr lang="en-US"/>
              <a:t> relationships with safe and consistent adults and peers as the foundation for change. </a:t>
            </a:r>
          </a:p>
          <a:p>
            <a:r>
              <a:rPr lang="en-US"/>
              <a:t>Attuned listening activity  A and B groups or a mirroring activity</a:t>
            </a:r>
          </a:p>
          <a:p>
            <a:r>
              <a:rPr lang="en-US"/>
              <a:t>Brain research shows that when we are </a:t>
            </a:r>
            <a:r>
              <a:rPr lang="en-US" err="1"/>
              <a:t>recognised</a:t>
            </a:r>
            <a:r>
              <a:rPr lang="en-US"/>
              <a:t> and awarded the same recognition as others, the reward systems of our brain light up. Conversely, when we expect to be heard and then feel excluded or not heard, there is a significant drop in dopamine levels and we experience something close to physical pain.</a:t>
            </a:r>
          </a:p>
          <a:p>
            <a:r>
              <a:rPr lang="en-US"/>
              <a:t>When we are left out of an activity, we might perceive it as a threat to our status and relatedness. Research has shown that this response can stimulate the same region of the brain as physical pain. In other words, our brain is sending out the signal that we're in danger: we experience social pain in the same region of the brain as physical pain. </a:t>
            </a:r>
          </a:p>
          <a:p>
            <a:r>
              <a:rPr lang="en-US"/>
              <a:t>Humans are social animals and our brains are geared to connect. As we relate more easily with people we perceive as similar, great teachers are those  who make a conscious effort to create positive connections in every interaction. They avoid making assumptions about students and stay curious and open with each student.</a:t>
            </a:r>
          </a:p>
          <a:p>
            <a:r>
              <a:rPr lang="en-US"/>
              <a:t> They also focus on building trust, creating safety and enhancing the  </a:t>
            </a:r>
            <a:r>
              <a:rPr lang="en-US" err="1"/>
              <a:t>neurobioly</a:t>
            </a:r>
            <a:r>
              <a:rPr lang="en-US"/>
              <a:t> development  </a:t>
            </a:r>
          </a:p>
          <a:p>
            <a:r>
              <a:rPr lang="en-US"/>
              <a:t>Mirror neurons -</a:t>
            </a:r>
            <a:r>
              <a:rPr lang="en-US" b="1"/>
              <a:t>Mirror neurons</a:t>
            </a:r>
            <a:r>
              <a:rPr lang="en-US"/>
              <a:t> can be defined as a group of </a:t>
            </a:r>
            <a:r>
              <a:rPr lang="en-US" b="1"/>
              <a:t>neurons</a:t>
            </a:r>
            <a:r>
              <a:rPr lang="en-US"/>
              <a:t> that activate when we perform an action or when we see an action being performed. </a:t>
            </a:r>
            <a:r>
              <a:rPr lang="en-US" b="1"/>
              <a:t>Mirror neurons</a:t>
            </a:r>
            <a:r>
              <a:rPr lang="en-US"/>
              <a:t> are essential for imitation which is key in the learning process. </a:t>
            </a:r>
            <a:r>
              <a:rPr lang="en-US" b="1"/>
              <a:t>“I see you.” “I am here”</a:t>
            </a:r>
            <a:endParaRPr lang="en-US"/>
          </a:p>
          <a:p>
            <a:r>
              <a:rPr lang="en-US"/>
              <a:t>If connected The student feels safe and connected</a:t>
            </a:r>
          </a:p>
          <a:p>
            <a:r>
              <a:rPr lang="en-US"/>
              <a:t>Co-regulation occurs</a:t>
            </a:r>
          </a:p>
          <a:p>
            <a:r>
              <a:rPr lang="en-US"/>
              <a:t>A feeling of connectedness is what you get when you feel like you belong in a group, when you are with others of your </a:t>
            </a:r>
          </a:p>
          <a:p>
            <a:r>
              <a:rPr lang="en-US"/>
              <a:t>Mirror neurons –eye contact </a:t>
            </a:r>
          </a:p>
          <a:p>
            <a:r>
              <a:rPr lang="en-US"/>
              <a:t>Attuned listening.</a:t>
            </a: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36</a:t>
            </a:fld>
            <a:endParaRPr lang="en-AU"/>
          </a:p>
        </p:txBody>
      </p:sp>
    </p:spTree>
    <p:extLst>
      <p:ext uri="{BB962C8B-B14F-4D97-AF65-F5344CB8AC3E}">
        <p14:creationId xmlns:p14="http://schemas.microsoft.com/office/powerpoint/2010/main" val="3301792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RELATIONAL SAFETY IN CLASSROOM</a:t>
            </a:r>
          </a:p>
          <a:p>
            <a:r>
              <a:rPr lang="en-US"/>
              <a:t>It doesn’t just have to be the teacher…</a:t>
            </a:r>
            <a:endParaRPr lang="en-US">
              <a:cs typeface="Calibri"/>
            </a:endParaRPr>
          </a:p>
          <a:p>
            <a:r>
              <a:rPr lang="en-US"/>
              <a:t>Share meaning making experiences</a:t>
            </a:r>
            <a:endParaRPr lang="en-US">
              <a:cs typeface="Calibri"/>
            </a:endParaRPr>
          </a:p>
          <a:p>
            <a:r>
              <a:rPr lang="en-US"/>
              <a:t>Understanding that the challenging behaviors result from their specific vulnerabilities and needs</a:t>
            </a:r>
            <a:endParaRPr lang="en-US">
              <a:cs typeface="Calibri"/>
            </a:endParaRPr>
          </a:p>
          <a:p>
            <a:r>
              <a:rPr lang="en-US"/>
              <a:t>Focusing on and amplifying the child's strengths and talents</a:t>
            </a:r>
            <a:endParaRPr lang="en-US">
              <a:cs typeface="Calibri"/>
            </a:endParaRPr>
          </a:p>
          <a:p>
            <a:r>
              <a:rPr lang="en-US"/>
              <a:t>Using consistent and positive reinforcement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38</a:t>
            </a:fld>
            <a:endParaRPr lang="en-AU"/>
          </a:p>
        </p:txBody>
      </p:sp>
    </p:spTree>
    <p:extLst>
      <p:ext uri="{BB962C8B-B14F-4D97-AF65-F5344CB8AC3E}">
        <p14:creationId xmlns:p14="http://schemas.microsoft.com/office/powerpoint/2010/main" val="2284743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Traumatised</a:t>
            </a:r>
            <a:r>
              <a:rPr lang="en-US"/>
              <a:t> young people find the process of understanding themselves difficult. </a:t>
            </a:r>
          </a:p>
          <a:p>
            <a:r>
              <a:rPr lang="en-US"/>
              <a:t>•</a:t>
            </a:r>
            <a:endParaRPr lang="en-US">
              <a:cs typeface="Calibri"/>
            </a:endParaRPr>
          </a:p>
          <a:p>
            <a:r>
              <a:rPr lang="en-US"/>
              <a:t>•They are challenged in their capacity to identify their feelings, understand them and communicate them to others.</a:t>
            </a:r>
            <a:endParaRPr lang="en-US">
              <a:cs typeface="Calibri"/>
            </a:endParaRPr>
          </a:p>
          <a:p>
            <a:r>
              <a:rPr lang="en-US"/>
              <a:t>•</a:t>
            </a:r>
            <a:endParaRPr lang="en-US">
              <a:cs typeface="Calibri"/>
            </a:endParaRPr>
          </a:p>
          <a:p>
            <a:r>
              <a:rPr lang="en-US"/>
              <a:t>•They struggle to piece together a coherent narrative about their qualities, their attributes and their talents. </a:t>
            </a:r>
            <a:endParaRPr lang="en-US">
              <a:cs typeface="Calibri"/>
            </a:endParaRPr>
          </a:p>
          <a:p>
            <a:r>
              <a:rPr lang="en-US"/>
              <a:t>•</a:t>
            </a:r>
            <a:endParaRPr lang="en-US">
              <a:cs typeface="Calibri"/>
            </a:endParaRPr>
          </a:p>
          <a:p>
            <a:r>
              <a:rPr lang="en-US"/>
              <a:t>•Strategies for responding to </a:t>
            </a:r>
            <a:r>
              <a:rPr lang="en-US" err="1"/>
              <a:t>traumatised</a:t>
            </a:r>
            <a:r>
              <a:rPr lang="en-US"/>
              <a:t> Student and y/ people in the school context will enable them to make meaning</a:t>
            </a:r>
            <a:endParaRPr lang="en-US">
              <a:cs typeface="Calibri"/>
            </a:endParaRPr>
          </a:p>
          <a:p>
            <a:r>
              <a:rPr lang="en-US"/>
              <a:t>Learning to observe the young persons non-verbal cues </a:t>
            </a:r>
            <a:endParaRPr lang="en-US">
              <a:cs typeface="Calibri"/>
            </a:endParaRPr>
          </a:p>
          <a:p>
            <a:r>
              <a:rPr lang="en-US"/>
              <a:t>Contact: verbally contacting what one tracks </a:t>
            </a:r>
            <a:endParaRPr lang="en-US">
              <a:cs typeface="Calibri"/>
            </a:endParaRPr>
          </a:p>
          <a:p>
            <a:r>
              <a:rPr lang="en-US"/>
              <a:t>Mindfulness: a state of conscious attending to the present moment as it unfolds </a:t>
            </a:r>
            <a:endParaRPr lang="en-US">
              <a:cs typeface="Calibri"/>
            </a:endParaRPr>
          </a:p>
          <a:p>
            <a:r>
              <a:rPr lang="en-US"/>
              <a:t>Curiosity: an attitude of open mind </a:t>
            </a:r>
            <a:endParaRPr lang="en-US">
              <a:cs typeface="Calibri"/>
            </a:endParaRPr>
          </a:p>
          <a:p>
            <a:r>
              <a:rPr lang="en-US"/>
              <a:t>Collaboration: getting the child’s collaboration in the process </a:t>
            </a:r>
            <a:endParaRPr lang="en-US">
              <a:cs typeface="Calibri"/>
            </a:endParaRPr>
          </a:p>
          <a:p>
            <a:r>
              <a:rPr lang="en-US"/>
              <a:t>Understanding truncated orienting and defensive responses </a:t>
            </a:r>
            <a:endParaRPr lang="en-US">
              <a:cs typeface="Calibri"/>
            </a:endParaRPr>
          </a:p>
          <a:p>
            <a:r>
              <a:rPr lang="en-US"/>
              <a:t>Skills for sequencing arousal in the body as a result of trauma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39</a:t>
            </a:fld>
            <a:endParaRPr lang="en-AU"/>
          </a:p>
        </p:txBody>
      </p:sp>
    </p:spTree>
    <p:extLst>
      <p:ext uri="{BB962C8B-B14F-4D97-AF65-F5344CB8AC3E}">
        <p14:creationId xmlns:p14="http://schemas.microsoft.com/office/powerpoint/2010/main" val="2466837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 meaning of Activities and Strategies </a:t>
            </a:r>
          </a:p>
          <a:p>
            <a:r>
              <a:rPr lang="en-US" dirty="0">
                <a:cs typeface="Calibri"/>
              </a:rPr>
              <a:t>Some may be new, some may be an extension of what you already do, some might be old </a:t>
            </a:r>
            <a:r>
              <a:rPr lang="en-US" dirty="0" err="1">
                <a:cs typeface="Calibri"/>
              </a:rPr>
              <a:t>faithfuls</a:t>
            </a:r>
            <a:r>
              <a:rPr lang="en-US" dirty="0">
                <a:cs typeface="Calibri"/>
              </a:rPr>
              <a:t> </a:t>
            </a:r>
          </a:p>
          <a:p>
            <a:r>
              <a:rPr lang="en-US" dirty="0">
                <a:cs typeface="Calibri"/>
              </a:rPr>
              <a:t>We trust that as a teachers/people working </a:t>
            </a:r>
            <a:r>
              <a:rPr lang="en-US">
                <a:cs typeface="Calibri"/>
              </a:rPr>
              <a:t>in schools you already have some tools in your tools box. </a:t>
            </a:r>
            <a:r>
              <a:rPr lang="en-US" dirty="0">
                <a:cs typeface="Calibri"/>
              </a:rPr>
              <a:t>These circles should be encouraging and assist you to understand why they work </a:t>
            </a:r>
          </a:p>
        </p:txBody>
      </p:sp>
      <p:sp>
        <p:nvSpPr>
          <p:cNvPr id="4" name="Slide Number Placeholder 3"/>
          <p:cNvSpPr>
            <a:spLocks noGrp="1"/>
          </p:cNvSpPr>
          <p:nvPr>
            <p:ph type="sldNum" sz="quarter" idx="5"/>
          </p:nvPr>
        </p:nvSpPr>
        <p:spPr/>
        <p:txBody>
          <a:bodyPr/>
          <a:lstStyle/>
          <a:p>
            <a:fld id="{26AD1C19-B197-4C2A-B4BC-253A4668FFBE}" type="slidenum">
              <a:rPr lang="en-AU" smtClean="0"/>
              <a:t>41</a:t>
            </a:fld>
            <a:endParaRPr lang="en-AU"/>
          </a:p>
        </p:txBody>
      </p:sp>
    </p:spTree>
    <p:extLst>
      <p:ext uri="{BB962C8B-B14F-4D97-AF65-F5344CB8AC3E}">
        <p14:creationId xmlns:p14="http://schemas.microsoft.com/office/powerpoint/2010/main" val="1016033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a:solidFill>
                  <a:srgbClr val="FFFF00"/>
                </a:solidFill>
                <a:effectLst/>
                <a:latin typeface="HelveticaNeueLT Pro 45 Lt" panose="020B0403020202020204" pitchFamily="34" charset="0"/>
                <a:ea typeface="Calibri" panose="020F0502020204030204" pitchFamily="34" charset="0"/>
                <a:cs typeface="Times New Roman" panose="02020603050405020304" pitchFamily="18" charset="0"/>
              </a:rPr>
              <a:t>Staged:</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Mindfulness: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Sensory check: Something I can hear, touch, taste, smell, see, internal check</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Body scan: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Listen to a piece of music for 3-5 </a:t>
            </a: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mintes</a:t>
            </a: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in a comfortable position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Explore interests: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Curiously Curiouser – if you could…build anything from </a:t>
            </a: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lego</a:t>
            </a: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what would it be?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Share with se an image or story of your interest</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Attunment</a:t>
            </a: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with others: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Hand to Hand activity</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Exploration of words and numbers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Acrostic Name poems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My life in numbers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Novelty</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Principal or AP for read aloud story- ‘Special Guest’</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Class birthday party with cake and streamers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Play/Fun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Knock </a:t>
            </a: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Knock</a:t>
            </a: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joke </a:t>
            </a: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compition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Learning a magic trick together</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Breathing Excises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Hot/Cold breathe- shallow and soft vs long and slow</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Hand/Snake/Mountain breathing</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Sensory Inputs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Variety of seating</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Push the wall down/plank competition “personal best time”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err="1">
                <a:effectLst/>
                <a:latin typeface="HelveticaNeueLT Pro 45 Lt" panose="020B0403020202020204" pitchFamily="34" charset="0"/>
                <a:ea typeface="Calibri" panose="020F0502020204030204" pitchFamily="34" charset="0"/>
                <a:cs typeface="Times New Roman" panose="02020603050405020304" pitchFamily="18" charset="0"/>
              </a:rPr>
              <a:t>Rythmic</a:t>
            </a: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Practice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Desk drumming</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Melodic Mantra for settling into the day, lining up, finishing a task</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Rest</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20 min reading after lunch</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If someone falls asleep let them sleep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Repetitive actions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Body Focused Activities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Brain Breaks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What I’m feeling ‘sensations’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26AD1C19-B197-4C2A-B4BC-253A4668FFBE}" type="slidenum">
              <a:rPr lang="en-AU" smtClean="0"/>
              <a:t>42</a:t>
            </a:fld>
            <a:endParaRPr lang="en-AU"/>
          </a:p>
        </p:txBody>
      </p:sp>
    </p:spTree>
    <p:extLst>
      <p:ext uri="{BB962C8B-B14F-4D97-AF65-F5344CB8AC3E}">
        <p14:creationId xmlns:p14="http://schemas.microsoft.com/office/powerpoint/2010/main" val="37069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a:solidFill>
                  <a:srgbClr val="ED7D31"/>
                </a:solidFill>
                <a:effectLst/>
                <a:latin typeface="HelveticaNeueLT Pro 45 Lt" panose="020B0403020202020204" pitchFamily="34" charset="0"/>
                <a:ea typeface="Calibri" panose="020F0502020204030204" pitchFamily="34" charset="0"/>
                <a:cs typeface="Times New Roman" panose="02020603050405020304" pitchFamily="18" charset="0"/>
              </a:rPr>
              <a:t>Predictable: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Routines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Visual schedule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Opening statement- Happy Monday!</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Predictable Environments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Reliable Relationships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5 people I can count 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Visuals of who is who and what they do</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Transparency</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Clear communication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Expectations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Clear and consistent communication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Planned transitions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Maps/plans/timetables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26AD1C19-B197-4C2A-B4BC-253A4668FFBE}" type="slidenum">
              <a:rPr lang="en-AU" smtClean="0"/>
              <a:t>43</a:t>
            </a:fld>
            <a:endParaRPr lang="en-AU"/>
          </a:p>
        </p:txBody>
      </p:sp>
    </p:spTree>
    <p:extLst>
      <p:ext uri="{BB962C8B-B14F-4D97-AF65-F5344CB8AC3E}">
        <p14:creationId xmlns:p14="http://schemas.microsoft.com/office/powerpoint/2010/main" val="24748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AD1C19-B197-4C2A-B4BC-253A4668FFBE}" type="slidenum">
              <a:rPr lang="en-AU" smtClean="0"/>
              <a:t>6</a:t>
            </a:fld>
            <a:endParaRPr lang="en-AU"/>
          </a:p>
        </p:txBody>
      </p:sp>
    </p:spTree>
    <p:extLst>
      <p:ext uri="{BB962C8B-B14F-4D97-AF65-F5344CB8AC3E}">
        <p14:creationId xmlns:p14="http://schemas.microsoft.com/office/powerpoint/2010/main" val="1109287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a:solidFill>
                  <a:srgbClr val="00B050"/>
                </a:solidFill>
                <a:effectLst/>
                <a:latin typeface="HelveticaNeueLT Pro 45 Lt" panose="020B0403020202020204" pitchFamily="34" charset="0"/>
                <a:ea typeface="Calibri" panose="020F0502020204030204" pitchFamily="34" charset="0"/>
                <a:cs typeface="Times New Roman" panose="02020603050405020304" pitchFamily="18" charset="0"/>
              </a:rPr>
              <a:t>Adaptive: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Safe ways for expression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SEL communication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Invitations to connect</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Adults showing acceptance</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Helpful sensory inputs</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Toy or Tool</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Available retreat</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Where I feel safe in the school</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When a student leaves when to they go/run?</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Curiosity about behaviour</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a:effectLst/>
                <a:latin typeface="HelveticaNeueLT Pro 45 Lt" panose="020B0403020202020204" pitchFamily="34" charset="0"/>
                <a:ea typeface="Calibri" panose="020F0502020204030204" pitchFamily="34" charset="0"/>
                <a:cs typeface="Times New Roman" panose="02020603050405020304" pitchFamily="18" charset="0"/>
              </a:rPr>
              <a:t>	Anthill/ice berg</a:t>
            </a:r>
            <a:endParaRPr lang="en-AU" sz="1800" b="1">
              <a:effectLst/>
              <a:latin typeface="HelveticaNeueLT Pro 45 Lt" panose="020B0403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26AD1C19-B197-4C2A-B4BC-253A4668FFBE}" type="slidenum">
              <a:rPr lang="en-AU" smtClean="0"/>
              <a:t>44</a:t>
            </a:fld>
            <a:endParaRPr lang="en-AU"/>
          </a:p>
        </p:txBody>
      </p:sp>
    </p:spTree>
    <p:extLst>
      <p:ext uri="{BB962C8B-B14F-4D97-AF65-F5344CB8AC3E}">
        <p14:creationId xmlns:p14="http://schemas.microsoft.com/office/powerpoint/2010/main" val="4033302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r>
              <a:rPr lang="en-AU" dirty="0"/>
              <a:t>Reminder at the end – Pages 30-33 of the Trauma informed Practice in Action workbook has a section on teaching practices and strategies.  This includes strategies for the classroom and strategies for leadership and student wellbeing teams.</a:t>
            </a:r>
          </a:p>
        </p:txBody>
      </p:sp>
      <p:sp>
        <p:nvSpPr>
          <p:cNvPr id="4" name="Slide Number Placeholder 3"/>
          <p:cNvSpPr>
            <a:spLocks noGrp="1"/>
          </p:cNvSpPr>
          <p:nvPr>
            <p:ph type="sldNum" sz="quarter" idx="5"/>
          </p:nvPr>
        </p:nvSpPr>
        <p:spPr/>
        <p:txBody>
          <a:bodyPr/>
          <a:lstStyle/>
          <a:p>
            <a:fld id="{26AD1C19-B197-4C2A-B4BC-253A4668FFBE}" type="slidenum">
              <a:rPr lang="en-AU" smtClean="0"/>
              <a:t>46</a:t>
            </a:fld>
            <a:endParaRPr lang="en-AU"/>
          </a:p>
        </p:txBody>
      </p:sp>
    </p:spTree>
    <p:extLst>
      <p:ext uri="{BB962C8B-B14F-4D97-AF65-F5344CB8AC3E}">
        <p14:creationId xmlns:p14="http://schemas.microsoft.com/office/powerpoint/2010/main" val="4215964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Reminder at the end – </a:t>
            </a:r>
          </a:p>
          <a:p>
            <a:endParaRPr lang="en-AU" dirty="0"/>
          </a:p>
          <a:p>
            <a:r>
              <a:rPr lang="en-AU" dirty="0"/>
              <a:t>The Trauma informed practice good teaching guide Trauma informed Practice in Action workbook are both excellent resources to support you to use a trauma informed approach in your work.  These are available online the link is in the further information slide and will be dropped into the chat. and Pages 30-33 of the Workbook has a section on teaching practices and strategies.  This includes strategies for the classroom and strategies for leadership and student wellbeing teams.</a:t>
            </a:r>
          </a:p>
          <a:p>
            <a:endParaRPr lang="en-AU" dirty="0"/>
          </a:p>
          <a:p>
            <a:r>
              <a:rPr lang="en-AU" dirty="0"/>
              <a:t>The Guide and workbook are available  as hard copies available from the Wellbeing unit.</a:t>
            </a:r>
          </a:p>
        </p:txBody>
      </p:sp>
      <p:sp>
        <p:nvSpPr>
          <p:cNvPr id="4" name="Slide Number Placeholder 3"/>
          <p:cNvSpPr>
            <a:spLocks noGrp="1"/>
          </p:cNvSpPr>
          <p:nvPr>
            <p:ph type="sldNum" sz="quarter" idx="5"/>
          </p:nvPr>
        </p:nvSpPr>
        <p:spPr/>
        <p:txBody>
          <a:bodyPr/>
          <a:lstStyle/>
          <a:p>
            <a:fld id="{26AD1C19-B197-4C2A-B4BC-253A4668FFBE}" type="slidenum">
              <a:rPr lang="en-AU" smtClean="0"/>
              <a:t>47</a:t>
            </a:fld>
            <a:endParaRPr lang="en-AU"/>
          </a:p>
        </p:txBody>
      </p:sp>
    </p:spTree>
    <p:extLst>
      <p:ext uri="{BB962C8B-B14F-4D97-AF65-F5344CB8AC3E}">
        <p14:creationId xmlns:p14="http://schemas.microsoft.com/office/powerpoint/2010/main" val="810289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Also drop URL in CHAT</a:t>
            </a:r>
          </a:p>
          <a:p>
            <a:endParaRPr lang="en-AU" dirty="0"/>
          </a:p>
          <a:p>
            <a:r>
              <a:rPr lang="en-AU" dirty="0"/>
              <a:t>This program is being evaluation by UTAS and the information that is gathered will support the Department in it’s future planning related to this program and how best to support trauma informed practice in schools.</a:t>
            </a:r>
          </a:p>
        </p:txBody>
      </p:sp>
      <p:sp>
        <p:nvSpPr>
          <p:cNvPr id="4" name="Slide Number Placeholder 3"/>
          <p:cNvSpPr>
            <a:spLocks noGrp="1"/>
          </p:cNvSpPr>
          <p:nvPr>
            <p:ph type="sldNum" sz="quarter" idx="5"/>
          </p:nvPr>
        </p:nvSpPr>
        <p:spPr/>
        <p:txBody>
          <a:bodyPr/>
          <a:lstStyle/>
          <a:p>
            <a:fld id="{26AD1C19-B197-4C2A-B4BC-253A4668FFBE}" type="slidenum">
              <a:rPr lang="en-AU" smtClean="0"/>
              <a:t>50</a:t>
            </a:fld>
            <a:endParaRPr lang="en-AU"/>
          </a:p>
        </p:txBody>
      </p:sp>
    </p:spTree>
    <p:extLst>
      <p:ext uri="{BB962C8B-B14F-4D97-AF65-F5344CB8AC3E}">
        <p14:creationId xmlns:p14="http://schemas.microsoft.com/office/powerpoint/2010/main" val="1227448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AD1C19-B197-4C2A-B4BC-253A4668FFBE}" type="slidenum">
              <a:rPr lang="en-AU" smtClean="0"/>
              <a:t>51</a:t>
            </a:fld>
            <a:endParaRPr lang="en-AU"/>
          </a:p>
        </p:txBody>
      </p:sp>
    </p:spTree>
    <p:extLst>
      <p:ext uri="{BB962C8B-B14F-4D97-AF65-F5344CB8AC3E}">
        <p14:creationId xmlns:p14="http://schemas.microsoft.com/office/powerpoint/2010/main" val="31535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Evolving Practice: Acknowledge the learning both formal and informal they have done individually and possibly as a team to support their students.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HelveticaNeueLT Pro 45 Lt" panose="020B0403020202020204" pitchFamily="34" charset="0"/>
                <a:ea typeface="Calibri" panose="020F0502020204030204" pitchFamily="34" charset="0"/>
                <a:cs typeface="Times New Roman" panose="02020603050405020304" pitchFamily="18" charset="0"/>
              </a:rPr>
              <a:t>(Jen  - these are the words Angela added to the resource guide re our evidence base)  The program is based on knowledge and theories including neurobiology and trauma, and wisdom from practice, culture, and those with lived experience of trauma. It acknowledges that children and young people need to feel safe before they can learn, they need relationships with adults they can trust, they need to be able to make meaning of their world and they need connection to their culture (this last part of from the ACF Model of Practice).</a:t>
            </a:r>
          </a:p>
          <a:p>
            <a:endParaRPr lang="en-AU" dirty="0"/>
          </a:p>
        </p:txBody>
      </p:sp>
      <p:sp>
        <p:nvSpPr>
          <p:cNvPr id="4" name="Slide Number Placeholder 3"/>
          <p:cNvSpPr>
            <a:spLocks noGrp="1"/>
          </p:cNvSpPr>
          <p:nvPr>
            <p:ph type="sldNum" sz="quarter" idx="5"/>
          </p:nvPr>
        </p:nvSpPr>
        <p:spPr/>
        <p:txBody>
          <a:bodyPr/>
          <a:lstStyle/>
          <a:p>
            <a:fld id="{26AD1C19-B197-4C2A-B4BC-253A4668FFBE}" type="slidenum">
              <a:rPr lang="en-AU" smtClean="0"/>
              <a:t>7</a:t>
            </a:fld>
            <a:endParaRPr lang="en-AU"/>
          </a:p>
        </p:txBody>
      </p:sp>
    </p:spTree>
    <p:extLst>
      <p:ext uri="{BB962C8B-B14F-4D97-AF65-F5344CB8AC3E}">
        <p14:creationId xmlns:p14="http://schemas.microsoft.com/office/powerpoint/2010/main" val="330239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Define Practical Strategies and Activities</a:t>
            </a:r>
          </a:p>
        </p:txBody>
      </p:sp>
      <p:sp>
        <p:nvSpPr>
          <p:cNvPr id="4" name="Slide Number Placeholder 3"/>
          <p:cNvSpPr>
            <a:spLocks noGrp="1"/>
          </p:cNvSpPr>
          <p:nvPr>
            <p:ph type="sldNum" sz="quarter" idx="5"/>
          </p:nvPr>
        </p:nvSpPr>
        <p:spPr/>
        <p:txBody>
          <a:bodyPr/>
          <a:lstStyle/>
          <a:p>
            <a:fld id="{26AD1C19-B197-4C2A-B4BC-253A4668FFBE}" type="slidenum">
              <a:rPr lang="en-AU" smtClean="0"/>
              <a:t>9</a:t>
            </a:fld>
            <a:endParaRPr lang="en-AU"/>
          </a:p>
        </p:txBody>
      </p:sp>
    </p:spTree>
    <p:extLst>
      <p:ext uri="{BB962C8B-B14F-4D97-AF65-F5344CB8AC3E}">
        <p14:creationId xmlns:p14="http://schemas.microsoft.com/office/powerpoint/2010/main" val="217823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 der Kolk makes a similar point about the complicated nature of trauma when he says, “Traumatization occurs when both internal and external resources are inadequate to cope with external threat” (1989: 393)</a:t>
            </a:r>
          </a:p>
          <a:p>
            <a:r>
              <a:rPr lang="en-US" b="1"/>
              <a:t>Trauma across the lifespan:</a:t>
            </a:r>
            <a:endParaRPr lang="en-US"/>
          </a:p>
          <a:p>
            <a:r>
              <a:rPr lang="en-US"/>
              <a:t>Van der Kolk (2007) argued that childhood trauma was probably “todays single most important public health challenge” and that it can be linked to:</a:t>
            </a:r>
            <a:endParaRPr lang="en-US">
              <a:cs typeface="Calibri"/>
            </a:endParaRPr>
          </a:p>
          <a:p>
            <a:r>
              <a:rPr lang="en-US"/>
              <a:t>•Ongoing physical health problems</a:t>
            </a:r>
            <a:endParaRPr lang="en-US">
              <a:cs typeface="Calibri"/>
            </a:endParaRPr>
          </a:p>
          <a:p>
            <a:r>
              <a:rPr lang="en-US"/>
              <a:t>•Intra- and inter-generational transference of negative attitudes</a:t>
            </a:r>
            <a:endParaRPr lang="en-US">
              <a:cs typeface="Calibri"/>
            </a:endParaRPr>
          </a:p>
          <a:p>
            <a:r>
              <a:rPr lang="en-US"/>
              <a:t>•Troubled </a:t>
            </a:r>
            <a:r>
              <a:rPr lang="en-US" err="1"/>
              <a:t>behaviour</a:t>
            </a:r>
            <a:endParaRPr lang="en-US" err="1">
              <a:cs typeface="Calibri"/>
            </a:endParaRPr>
          </a:p>
          <a:p>
            <a:r>
              <a:rPr lang="en-US"/>
              <a:t>•Transference of historical trauma across family and communal systems</a:t>
            </a:r>
            <a:endParaRPr lang="en-US">
              <a:cs typeface="Calibri"/>
            </a:endParaRPr>
          </a:p>
          <a:p>
            <a:r>
              <a:rPr lang="en-US"/>
              <a:t>•More likely to stay in the criminal justice system</a:t>
            </a:r>
            <a:endParaRPr lang="en-US">
              <a:cs typeface="Calibri"/>
            </a:endParaRPr>
          </a:p>
          <a:p>
            <a:r>
              <a:rPr lang="en-US"/>
              <a:t>Complex developmental trauma is the focus of this session – and how our understanding of complex trauma and its impact on neurobiology and neurophysiology can inform our practice with children and young people and their families.</a:t>
            </a:r>
            <a:endParaRPr lang="en-US">
              <a:cs typeface="Calibri"/>
            </a:endParaRPr>
          </a:p>
          <a:p>
            <a:r>
              <a:rPr lang="en-US"/>
              <a:t>Discuss here briefly also intergenerational trauma. </a:t>
            </a:r>
            <a:endParaRPr lang="en-US">
              <a:cs typeface="Calibri"/>
            </a:endParaRPr>
          </a:p>
          <a:p>
            <a:r>
              <a:rPr lang="en-US"/>
              <a:t>Australian context impact of colonization. NT Youth Justice context – almost 100%  of YP in youth detention are Aboriginal and Torres Strait Islander young people in NT.</a:t>
            </a:r>
            <a:endParaRPr lang="en-US">
              <a:cs typeface="Calibri"/>
            </a:endParaRPr>
          </a:p>
          <a:p>
            <a:r>
              <a:rPr lang="en-US"/>
              <a:t>We will discuss intergenerational/transgenerational trauma a little later in the session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10</a:t>
            </a:fld>
            <a:endParaRPr lang="en-AU"/>
          </a:p>
        </p:txBody>
      </p:sp>
    </p:spTree>
    <p:extLst>
      <p:ext uri="{BB962C8B-B14F-4D97-AF65-F5344CB8AC3E}">
        <p14:creationId xmlns:p14="http://schemas.microsoft.com/office/powerpoint/2010/main" val="378893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needs arise…</a:t>
            </a:r>
          </a:p>
          <a:p>
            <a:endParaRPr lang="en-US">
              <a:cs typeface="Calibri"/>
            </a:endParaRPr>
          </a:p>
        </p:txBody>
      </p:sp>
      <p:sp>
        <p:nvSpPr>
          <p:cNvPr id="4" name="Slide Number Placeholder 3"/>
          <p:cNvSpPr>
            <a:spLocks noGrp="1"/>
          </p:cNvSpPr>
          <p:nvPr>
            <p:ph type="sldNum" sz="quarter" idx="5"/>
          </p:nvPr>
        </p:nvSpPr>
        <p:spPr/>
        <p:txBody>
          <a:bodyPr/>
          <a:lstStyle/>
          <a:p>
            <a:fld id="{26AD1C19-B197-4C2A-B4BC-253A4668FFBE}" type="slidenum">
              <a:rPr lang="en-AU" smtClean="0"/>
              <a:t>11</a:t>
            </a:fld>
            <a:endParaRPr lang="en-AU"/>
          </a:p>
        </p:txBody>
      </p:sp>
    </p:spTree>
    <p:extLst>
      <p:ext uri="{BB962C8B-B14F-4D97-AF65-F5344CB8AC3E}">
        <p14:creationId xmlns:p14="http://schemas.microsoft.com/office/powerpoint/2010/main" val="15404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Review of Trauma impacts:</a:t>
            </a:r>
          </a:p>
          <a:p>
            <a:r>
              <a:rPr lang="en-AU" dirty="0"/>
              <a:t>When thinking about previous PL or the online course what do you remember </a:t>
            </a:r>
            <a:r>
              <a:rPr lang="en-AU"/>
              <a:t>about Trauma </a:t>
            </a:r>
            <a:r>
              <a:rPr lang="en-AU" dirty="0"/>
              <a:t>Impacts?</a:t>
            </a:r>
          </a:p>
          <a:p>
            <a:endParaRPr lang="en-AU" dirty="0"/>
          </a:p>
        </p:txBody>
      </p:sp>
      <p:sp>
        <p:nvSpPr>
          <p:cNvPr id="4" name="Slide Number Placeholder 3"/>
          <p:cNvSpPr>
            <a:spLocks noGrp="1"/>
          </p:cNvSpPr>
          <p:nvPr>
            <p:ph type="sldNum" sz="quarter" idx="5"/>
          </p:nvPr>
        </p:nvSpPr>
        <p:spPr/>
        <p:txBody>
          <a:bodyPr/>
          <a:lstStyle/>
          <a:p>
            <a:fld id="{26AD1C19-B197-4C2A-B4BC-253A4668FFBE}" type="slidenum">
              <a:rPr lang="en-AU" smtClean="0"/>
              <a:t>13</a:t>
            </a:fld>
            <a:endParaRPr lang="en-AU"/>
          </a:p>
        </p:txBody>
      </p:sp>
    </p:spTree>
    <p:extLst>
      <p:ext uri="{BB962C8B-B14F-4D97-AF65-F5344CB8AC3E}">
        <p14:creationId xmlns:p14="http://schemas.microsoft.com/office/powerpoint/2010/main" val="402554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Brain, Body, Memory</a:t>
            </a:r>
          </a:p>
        </p:txBody>
      </p:sp>
      <p:sp>
        <p:nvSpPr>
          <p:cNvPr id="4" name="Slide Number Placeholder 3"/>
          <p:cNvSpPr>
            <a:spLocks noGrp="1"/>
          </p:cNvSpPr>
          <p:nvPr>
            <p:ph type="sldNum" sz="quarter" idx="5"/>
          </p:nvPr>
        </p:nvSpPr>
        <p:spPr/>
        <p:txBody>
          <a:bodyPr/>
          <a:lstStyle/>
          <a:p>
            <a:fld id="{26AD1C19-B197-4C2A-B4BC-253A4668FFBE}" type="slidenum">
              <a:rPr lang="en-AU" smtClean="0"/>
              <a:t>14</a:t>
            </a:fld>
            <a:endParaRPr lang="en-AU"/>
          </a:p>
        </p:txBody>
      </p:sp>
    </p:spTree>
    <p:extLst>
      <p:ext uri="{BB962C8B-B14F-4D97-AF65-F5344CB8AC3E}">
        <p14:creationId xmlns:p14="http://schemas.microsoft.com/office/powerpoint/2010/main" val="4073517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e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936755"/>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37A08F86-9B79-DF40-8F1E-A2A3C3C33710}"/>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5" name="Picture 4" descr="Logo&#10;&#10;Description automatically generated with low confidence">
            <a:extLst>
              <a:ext uri="{FF2B5EF4-FFF2-40B4-BE49-F238E27FC236}">
                <a16:creationId xmlns:a16="http://schemas.microsoft.com/office/drawing/2014/main" id="{EF88DF15-AEA6-6542-961F-550C070894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A326550-6640-3444-9195-0C74573C8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F3E83470-B205-9E48-B3C0-05B2BF4F87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245246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Section Header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spTree>
    <p:extLst>
      <p:ext uri="{BB962C8B-B14F-4D97-AF65-F5344CB8AC3E}">
        <p14:creationId xmlns:p14="http://schemas.microsoft.com/office/powerpoint/2010/main" val="44045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11571"/>
            <a:ext cx="10515600" cy="3965391"/>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156350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190307"/>
            <a:ext cx="10515600" cy="3986656"/>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172504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51943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tx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23582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11571"/>
            <a:ext cx="10515600" cy="3965391"/>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156350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190307"/>
            <a:ext cx="10515600" cy="3986656"/>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1725041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51943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tx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235820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fet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DB1D46D5-CC14-2B47-81B9-C4BA64D8EE0A}"/>
              </a:ext>
            </a:extLst>
          </p:cNvPr>
          <p:cNvSpPr txBox="1">
            <a:spLocks/>
          </p:cNvSpPr>
          <p:nvPr userDrawn="1"/>
        </p:nvSpPr>
        <p:spPr>
          <a:xfrm>
            <a:off x="838200" y="1552352"/>
            <a:ext cx="6232450" cy="4380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AU" sz="2400">
                <a:solidFill>
                  <a:schemeClr val="tx1"/>
                </a:solidFill>
                <a:latin typeface="Helvetica" pitchFamily="2" charset="0"/>
              </a:rPr>
              <a:t>The content of this training may evoke strong emotions. Sometimes these emotions do not resolve and seeking assistance from professional support services may be useful. </a:t>
            </a:r>
          </a:p>
          <a:p>
            <a:pPr marL="0" indent="0">
              <a:lnSpc>
                <a:spcPct val="120000"/>
              </a:lnSpc>
              <a:spcBef>
                <a:spcPts val="0"/>
              </a:spcBef>
              <a:spcAft>
                <a:spcPts val="1800"/>
              </a:spcAft>
              <a:buNone/>
            </a:pPr>
            <a:r>
              <a:rPr lang="en-AU" sz="2400">
                <a:solidFill>
                  <a:schemeClr val="tx1"/>
                </a:solidFill>
                <a:latin typeface="Helvetica" pitchFamily="2" charset="0"/>
              </a:rPr>
              <a:t>Please be mindful of your own wellbeing during this training. If these strong emotions do not pass,  please let the facilitator know</a:t>
            </a:r>
          </a:p>
        </p:txBody>
      </p:sp>
      <p:sp>
        <p:nvSpPr>
          <p:cNvPr id="10" name="Subtitle 2">
            <a:extLst>
              <a:ext uri="{FF2B5EF4-FFF2-40B4-BE49-F238E27FC236}">
                <a16:creationId xmlns:a16="http://schemas.microsoft.com/office/drawing/2014/main" id="{64A5594D-5A13-9E49-A491-47B977D0ED13}"/>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tx1"/>
                </a:solidFill>
                <a:latin typeface="Helvetica" pitchFamily="2" charset="0"/>
              </a:rPr>
              <a:t>Safety</a:t>
            </a:r>
            <a:endParaRPr lang="en-AU" sz="4800" b="1">
              <a:solidFill>
                <a:schemeClr val="tx1"/>
              </a:solidFill>
              <a:latin typeface="Helvetica" pitchFamily="2" charset="0"/>
            </a:endParaRPr>
          </a:p>
        </p:txBody>
      </p:sp>
    </p:spTree>
    <p:extLst>
      <p:ext uri="{BB962C8B-B14F-4D97-AF65-F5344CB8AC3E}">
        <p14:creationId xmlns:p14="http://schemas.microsoft.com/office/powerpoint/2010/main" val="65402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lu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1131964"/>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11" name="Subtitle 2">
            <a:extLst>
              <a:ext uri="{FF2B5EF4-FFF2-40B4-BE49-F238E27FC236}">
                <a16:creationId xmlns:a16="http://schemas.microsoft.com/office/drawing/2014/main" id="{5E9EB85C-4C40-E44D-86F6-19EDBC9A0181}"/>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6" name="Picture 5" descr="Logo&#10;&#10;Description automatically generated with low confidence">
            <a:extLst>
              <a:ext uri="{FF2B5EF4-FFF2-40B4-BE49-F238E27FC236}">
                <a16:creationId xmlns:a16="http://schemas.microsoft.com/office/drawing/2014/main" id="{52131298-8763-2540-BAA0-CEE82FD6E0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F11C3BE-B5F2-E246-B847-792DF59F58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92FDABA-18B5-0C49-9891-31FEAC2CF2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523758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DB1D46D5-CC14-2B47-81B9-C4BA64D8EE0A}"/>
              </a:ext>
            </a:extLst>
          </p:cNvPr>
          <p:cNvSpPr txBox="1">
            <a:spLocks/>
          </p:cNvSpPr>
          <p:nvPr userDrawn="1"/>
        </p:nvSpPr>
        <p:spPr>
          <a:xfrm>
            <a:off x="838199" y="1552352"/>
            <a:ext cx="4165315" cy="4380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We acknowledge the Tasmanian Aboriginal people as the traditional custodians of this land, and we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pay respect to the elders past, present and future, for they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hold the memories, traditions,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culture and hope of First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Nations people in Tasmania.</a:t>
            </a:r>
            <a:endParaRPr lang="en-AU" sz="2000">
              <a:solidFill>
                <a:schemeClr val="bg1"/>
              </a:solidFill>
              <a:latin typeface="Helvetica" pitchFamily="2" charset="0"/>
            </a:endParaRPr>
          </a:p>
        </p:txBody>
      </p:sp>
      <p:pic>
        <p:nvPicPr>
          <p:cNvPr id="3" name="Picture 2" descr="A picture containing outdoor, person&#10;&#10;Description automatically generated">
            <a:extLst>
              <a:ext uri="{FF2B5EF4-FFF2-40B4-BE49-F238E27FC236}">
                <a16:creationId xmlns:a16="http://schemas.microsoft.com/office/drawing/2014/main" id="{88D9F09A-30A2-AE49-BAC2-1D4F433802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7029" y="883575"/>
            <a:ext cx="7784971" cy="4787757"/>
          </a:xfrm>
          <a:prstGeom prst="rect">
            <a:avLst/>
          </a:prstGeom>
        </p:spPr>
      </p:pic>
      <p:sp>
        <p:nvSpPr>
          <p:cNvPr id="11" name="Subtitle 2">
            <a:extLst>
              <a:ext uri="{FF2B5EF4-FFF2-40B4-BE49-F238E27FC236}">
                <a16:creationId xmlns:a16="http://schemas.microsoft.com/office/drawing/2014/main" id="{47DBE32F-050F-9244-BCDE-0489C02514DB}"/>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bg1"/>
                </a:solidFill>
                <a:latin typeface="Helvetica" pitchFamily="2" charset="0"/>
              </a:rPr>
              <a:t>Acknowledgement</a:t>
            </a:r>
            <a:endParaRPr lang="en-AU" sz="4800" b="1">
              <a:solidFill>
                <a:schemeClr val="bg1"/>
              </a:solidFill>
              <a:latin typeface="Helvetica" pitchFamily="2" charset="0"/>
            </a:endParaRPr>
          </a:p>
        </p:txBody>
      </p:sp>
    </p:spTree>
    <p:extLst>
      <p:ext uri="{BB962C8B-B14F-4D97-AF65-F5344CB8AC3E}">
        <p14:creationId xmlns:p14="http://schemas.microsoft.com/office/powerpoint/2010/main" val="2498213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rning Outcom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EC2179-3A29-E84C-8DD5-15099E6E98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1676458"/>
            <a:ext cx="5953018" cy="4798457"/>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atin typeface="Helvetica" pitchFamily="2" charset="0"/>
              </a:defRPr>
            </a:lvl1pPr>
          </a:lstStyle>
          <a:p>
            <a:fld id="{03507092-93F3-4C1D-BE03-12A3454E23E5}" type="slidenum">
              <a:rPr lang="en-AU" smtClean="0"/>
              <a:pPr/>
              <a:t>‹#›</a:t>
            </a:fld>
            <a:endParaRPr lang="en-AU"/>
          </a:p>
        </p:txBody>
      </p:sp>
      <p:sp>
        <p:nvSpPr>
          <p:cNvPr id="11" name="Subtitle 2">
            <a:extLst>
              <a:ext uri="{FF2B5EF4-FFF2-40B4-BE49-F238E27FC236}">
                <a16:creationId xmlns:a16="http://schemas.microsoft.com/office/drawing/2014/main" id="{4F970A83-5B00-6D4F-A594-68BD38EF9016}"/>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tx1"/>
                </a:solidFill>
                <a:latin typeface="Helvetica" pitchFamily="2" charset="0"/>
              </a:rPr>
              <a:t>Learning Outcomes</a:t>
            </a:r>
            <a:endParaRPr lang="en-AU" sz="4800" b="1">
              <a:solidFill>
                <a:schemeClr val="tx1"/>
              </a:solidFill>
              <a:latin typeface="Helvetica" pitchFamily="2" charset="0"/>
            </a:endParaRPr>
          </a:p>
        </p:txBody>
      </p:sp>
    </p:spTree>
    <p:extLst>
      <p:ext uri="{BB962C8B-B14F-4D97-AF65-F5344CB8AC3E}">
        <p14:creationId xmlns:p14="http://schemas.microsoft.com/office/powerpoint/2010/main" val="679523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Back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5503047" cy="1329270"/>
          </a:xfrm>
        </p:spPr>
        <p:txBody>
          <a:bodyPr anchor="b">
            <a:normAutofit/>
          </a:bodyPr>
          <a:lstStyle>
            <a:lvl1pPr algn="l">
              <a:defRPr sz="36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303808"/>
            <a:ext cx="5503047" cy="1470211"/>
          </a:xfrm>
        </p:spPr>
        <p:txBody>
          <a:bodyPr>
            <a:normAutofit/>
          </a:bodyPr>
          <a:lstStyle>
            <a:lvl1pPr marL="0" indent="0" algn="l">
              <a:buNone/>
              <a:defRPr sz="20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here to place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a:solidFill>
                  <a:srgbClr val="FFD000"/>
                </a:solidFill>
                <a:latin typeface="Helvetica" pitchFamily="2" charset="0"/>
              </a:rPr>
              <a:t>Professional Learning Program</a:t>
            </a:r>
          </a:p>
        </p:txBody>
      </p:sp>
      <p:pic>
        <p:nvPicPr>
          <p:cNvPr id="6" name="Picture 5" descr="Logo&#10;&#10;Description automatically generated with low confidence">
            <a:extLst>
              <a:ext uri="{FF2B5EF4-FFF2-40B4-BE49-F238E27FC236}">
                <a16:creationId xmlns:a16="http://schemas.microsoft.com/office/drawing/2014/main" id="{BAEEC5EC-EA8E-3D48-8960-38A908EC7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9647" y="6222150"/>
            <a:ext cx="1339560" cy="48235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21BAA39-F01B-7E49-9139-A61CAF6DFE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112" y="6320969"/>
            <a:ext cx="1041849" cy="40547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7446132-12F6-8B48-9636-7E818D89AB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69842" y="6314496"/>
            <a:ext cx="1857012" cy="390640"/>
          </a:xfrm>
          <a:prstGeom prst="rect">
            <a:avLst/>
          </a:prstGeom>
        </p:spPr>
      </p:pic>
    </p:spTree>
    <p:extLst>
      <p:ext uri="{BB962C8B-B14F-4D97-AF65-F5344CB8AC3E}">
        <p14:creationId xmlns:p14="http://schemas.microsoft.com/office/powerpoint/2010/main" val="3714832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E7AE-80C0-4CA7-B8B3-566B87B93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93A9BBF-D429-4888-910B-BC9BB8B2E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24129-B744-4D26-B26D-6DF931ED7E8B}"/>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60D6506B-3A37-4F33-99B1-87B4B02066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53749B-8E11-49CC-A4AE-C9A733DD888F}"/>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73454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A7AE-586B-481F-86C5-93A5574641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85E55B4-FC4B-414A-9393-2A2CED1DD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0B1F0FA-80CB-49A4-B2E7-2D9C3635C5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E5CDED9-E309-4EEE-B9B1-9B2A4E2B4123}"/>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A70EE02C-E35F-4EDE-979F-1BE03F79638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53B024-A9D9-4D14-B4E9-2E5C3B357AC9}"/>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404265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79D-0199-4655-8A16-B8FDA632ECB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5E18119-79D5-48EF-8BDA-0A88D2E62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7DDD4-61E2-41AC-B12E-2788A7231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BFB6A73-388B-44E7-9535-8ACB61F04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90434-89F0-4826-9D17-BCD7B4F750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B80B0E3-1CD9-4910-868C-119C384CDBCE}"/>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8" name="Footer Placeholder 7">
            <a:extLst>
              <a:ext uri="{FF2B5EF4-FFF2-40B4-BE49-F238E27FC236}">
                <a16:creationId xmlns:a16="http://schemas.microsoft.com/office/drawing/2014/main" id="{EE0C55D1-3199-4AC4-98B1-8B76CFCFD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7185BAC-3408-4492-AFBF-6E84E7DA73C6}"/>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743201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4EBC-3CBA-4881-A7B5-5611A155233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0329FF9-53C4-4287-9BF8-DB10E36DE495}"/>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4" name="Footer Placeholder 3">
            <a:extLst>
              <a:ext uri="{FF2B5EF4-FFF2-40B4-BE49-F238E27FC236}">
                <a16:creationId xmlns:a16="http://schemas.microsoft.com/office/drawing/2014/main" id="{A12EF7BD-D13A-4BCE-8B8C-F65615A6CDC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A037353-BF1E-4980-AA8A-316CD1AAD35C}"/>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477965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64EAA-6E04-44CE-9D80-7E77B0AADC6D}"/>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3" name="Footer Placeholder 2">
            <a:extLst>
              <a:ext uri="{FF2B5EF4-FFF2-40B4-BE49-F238E27FC236}">
                <a16:creationId xmlns:a16="http://schemas.microsoft.com/office/drawing/2014/main" id="{5B1AB743-9830-46A4-BC2C-8DC1ECE5F88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9631665-306D-4453-8EA3-D72D7B84CB9E}"/>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662198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2384-8171-45D8-8768-0158ACF0D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416C2EC-C7AA-446E-86B8-40BEC492C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B81B103-3110-43D9-ABD1-A505B9A77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2342E-CFDB-466C-9931-78A6D0BF4418}"/>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620E05D7-0414-4415-B6B0-7BF3A205B62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D64B0D-9DCD-4755-A56F-C213FB17BF43}"/>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4125060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9C53-F381-4F0F-B863-75DAEA1BD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0C7351-C902-4819-971A-B0AD13F59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6EC2A37-0D21-4083-A5EC-7B996305B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DF23D-2BA2-4FEB-80A6-71EB0514E95C}"/>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2E589C97-6CA9-4E43-B2B6-40DDD81E8FB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784520-5B9B-4BFA-B354-B5C3D5562CCE}"/>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5635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895659"/>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70AA6205-1B9C-9C49-833A-05C235465671}"/>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6115"/>
                </a:solidFill>
                <a:latin typeface="Helvetica" pitchFamily="2" charset="0"/>
              </a:rPr>
              <a:t>Trauma Informed Practice </a:t>
            </a:r>
          </a:p>
          <a:p>
            <a:r>
              <a:rPr lang="en-AU" sz="2000" b="1" dirty="0">
                <a:solidFill>
                  <a:srgbClr val="FF6115"/>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83B54948-63D7-104E-9AA1-D2F960A8A5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5D987ED-1190-1B44-A88C-A4B3E39308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spTree>
    <p:extLst>
      <p:ext uri="{BB962C8B-B14F-4D97-AF65-F5344CB8AC3E}">
        <p14:creationId xmlns:p14="http://schemas.microsoft.com/office/powerpoint/2010/main" val="386432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4E38-45B5-4CF5-8B01-964D9BE7E4C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444895F-E6F7-4069-A90F-A974EC6A4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50FAA6-2E9D-4C7A-AA13-0FFB3E52D84A}"/>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02F85DDE-7E1A-43A3-ABD6-6EB94FD3A5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36CD4AB-D185-43B7-8B66-DD164C74CC27}"/>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1624366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4EA90-AC9A-4A67-BFCB-7D5E87005E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2312D7-1517-411E-B71B-56CD5C912F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B36C2C2-13FE-4FFB-9B5D-DF0F31CD86EA}"/>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7131C749-EA61-491F-A2B4-4B11492DDB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4EA849-0EA9-4867-B65F-FBB9B01278BB}"/>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1961230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595D-B660-45B9-BAF6-109DA6F827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3ABE855-94B0-4BD8-BAD7-3B7362FCD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ACD6949-2E5E-4578-A954-C0FBF593857A}"/>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F83C053D-D906-4275-912F-DD809FD110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7DD1C5-CBB0-4F75-AD50-85AD0BEA2534}"/>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991630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94C8-A52C-4B9D-BC48-3F571243CE1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97B9D3B-41CD-45E6-8204-593BE5324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DFBF05-CEE9-43B7-8100-288E058D987E}"/>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7D71DD80-8F0A-4E47-A243-AC61B25949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0E8D22A-8CBC-4BA9-9D1E-E96E5EBAB3C9}"/>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499757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EF90-37C3-448B-8654-7905B74A5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FE9297C-3998-4C98-8335-9ABC07E8E0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F1EF1-E5D4-46C7-A90C-0C14254A7F12}"/>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5F3EEC6D-CCD2-4C15-B818-185E49A9A6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55627B0-BF79-414D-BDB4-1DCFE0CDD34C}"/>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3034336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B29E-D7D5-4D15-9AC8-D8E29F69E4D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3AFF28E-3B6F-4CF4-B8D7-DB8E97CBA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B98A17B-5441-49A6-88B9-65E4CB12D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41B17FE-6185-410D-B240-D59998B6EC8A}"/>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6" name="Footer Placeholder 5">
            <a:extLst>
              <a:ext uri="{FF2B5EF4-FFF2-40B4-BE49-F238E27FC236}">
                <a16:creationId xmlns:a16="http://schemas.microsoft.com/office/drawing/2014/main" id="{9A76FA1C-2280-419F-93EA-93DFE26F30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605B99-D806-47C7-9DD5-CFA35D148CB1}"/>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2887040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0070-9C84-4396-A69D-E825C093248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884E00-6280-4B1C-925A-534613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53EC-AD1A-45A4-B345-C5FF50607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396DCA7-ED8A-4FDB-841F-1075B8FAD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0001F-138E-462D-9872-5D850D7C77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DDA07FF-9C10-445E-9D48-D578A44FE607}"/>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8" name="Footer Placeholder 7">
            <a:extLst>
              <a:ext uri="{FF2B5EF4-FFF2-40B4-BE49-F238E27FC236}">
                <a16:creationId xmlns:a16="http://schemas.microsoft.com/office/drawing/2014/main" id="{43240D8C-B788-4CF0-9C3B-6A58471EAB5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49D8A10-CBEF-4EB1-B60A-9F6617F7AD35}"/>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1159441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1555-2F55-4C78-8B8E-F0EC6BC2882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4154DA7-3992-4C76-BAB3-16D8210428C7}"/>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4" name="Footer Placeholder 3">
            <a:extLst>
              <a:ext uri="{FF2B5EF4-FFF2-40B4-BE49-F238E27FC236}">
                <a16:creationId xmlns:a16="http://schemas.microsoft.com/office/drawing/2014/main" id="{84476E3F-5714-4873-AB8A-78971299C51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BF4B538-A821-44F2-B450-E57819164776}"/>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3018723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F3797-F182-4173-A5CE-6B0788637C4C}"/>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3" name="Footer Placeholder 2">
            <a:extLst>
              <a:ext uri="{FF2B5EF4-FFF2-40B4-BE49-F238E27FC236}">
                <a16:creationId xmlns:a16="http://schemas.microsoft.com/office/drawing/2014/main" id="{258F227C-DF34-4012-826E-AE1C1658961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3B24A56-F223-4E3A-9C7C-86903C22D5B3}"/>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1975184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4E4C-E0A5-43E4-81CC-DAF51DBCD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022AF9E-B690-4AD1-A071-B5FCFC1918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1718658-F4CE-41AE-913F-48E9AEB3A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1AF3F-BEFA-40FE-8B59-7D4EE8E80E8F}"/>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6" name="Footer Placeholder 5">
            <a:extLst>
              <a:ext uri="{FF2B5EF4-FFF2-40B4-BE49-F238E27FC236}">
                <a16:creationId xmlns:a16="http://schemas.microsoft.com/office/drawing/2014/main" id="{E1114937-B8D8-408B-8D7F-900B9540FA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E5ABB66-2DA4-47F3-8F10-E6EDDC6A029E}"/>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109671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792917"/>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8AB36195-1377-A445-BDD5-E386ACD29234}"/>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9C2633B4-F4AA-0C4D-9A13-9EE9463D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5546BA7-B914-3A43-8971-25A75E55CC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82B58CA-F1B8-A844-8FDB-40B3EF517B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2485721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7605-6039-44CE-A61F-04B5D1985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893A87B-DF2F-4AD8-89D6-C2BCCDF299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198F4BA-C146-413D-9D25-5D71EA251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6BEB8-9651-4F75-95B9-0B1D694DB1B8}"/>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6" name="Footer Placeholder 5">
            <a:extLst>
              <a:ext uri="{FF2B5EF4-FFF2-40B4-BE49-F238E27FC236}">
                <a16:creationId xmlns:a16="http://schemas.microsoft.com/office/drawing/2014/main" id="{558E9006-E145-48FF-AC49-1EE5D603471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46DC07A-5A5D-4148-B795-7D39E5B193DB}"/>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629242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DEFD-F9E3-4710-AB32-7A433935F0B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5510531-C800-498B-9C05-D26BFC11B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86F4A6-FA3F-4872-B70C-97CA4BD23471}"/>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48180122-C102-4FE2-9FCC-CBB000770A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8B9D77A-92A1-4C52-8F21-193D6492C365}"/>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55737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0458F-BE65-4397-B843-98A85E3AFA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F0133D-F8B0-4676-8B32-BFFBA26C27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D1DFE8-9F02-4824-8A2C-BA265923CCA6}"/>
              </a:ext>
            </a:extLst>
          </p:cNvPr>
          <p:cNvSpPr>
            <a:spLocks noGrp="1"/>
          </p:cNvSpPr>
          <p:nvPr>
            <p:ph type="dt" sz="half" idx="10"/>
          </p:nvPr>
        </p:nvSpPr>
        <p:spPr/>
        <p:txBody>
          <a:body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A80DA762-CA44-4005-9D77-C2F9D88B64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F76116-B23D-4484-8A29-52AD1D820981}"/>
              </a:ext>
            </a:extLst>
          </p:cNvPr>
          <p:cNvSpPr>
            <a:spLocks noGrp="1"/>
          </p:cNvSpPr>
          <p:nvPr>
            <p:ph type="sldNum" sz="quarter" idx="12"/>
          </p:nvPr>
        </p:nvSpPr>
        <p:spPr/>
        <p:txBody>
          <a:bodyPr/>
          <a:lstStyle/>
          <a:p>
            <a:fld id="{758CEAAB-61D4-46B4-A64F-E14B5E554F7F}" type="slidenum">
              <a:rPr lang="en-AU" smtClean="0"/>
              <a:t>‹#›</a:t>
            </a:fld>
            <a:endParaRPr lang="en-AU"/>
          </a:p>
        </p:txBody>
      </p:sp>
    </p:spTree>
    <p:extLst>
      <p:ext uri="{BB962C8B-B14F-4D97-AF65-F5344CB8AC3E}">
        <p14:creationId xmlns:p14="http://schemas.microsoft.com/office/powerpoint/2010/main" val="1297054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py Slide v4 2 Column">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F12626-2D77-9543-9947-A9F3D08F5E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FB17819-86C8-7B40-A50A-A7B94AB63180}"/>
              </a:ext>
            </a:extLst>
          </p:cNvPr>
          <p:cNvSpPr>
            <a:spLocks noGrp="1"/>
          </p:cNvSpPr>
          <p:nvPr>
            <p:ph type="title" hasCustomPrompt="1"/>
          </p:nvPr>
        </p:nvSpPr>
        <p:spPr>
          <a:xfrm>
            <a:off x="642259" y="404036"/>
            <a:ext cx="10934864" cy="861237"/>
          </a:xfrm>
        </p:spPr>
        <p:txBody>
          <a:bodyPr>
            <a:normAutofit/>
          </a:bodyPr>
          <a:lstStyle>
            <a:lvl1pPr>
              <a:defRPr sz="3200" b="1" i="0">
                <a:solidFill>
                  <a:srgbClr val="BF473E"/>
                </a:solidFill>
                <a:latin typeface="Helvetica" charset="0"/>
                <a:ea typeface="Helvetica" charset="0"/>
                <a:cs typeface="Helvetica" charset="0"/>
              </a:defRPr>
            </a:lvl1pPr>
          </a:lstStyle>
          <a:p>
            <a:r>
              <a:rPr lang="en-US"/>
              <a:t>Click to edit presentation title</a:t>
            </a:r>
          </a:p>
        </p:txBody>
      </p:sp>
      <p:sp>
        <p:nvSpPr>
          <p:cNvPr id="6" name="Content Placeholder 2">
            <a:extLst>
              <a:ext uri="{FF2B5EF4-FFF2-40B4-BE49-F238E27FC236}">
                <a16:creationId xmlns:a16="http://schemas.microsoft.com/office/drawing/2014/main" id="{6D540546-E816-7B43-A85D-92F5D3512C11}"/>
              </a:ext>
            </a:extLst>
          </p:cNvPr>
          <p:cNvSpPr>
            <a:spLocks noGrp="1"/>
          </p:cNvSpPr>
          <p:nvPr>
            <p:ph idx="1" hasCustomPrompt="1"/>
          </p:nvPr>
        </p:nvSpPr>
        <p:spPr>
          <a:xfrm>
            <a:off x="642258" y="1649988"/>
            <a:ext cx="10934864" cy="4616124"/>
          </a:xfrm>
          <a:prstGeom prst="rect">
            <a:avLst/>
          </a:prstGeom>
        </p:spPr>
        <p:txBody>
          <a:bodyPr numCol="2"/>
          <a:lstStyle>
            <a:lvl1pPr>
              <a:lnSpc>
                <a:spcPct val="100000"/>
              </a:lnSpc>
              <a:defRPr sz="2000" b="0" i="0">
                <a:solidFill>
                  <a:srgbClr val="000000"/>
                </a:solidFill>
                <a:latin typeface="Helvetica" charset="0"/>
                <a:ea typeface="Helvetica" charset="0"/>
                <a:cs typeface="Helvetica" charset="0"/>
              </a:defRPr>
            </a:lvl1pPr>
            <a:lvl2pPr>
              <a:lnSpc>
                <a:spcPct val="100000"/>
              </a:lnSpc>
              <a:defRPr sz="2000" b="0" i="0">
                <a:solidFill>
                  <a:srgbClr val="000000"/>
                </a:solidFill>
                <a:latin typeface="Helvetica" charset="0"/>
                <a:ea typeface="Helvetica" charset="0"/>
                <a:cs typeface="Helvetica" charset="0"/>
              </a:defRPr>
            </a:lvl2pPr>
            <a:lvl3pPr>
              <a:lnSpc>
                <a:spcPct val="100000"/>
              </a:lnSpc>
              <a:defRPr sz="2000" b="0" i="0">
                <a:solidFill>
                  <a:srgbClr val="000000"/>
                </a:solidFill>
                <a:latin typeface="Helvetica" charset="0"/>
                <a:ea typeface="Helvetica" charset="0"/>
                <a:cs typeface="Helvetica" charset="0"/>
              </a:defRPr>
            </a:lvl3pPr>
            <a:lvl4pPr>
              <a:lnSpc>
                <a:spcPct val="100000"/>
              </a:lnSpc>
              <a:defRPr sz="2000" b="0" i="0">
                <a:solidFill>
                  <a:srgbClr val="000000"/>
                </a:solidFill>
                <a:latin typeface="Helvetica" charset="0"/>
                <a:ea typeface="Helvetica" charset="0"/>
                <a:cs typeface="Helvetica" charset="0"/>
              </a:defRPr>
            </a:lvl4pPr>
            <a:lvl5pPr>
              <a:lnSpc>
                <a:spcPct val="100000"/>
              </a:lnSpc>
              <a:defRPr sz="2000" b="0" i="0">
                <a:solidFill>
                  <a:srgbClr val="000000"/>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861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Gree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936755"/>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37A08F86-9B79-DF40-8F1E-A2A3C3C33710}"/>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5" name="Picture 4" descr="Logo&#10;&#10;Description automatically generated with low confidence">
            <a:extLst>
              <a:ext uri="{FF2B5EF4-FFF2-40B4-BE49-F238E27FC236}">
                <a16:creationId xmlns:a16="http://schemas.microsoft.com/office/drawing/2014/main" id="{EF88DF15-AEA6-6542-961F-550C070894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A326550-6640-3444-9195-0C74573C8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F3E83470-B205-9E48-B3C0-05B2BF4F87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3187865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Blu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1131964"/>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11" name="Subtitle 2">
            <a:extLst>
              <a:ext uri="{FF2B5EF4-FFF2-40B4-BE49-F238E27FC236}">
                <a16:creationId xmlns:a16="http://schemas.microsoft.com/office/drawing/2014/main" id="{5E9EB85C-4C40-E44D-86F6-19EDBC9A0181}"/>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6" name="Picture 5" descr="Logo&#10;&#10;Description automatically generated with low confidence">
            <a:extLst>
              <a:ext uri="{FF2B5EF4-FFF2-40B4-BE49-F238E27FC236}">
                <a16:creationId xmlns:a16="http://schemas.microsoft.com/office/drawing/2014/main" id="{52131298-8763-2540-BAA0-CEE82FD6E0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F11C3BE-B5F2-E246-B847-792DF59F58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92FDABA-18B5-0C49-9891-31FEAC2CF2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2616657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895659"/>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70AA6205-1B9C-9C49-833A-05C235465671}"/>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6115"/>
                </a:solidFill>
                <a:latin typeface="Helvetica" pitchFamily="2" charset="0"/>
              </a:rPr>
              <a:t>Trauma Informed Practice </a:t>
            </a:r>
          </a:p>
          <a:p>
            <a:r>
              <a:rPr lang="en-AU" sz="2000" b="1" dirty="0">
                <a:solidFill>
                  <a:srgbClr val="FF6115"/>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83B54948-63D7-104E-9AA1-D2F960A8A5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5D987ED-1190-1B44-A88C-A4B3E39308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1E12A238-1A6A-5B4A-8D99-85311381FE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4029545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792917"/>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8AB36195-1377-A445-BDD5-E386ACD29234}"/>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9C2633B4-F4AA-0C4D-9A13-9EE9463D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5546BA7-B914-3A43-8971-25A75E55CC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82B58CA-F1B8-A844-8FDB-40B3EF517B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1420410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Gree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967578"/>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0AE2C837-D37F-0048-94EB-4A4373F088EF}"/>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ACCCE2EA-7C83-7346-B5D1-CCD06D7FC0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94F7BCA-2E88-D846-9E4D-B2FB3199B0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7A4AF04F-BE0E-8140-883E-3B91F0C917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3866425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Blu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a:solidFill>
                  <a:srgbClr val="FFD000"/>
                </a:solidFill>
                <a:latin typeface="Helvetica" pitchFamily="2" charset="0"/>
              </a:rPr>
              <a:t>Trauma Informed Practice </a:t>
            </a:r>
          </a:p>
          <a:p>
            <a:r>
              <a:rPr lang="en-AU" sz="2000" b="1">
                <a:solidFill>
                  <a:srgbClr val="FFD000"/>
                </a:solidFill>
                <a:latin typeface="Helvetica" pitchFamily="2" charset="0"/>
              </a:rPr>
              <a:t>Professional Leaning Program</a:t>
            </a:r>
          </a:p>
        </p:txBody>
      </p:sp>
      <p:pic>
        <p:nvPicPr>
          <p:cNvPr id="6" name="Picture 5" descr="Logo&#10;&#10;Description automatically generated with low confidence">
            <a:extLst>
              <a:ext uri="{FF2B5EF4-FFF2-40B4-BE49-F238E27FC236}">
                <a16:creationId xmlns:a16="http://schemas.microsoft.com/office/drawing/2014/main" id="{6BEF95E4-AFD8-0542-A2A4-F684DD189E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F4468AD-368E-5E4E-8515-2019608C13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8CE7E17-9BAE-AC45-81B1-AAEB7CFAA1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338007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Gree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66067"/>
            <a:ext cx="6519331" cy="967578"/>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6" name="Subtitle 2">
            <a:extLst>
              <a:ext uri="{FF2B5EF4-FFF2-40B4-BE49-F238E27FC236}">
                <a16:creationId xmlns:a16="http://schemas.microsoft.com/office/drawing/2014/main" id="{0AE2C837-D37F-0048-94EB-4A4373F088EF}"/>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7" name="Picture 6" descr="Logo&#10;&#10;Description automatically generated with low confidence">
            <a:extLst>
              <a:ext uri="{FF2B5EF4-FFF2-40B4-BE49-F238E27FC236}">
                <a16:creationId xmlns:a16="http://schemas.microsoft.com/office/drawing/2014/main" id="{ACCCE2EA-7C83-7346-B5D1-CCD06D7FC0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94F7BCA-2E88-D846-9E4D-B2FB3199B0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7A4AF04F-BE0E-8140-883E-3B91F0C917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1932508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ection Header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spTree>
    <p:extLst>
      <p:ext uri="{BB962C8B-B14F-4D97-AF65-F5344CB8AC3E}">
        <p14:creationId xmlns:p14="http://schemas.microsoft.com/office/powerpoint/2010/main" val="2768468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Section Header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tx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6115"/>
                </a:solidFill>
                <a:latin typeface="Helvetica" pitchFamily="2" charset="0"/>
              </a:rPr>
              <a:t>Trauma Informed Practice </a:t>
            </a:r>
          </a:p>
          <a:p>
            <a:r>
              <a:rPr lang="en-AU" sz="2000" b="1" dirty="0">
                <a:solidFill>
                  <a:srgbClr val="FF6115"/>
                </a:solidFill>
                <a:latin typeface="Helvetica" pitchFamily="2" charset="0"/>
              </a:rPr>
              <a:t>Professional Learning Program</a:t>
            </a:r>
          </a:p>
        </p:txBody>
      </p:sp>
    </p:spTree>
    <p:extLst>
      <p:ext uri="{BB962C8B-B14F-4D97-AF65-F5344CB8AC3E}">
        <p14:creationId xmlns:p14="http://schemas.microsoft.com/office/powerpoint/2010/main" val="19189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Header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spTree>
    <p:extLst>
      <p:ext uri="{BB962C8B-B14F-4D97-AF65-F5344CB8AC3E}">
        <p14:creationId xmlns:p14="http://schemas.microsoft.com/office/powerpoint/2010/main" val="2992733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Section Header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a:solidFill>
                  <a:srgbClr val="FFD000"/>
                </a:solidFill>
                <a:latin typeface="Helvetica" pitchFamily="2" charset="0"/>
              </a:rPr>
              <a:t>Trauma Informed Practice </a:t>
            </a:r>
          </a:p>
          <a:p>
            <a:r>
              <a:rPr lang="en-AU" sz="2000" b="1">
                <a:solidFill>
                  <a:srgbClr val="FFD000"/>
                </a:solidFill>
                <a:latin typeface="Helvetica" pitchFamily="2" charset="0"/>
              </a:rPr>
              <a:t>Professional Leaning Program</a:t>
            </a:r>
          </a:p>
        </p:txBody>
      </p:sp>
    </p:spTree>
    <p:extLst>
      <p:ext uri="{BB962C8B-B14F-4D97-AF65-F5344CB8AC3E}">
        <p14:creationId xmlns:p14="http://schemas.microsoft.com/office/powerpoint/2010/main" val="896880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11571"/>
            <a:ext cx="10515600" cy="3965391"/>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110569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190307"/>
            <a:ext cx="10515600" cy="3986656"/>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3904778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bg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339786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F4DA-2BBB-5144-B672-80E7E24D8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9CA9-B88D-451A-BCBF-61B1F063D01C}"/>
              </a:ext>
            </a:extLst>
          </p:cNvPr>
          <p:cNvSpPr>
            <a:spLocks noGrp="1"/>
          </p:cNvSpPr>
          <p:nvPr>
            <p:ph type="title"/>
          </p:nvPr>
        </p:nvSpPr>
        <p:spPr>
          <a:xfrm>
            <a:off x="838200" y="233917"/>
            <a:ext cx="10515600" cy="910672"/>
          </a:xfrm>
        </p:spPr>
        <p:txBody>
          <a:bodyPr>
            <a:normAutofit/>
          </a:bodyPr>
          <a:lstStyle>
            <a:lvl1pPr>
              <a:defRPr sz="3600">
                <a:solidFill>
                  <a:schemeClr val="tx1"/>
                </a:solidFill>
                <a:latin typeface="Helvetica"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2222205"/>
            <a:ext cx="10515600" cy="3954758"/>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vl1pPr>
          </a:lstStyle>
          <a:p>
            <a:fld id="{03507092-93F3-4C1D-BE03-12A3454E23E5}" type="slidenum">
              <a:rPr lang="en-AU" smtClean="0"/>
              <a:pPr/>
              <a:t>‹#›</a:t>
            </a:fld>
            <a:endParaRPr lang="en-AU"/>
          </a:p>
        </p:txBody>
      </p:sp>
    </p:spTree>
    <p:extLst>
      <p:ext uri="{BB962C8B-B14F-4D97-AF65-F5344CB8AC3E}">
        <p14:creationId xmlns:p14="http://schemas.microsoft.com/office/powerpoint/2010/main" val="2072231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afet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DB1D46D5-CC14-2B47-81B9-C4BA64D8EE0A}"/>
              </a:ext>
            </a:extLst>
          </p:cNvPr>
          <p:cNvSpPr txBox="1">
            <a:spLocks/>
          </p:cNvSpPr>
          <p:nvPr userDrawn="1"/>
        </p:nvSpPr>
        <p:spPr>
          <a:xfrm>
            <a:off x="838200" y="1552352"/>
            <a:ext cx="6232450" cy="4380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AU" sz="2400">
                <a:solidFill>
                  <a:schemeClr val="tx1"/>
                </a:solidFill>
                <a:latin typeface="Helvetica" pitchFamily="2" charset="0"/>
              </a:rPr>
              <a:t>The content of this training may evoke strong emotions. Sometimes these emotions do not resolve and seeking assistance from professional support services may be useful. </a:t>
            </a:r>
          </a:p>
          <a:p>
            <a:pPr marL="0" indent="0">
              <a:lnSpc>
                <a:spcPct val="120000"/>
              </a:lnSpc>
              <a:spcBef>
                <a:spcPts val="0"/>
              </a:spcBef>
              <a:spcAft>
                <a:spcPts val="1800"/>
              </a:spcAft>
              <a:buNone/>
            </a:pPr>
            <a:r>
              <a:rPr lang="en-AU" sz="2400">
                <a:solidFill>
                  <a:schemeClr val="tx1"/>
                </a:solidFill>
                <a:latin typeface="Helvetica" pitchFamily="2" charset="0"/>
              </a:rPr>
              <a:t>Please be mindful of your own wellbeing during this training. If these strong emotions do not pass,  please let the facilitator know.</a:t>
            </a:r>
          </a:p>
        </p:txBody>
      </p:sp>
      <p:sp>
        <p:nvSpPr>
          <p:cNvPr id="10" name="Subtitle 2">
            <a:extLst>
              <a:ext uri="{FF2B5EF4-FFF2-40B4-BE49-F238E27FC236}">
                <a16:creationId xmlns:a16="http://schemas.microsoft.com/office/drawing/2014/main" id="{64A5594D-5A13-9E49-A491-47B977D0ED13}"/>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tx1"/>
                </a:solidFill>
                <a:latin typeface="Helvetica" pitchFamily="2" charset="0"/>
              </a:rPr>
              <a:t>Safety</a:t>
            </a:r>
            <a:endParaRPr lang="en-AU" sz="4800" b="1">
              <a:solidFill>
                <a:schemeClr val="tx1"/>
              </a:solidFill>
              <a:latin typeface="Helvetica" pitchFamily="2" charset="0"/>
            </a:endParaRPr>
          </a:p>
        </p:txBody>
      </p:sp>
      <p:pic>
        <p:nvPicPr>
          <p:cNvPr id="5" name="Picture 4" descr="Icon&#10;&#10;Description automatically generated">
            <a:extLst>
              <a:ext uri="{FF2B5EF4-FFF2-40B4-BE49-F238E27FC236}">
                <a16:creationId xmlns:a16="http://schemas.microsoft.com/office/drawing/2014/main" id="{86059031-4F64-4BD9-8C57-C0BC68ADA1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350000" cy="6350000"/>
          </a:xfrm>
          <a:prstGeom prst="rect">
            <a:avLst/>
          </a:prstGeom>
        </p:spPr>
      </p:pic>
    </p:spTree>
    <p:extLst>
      <p:ext uri="{BB962C8B-B14F-4D97-AF65-F5344CB8AC3E}">
        <p14:creationId xmlns:p14="http://schemas.microsoft.com/office/powerpoint/2010/main" val="474908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DB1D46D5-CC14-2B47-81B9-C4BA64D8EE0A}"/>
              </a:ext>
            </a:extLst>
          </p:cNvPr>
          <p:cNvSpPr txBox="1">
            <a:spLocks/>
          </p:cNvSpPr>
          <p:nvPr userDrawn="1"/>
        </p:nvSpPr>
        <p:spPr>
          <a:xfrm>
            <a:off x="838199" y="1552352"/>
            <a:ext cx="4165315" cy="4380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We acknowledge the Tasmanian Aboriginal people as the traditional custodians of this land, and we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pay respect to the elders past, present and future, for they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hold the memories, traditions,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culture and hope of First </a:t>
            </a:r>
            <a:b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br>
            <a:r>
              <a:rPr lang="en-AU" sz="2000">
                <a:solidFill>
                  <a:schemeClr val="bg1"/>
                </a:solidFill>
                <a:effectLst/>
                <a:latin typeface="HelveticaNeueLT Pro 45 Lt" panose="020B0403020202020204" pitchFamily="34" charset="0"/>
                <a:ea typeface="Calibri" panose="020F0502020204030204" pitchFamily="34" charset="0"/>
                <a:cs typeface="Times New Roman" panose="02020603050405020304" pitchFamily="18" charset="0"/>
              </a:rPr>
              <a:t>Nations people in Tasmania.</a:t>
            </a:r>
            <a:endParaRPr lang="en-AU" sz="2000">
              <a:solidFill>
                <a:schemeClr val="bg1"/>
              </a:solidFill>
              <a:latin typeface="Helvetica" pitchFamily="2" charset="0"/>
            </a:endParaRPr>
          </a:p>
        </p:txBody>
      </p:sp>
      <p:pic>
        <p:nvPicPr>
          <p:cNvPr id="3" name="Picture 2" descr="A picture containing outdoor, person&#10;&#10;Description automatically generated">
            <a:extLst>
              <a:ext uri="{FF2B5EF4-FFF2-40B4-BE49-F238E27FC236}">
                <a16:creationId xmlns:a16="http://schemas.microsoft.com/office/drawing/2014/main" id="{88D9F09A-30A2-AE49-BAC2-1D4F433802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7029" y="883575"/>
            <a:ext cx="7784971" cy="4787757"/>
          </a:xfrm>
          <a:prstGeom prst="rect">
            <a:avLst/>
          </a:prstGeom>
        </p:spPr>
      </p:pic>
      <p:sp>
        <p:nvSpPr>
          <p:cNvPr id="11" name="Subtitle 2">
            <a:extLst>
              <a:ext uri="{FF2B5EF4-FFF2-40B4-BE49-F238E27FC236}">
                <a16:creationId xmlns:a16="http://schemas.microsoft.com/office/drawing/2014/main" id="{47DBE32F-050F-9244-BCDE-0489C02514DB}"/>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bg1"/>
                </a:solidFill>
                <a:latin typeface="Helvetica" pitchFamily="2" charset="0"/>
              </a:rPr>
              <a:t>Acknowledgement</a:t>
            </a:r>
            <a:endParaRPr lang="en-AU" sz="4800" b="1">
              <a:solidFill>
                <a:schemeClr val="bg1"/>
              </a:solidFill>
              <a:latin typeface="Helvetica" pitchFamily="2" charset="0"/>
            </a:endParaRPr>
          </a:p>
        </p:txBody>
      </p:sp>
    </p:spTree>
    <p:extLst>
      <p:ext uri="{BB962C8B-B14F-4D97-AF65-F5344CB8AC3E}">
        <p14:creationId xmlns:p14="http://schemas.microsoft.com/office/powerpoint/2010/main" val="250774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Blu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A whole-of-system approach</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pic>
        <p:nvPicPr>
          <p:cNvPr id="6" name="Picture 5" descr="Logo&#10;&#10;Description automatically generated with low confidence">
            <a:extLst>
              <a:ext uri="{FF2B5EF4-FFF2-40B4-BE49-F238E27FC236}">
                <a16:creationId xmlns:a16="http://schemas.microsoft.com/office/drawing/2014/main" id="{6BEF95E4-AFD8-0542-A2A4-F684DD189E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533" y="5943599"/>
            <a:ext cx="1798730" cy="6476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F4468AD-368E-5E4E-8515-2019608C13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737" y="6065886"/>
            <a:ext cx="1403356" cy="54617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8CE7E17-9BAE-AC45-81B1-AAEB7CFAA1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0094" y="6056809"/>
            <a:ext cx="2540834" cy="534489"/>
          </a:xfrm>
          <a:prstGeom prst="rect">
            <a:avLst/>
          </a:prstGeom>
        </p:spPr>
      </p:pic>
    </p:spTree>
    <p:extLst>
      <p:ext uri="{BB962C8B-B14F-4D97-AF65-F5344CB8AC3E}">
        <p14:creationId xmlns:p14="http://schemas.microsoft.com/office/powerpoint/2010/main" val="3135801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arning Outcom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EC2179-3A29-E84C-8DD5-15099E6E98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529E197-90DA-461E-85FE-40C69D3D2061}"/>
              </a:ext>
            </a:extLst>
          </p:cNvPr>
          <p:cNvSpPr>
            <a:spLocks noGrp="1"/>
          </p:cNvSpPr>
          <p:nvPr>
            <p:ph idx="1"/>
          </p:nvPr>
        </p:nvSpPr>
        <p:spPr>
          <a:xfrm>
            <a:off x="838200" y="1676458"/>
            <a:ext cx="5953018" cy="4798457"/>
          </a:xfrm>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E34047A0-80B7-4451-A106-BFE6DD1C4B26}"/>
              </a:ext>
            </a:extLst>
          </p:cNvPr>
          <p:cNvSpPr>
            <a:spLocks noGrp="1"/>
          </p:cNvSpPr>
          <p:nvPr>
            <p:ph type="sldNum" sz="quarter" idx="12"/>
          </p:nvPr>
        </p:nvSpPr>
        <p:spPr>
          <a:xfrm>
            <a:off x="838200" y="6356350"/>
            <a:ext cx="948070" cy="365125"/>
          </a:xfrm>
        </p:spPr>
        <p:txBody>
          <a:bodyPr/>
          <a:lstStyle>
            <a:lvl1pPr algn="l">
              <a:defRPr>
                <a:latin typeface="Helvetica" pitchFamily="2" charset="0"/>
              </a:defRPr>
            </a:lvl1pPr>
          </a:lstStyle>
          <a:p>
            <a:fld id="{03507092-93F3-4C1D-BE03-12A3454E23E5}" type="slidenum">
              <a:rPr lang="en-AU" smtClean="0"/>
              <a:pPr/>
              <a:t>‹#›</a:t>
            </a:fld>
            <a:endParaRPr lang="en-AU"/>
          </a:p>
        </p:txBody>
      </p:sp>
      <p:sp>
        <p:nvSpPr>
          <p:cNvPr id="11" name="Subtitle 2">
            <a:extLst>
              <a:ext uri="{FF2B5EF4-FFF2-40B4-BE49-F238E27FC236}">
                <a16:creationId xmlns:a16="http://schemas.microsoft.com/office/drawing/2014/main" id="{4F970A83-5B00-6D4F-A594-68BD38EF9016}"/>
              </a:ext>
            </a:extLst>
          </p:cNvPr>
          <p:cNvSpPr txBox="1">
            <a:spLocks/>
          </p:cNvSpPr>
          <p:nvPr userDrawn="1"/>
        </p:nvSpPr>
        <p:spPr>
          <a:xfrm>
            <a:off x="838199" y="497725"/>
            <a:ext cx="8572345" cy="916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4800" b="1">
                <a:solidFill>
                  <a:schemeClr val="tx1"/>
                </a:solidFill>
                <a:latin typeface="Helvetica" pitchFamily="2" charset="0"/>
              </a:rPr>
              <a:t>Learning Outcomes</a:t>
            </a:r>
            <a:endParaRPr lang="en-AU" sz="4800" b="1">
              <a:solidFill>
                <a:schemeClr val="tx1"/>
              </a:solidFill>
              <a:latin typeface="Helvetica" pitchFamily="2" charset="0"/>
            </a:endParaRPr>
          </a:p>
        </p:txBody>
      </p:sp>
    </p:spTree>
    <p:extLst>
      <p:ext uri="{BB962C8B-B14F-4D97-AF65-F5344CB8AC3E}">
        <p14:creationId xmlns:p14="http://schemas.microsoft.com/office/powerpoint/2010/main" val="977799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Back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p:nvPr>
        </p:nvSpPr>
        <p:spPr>
          <a:xfrm>
            <a:off x="414868" y="1854199"/>
            <a:ext cx="5503047" cy="1329270"/>
          </a:xfrm>
        </p:spPr>
        <p:txBody>
          <a:bodyPr anchor="b">
            <a:normAutofit/>
          </a:bodyPr>
          <a:lstStyle>
            <a:lvl1pPr algn="l">
              <a:defRPr sz="3600" b="1">
                <a:solidFill>
                  <a:schemeClr val="bg1"/>
                </a:solidFill>
                <a:latin typeface="Helvetica" pitchFamily="2"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303808"/>
            <a:ext cx="5503047" cy="1470211"/>
          </a:xfrm>
        </p:spPr>
        <p:txBody>
          <a:bodyPr>
            <a:normAutofit/>
          </a:bodyPr>
          <a:lstStyle>
            <a:lvl1pPr marL="0" indent="0" algn="l">
              <a:buNone/>
              <a:defRPr sz="20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here to place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a:solidFill>
                  <a:srgbClr val="FFD000"/>
                </a:solidFill>
                <a:latin typeface="Helvetica" pitchFamily="2" charset="0"/>
              </a:rPr>
              <a:t>Professional Learning Program</a:t>
            </a:r>
          </a:p>
        </p:txBody>
      </p:sp>
      <p:pic>
        <p:nvPicPr>
          <p:cNvPr id="6" name="Picture 5" descr="Logo&#10;&#10;Description automatically generated with low confidence">
            <a:extLst>
              <a:ext uri="{FF2B5EF4-FFF2-40B4-BE49-F238E27FC236}">
                <a16:creationId xmlns:a16="http://schemas.microsoft.com/office/drawing/2014/main" id="{BAEEC5EC-EA8E-3D48-8960-38A908EC7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9647" y="6222150"/>
            <a:ext cx="1339560" cy="48235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21BAA39-F01B-7E49-9139-A61CAF6DFE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112" y="6320969"/>
            <a:ext cx="1041849" cy="40547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7446132-12F6-8B48-9636-7E818D89AB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69842" y="6314496"/>
            <a:ext cx="1857012" cy="390640"/>
          </a:xfrm>
          <a:prstGeom prst="rect">
            <a:avLst/>
          </a:prstGeom>
        </p:spPr>
      </p:pic>
    </p:spTree>
    <p:extLst>
      <p:ext uri="{BB962C8B-B14F-4D97-AF65-F5344CB8AC3E}">
        <p14:creationId xmlns:p14="http://schemas.microsoft.com/office/powerpoint/2010/main" val="1569050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E7AE-80C0-4CA7-B8B3-566B87B93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93A9BBF-D429-4888-910B-BC9BB8B2E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24129-B744-4D26-B26D-6DF931ED7E8B}"/>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60D6506B-3A37-4F33-99B1-87B4B02066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53749B-8E11-49CC-A4AE-C9A733DD888F}"/>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227121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A7AE-586B-481F-86C5-93A5574641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85E55B4-FC4B-414A-9393-2A2CED1DD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0B1F0FA-80CB-49A4-B2E7-2D9C3635C5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E5CDED9-E309-4EEE-B9B1-9B2A4E2B4123}"/>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A70EE02C-E35F-4EDE-979F-1BE03F79638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53B024-A9D9-4D14-B4E9-2E5C3B357AC9}"/>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028359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79D-0199-4655-8A16-B8FDA632ECB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5E18119-79D5-48EF-8BDA-0A88D2E62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7DDD4-61E2-41AC-B12E-2788A7231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BFB6A73-388B-44E7-9535-8ACB61F04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90434-89F0-4826-9D17-BCD7B4F750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B80B0E3-1CD9-4910-868C-119C384CDBCE}"/>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8" name="Footer Placeholder 7">
            <a:extLst>
              <a:ext uri="{FF2B5EF4-FFF2-40B4-BE49-F238E27FC236}">
                <a16:creationId xmlns:a16="http://schemas.microsoft.com/office/drawing/2014/main" id="{EE0C55D1-3199-4AC4-98B1-8B76CFCFD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7185BAC-3408-4492-AFBF-6E84E7DA73C6}"/>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521622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4EBC-3CBA-4881-A7B5-5611A155233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0329FF9-53C4-4287-9BF8-DB10E36DE495}"/>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4" name="Footer Placeholder 3">
            <a:extLst>
              <a:ext uri="{FF2B5EF4-FFF2-40B4-BE49-F238E27FC236}">
                <a16:creationId xmlns:a16="http://schemas.microsoft.com/office/drawing/2014/main" id="{A12EF7BD-D13A-4BCE-8B8C-F65615A6CDC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A037353-BF1E-4980-AA8A-316CD1AAD35C}"/>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203421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64EAA-6E04-44CE-9D80-7E77B0AADC6D}"/>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3" name="Footer Placeholder 2">
            <a:extLst>
              <a:ext uri="{FF2B5EF4-FFF2-40B4-BE49-F238E27FC236}">
                <a16:creationId xmlns:a16="http://schemas.microsoft.com/office/drawing/2014/main" id="{5B1AB743-9830-46A4-BC2C-8DC1ECE5F88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9631665-306D-4453-8EA3-D72D7B84CB9E}"/>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2359331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2384-8171-45D8-8768-0158ACF0D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416C2EC-C7AA-446E-86B8-40BEC492C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B81B103-3110-43D9-ABD1-A505B9A77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2342E-CFDB-466C-9931-78A6D0BF4418}"/>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620E05D7-0414-4415-B6B0-7BF3A205B62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D64B0D-9DCD-4755-A56F-C213FB17BF43}"/>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60716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9C53-F381-4F0F-B863-75DAEA1BD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0C7351-C902-4819-971A-B0AD13F59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6EC2A37-0D21-4083-A5EC-7B996305B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DF23D-2BA2-4FEB-80A6-71EB0514E95C}"/>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6" name="Footer Placeholder 5">
            <a:extLst>
              <a:ext uri="{FF2B5EF4-FFF2-40B4-BE49-F238E27FC236}">
                <a16:creationId xmlns:a16="http://schemas.microsoft.com/office/drawing/2014/main" id="{2E589C97-6CA9-4E43-B2B6-40DDD81E8FB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784520-5B9B-4BFA-B354-B5C3D5562CCE}"/>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1608362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4E38-45B5-4CF5-8B01-964D9BE7E4C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444895F-E6F7-4069-A90F-A974EC6A4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50FAA6-2E9D-4C7A-AA13-0FFB3E52D84A}"/>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02F85DDE-7E1A-43A3-ABD6-6EB94FD3A5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36CD4AB-D185-43B7-8B66-DD164C74CC27}"/>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407283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spTree>
    <p:extLst>
      <p:ext uri="{BB962C8B-B14F-4D97-AF65-F5344CB8AC3E}">
        <p14:creationId xmlns:p14="http://schemas.microsoft.com/office/powerpoint/2010/main" val="1629526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4EA90-AC9A-4A67-BFCB-7D5E87005E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2312D7-1517-411E-B71B-56CD5C912F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B36C2C2-13FE-4FFB-9B5D-DF0F31CD86EA}"/>
              </a:ext>
            </a:extLst>
          </p:cNvPr>
          <p:cNvSpPr>
            <a:spLocks noGrp="1"/>
          </p:cNvSpPr>
          <p:nvPr>
            <p:ph type="dt" sz="half" idx="10"/>
          </p:nvPr>
        </p:nvSpPr>
        <p:spPr/>
        <p:txBody>
          <a:body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7131C749-EA61-491F-A2B4-4B11492DDB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4EA849-0EA9-4867-B65F-FBB9B01278BB}"/>
              </a:ext>
            </a:extLst>
          </p:cNvPr>
          <p:cNvSpPr>
            <a:spLocks noGrp="1"/>
          </p:cNvSpPr>
          <p:nvPr>
            <p:ph type="sldNum" sz="quarter" idx="12"/>
          </p:nvPr>
        </p:nvSpPr>
        <p:spPr/>
        <p:txBody>
          <a:bodyPr/>
          <a:lstStyle/>
          <a:p>
            <a:fld id="{03507092-93F3-4C1D-BE03-12A3454E23E5}" type="slidenum">
              <a:rPr lang="en-AU" smtClean="0"/>
              <a:t>‹#›</a:t>
            </a:fld>
            <a:endParaRPr lang="en-AU"/>
          </a:p>
        </p:txBody>
      </p:sp>
    </p:spTree>
    <p:extLst>
      <p:ext uri="{BB962C8B-B14F-4D97-AF65-F5344CB8AC3E}">
        <p14:creationId xmlns:p14="http://schemas.microsoft.com/office/powerpoint/2010/main" val="308153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Header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tx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6115"/>
                </a:solidFill>
                <a:latin typeface="Helvetica" pitchFamily="2" charset="0"/>
              </a:rPr>
              <a:t>Trauma Informed Practice </a:t>
            </a:r>
          </a:p>
          <a:p>
            <a:r>
              <a:rPr lang="en-AU" sz="2000" b="1" dirty="0">
                <a:solidFill>
                  <a:srgbClr val="FF6115"/>
                </a:solidFill>
                <a:latin typeface="Helvetica" pitchFamily="2" charset="0"/>
              </a:rPr>
              <a:t>Professional Learning Program</a:t>
            </a:r>
          </a:p>
        </p:txBody>
      </p:sp>
    </p:spTree>
    <p:extLst>
      <p:ext uri="{BB962C8B-B14F-4D97-AF65-F5344CB8AC3E}">
        <p14:creationId xmlns:p14="http://schemas.microsoft.com/office/powerpoint/2010/main" val="208792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Header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8E064-2BBC-8948-AA5F-098E28BD0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ECA57D-BACE-4F98-9615-D5B060816C56}"/>
              </a:ext>
            </a:extLst>
          </p:cNvPr>
          <p:cNvSpPr>
            <a:spLocks noGrp="1"/>
          </p:cNvSpPr>
          <p:nvPr>
            <p:ph type="ctrTitle" hasCustomPrompt="1"/>
          </p:nvPr>
        </p:nvSpPr>
        <p:spPr>
          <a:xfrm>
            <a:off x="414868" y="1854199"/>
            <a:ext cx="6519332" cy="1811868"/>
          </a:xfrm>
        </p:spPr>
        <p:txBody>
          <a:bodyPr anchor="b"/>
          <a:lstStyle>
            <a:lvl1pPr algn="l">
              <a:defRPr sz="6000" b="1">
                <a:solidFill>
                  <a:schemeClr val="bg1"/>
                </a:solidFill>
                <a:latin typeface="Helvetica" pitchFamily="2" charset="0"/>
              </a:defRPr>
            </a:lvl1pPr>
          </a:lstStyle>
          <a:p>
            <a:r>
              <a:rPr lang="en-US"/>
              <a:t>Click to edit Section title style</a:t>
            </a:r>
            <a:endParaRPr lang="en-AU"/>
          </a:p>
        </p:txBody>
      </p:sp>
      <p:sp>
        <p:nvSpPr>
          <p:cNvPr id="3" name="Subtitle 2">
            <a:extLst>
              <a:ext uri="{FF2B5EF4-FFF2-40B4-BE49-F238E27FC236}">
                <a16:creationId xmlns:a16="http://schemas.microsoft.com/office/drawing/2014/main" id="{8298B120-D83B-49DD-9B29-716B04FBA8E9}"/>
              </a:ext>
            </a:extLst>
          </p:cNvPr>
          <p:cNvSpPr>
            <a:spLocks noGrp="1"/>
          </p:cNvSpPr>
          <p:nvPr>
            <p:ph type="subTitle" idx="1" hasCustomPrompt="1"/>
          </p:nvPr>
        </p:nvSpPr>
        <p:spPr>
          <a:xfrm>
            <a:off x="414867" y="3674531"/>
            <a:ext cx="6519331" cy="568696"/>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AU">
                <a:latin typeface="HelveticaNeueLT Pro 45 Lt" panose="020B0403020202020204" pitchFamily="34" charset="0"/>
              </a:rPr>
              <a:t>Click for sub heading text</a:t>
            </a:r>
          </a:p>
        </p:txBody>
      </p:sp>
      <p:sp>
        <p:nvSpPr>
          <p:cNvPr id="10" name="Subtitle 2">
            <a:extLst>
              <a:ext uri="{FF2B5EF4-FFF2-40B4-BE49-F238E27FC236}">
                <a16:creationId xmlns:a16="http://schemas.microsoft.com/office/drawing/2014/main" id="{D6B52BF5-9B0F-9449-B087-365CA47C5932}"/>
              </a:ext>
            </a:extLst>
          </p:cNvPr>
          <p:cNvSpPr txBox="1">
            <a:spLocks/>
          </p:cNvSpPr>
          <p:nvPr userDrawn="1"/>
        </p:nvSpPr>
        <p:spPr>
          <a:xfrm>
            <a:off x="414868" y="306609"/>
            <a:ext cx="497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b="1" dirty="0">
                <a:solidFill>
                  <a:srgbClr val="FFD000"/>
                </a:solidFill>
                <a:latin typeface="Helvetica" pitchFamily="2" charset="0"/>
              </a:rPr>
              <a:t>Trauma Informed Practice </a:t>
            </a:r>
          </a:p>
          <a:p>
            <a:r>
              <a:rPr lang="en-AU" sz="2000" b="1" dirty="0">
                <a:solidFill>
                  <a:srgbClr val="FFD000"/>
                </a:solidFill>
                <a:latin typeface="Helvetica" pitchFamily="2" charset="0"/>
              </a:rPr>
              <a:t>Professional Learning Program</a:t>
            </a:r>
          </a:p>
        </p:txBody>
      </p:sp>
    </p:spTree>
    <p:extLst>
      <p:ext uri="{BB962C8B-B14F-4D97-AF65-F5344CB8AC3E}">
        <p14:creationId xmlns:p14="http://schemas.microsoft.com/office/powerpoint/2010/main" val="275719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36E5B-96E4-47F5-81A0-E6286845F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EE34778-F77D-4ECB-9893-59E22B495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769DBC7-43DB-44AC-9A32-EA417249A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668D735A-31DF-43CC-A557-99A389143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EEAA9BD-A083-44E8-B6F4-9B99DF2B5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07092-93F3-4C1D-BE03-12A3454E23E5}" type="slidenum">
              <a:rPr lang="en-AU" smtClean="0"/>
              <a:t>‹#›</a:t>
            </a:fld>
            <a:endParaRPr lang="en-AU"/>
          </a:p>
        </p:txBody>
      </p:sp>
    </p:spTree>
    <p:extLst>
      <p:ext uri="{BB962C8B-B14F-4D97-AF65-F5344CB8AC3E}">
        <p14:creationId xmlns:p14="http://schemas.microsoft.com/office/powerpoint/2010/main" val="1299871019"/>
      </p:ext>
    </p:extLst>
  </p:cSld>
  <p:clrMap bg1="lt1" tx1="dk1" bg2="lt2" tx2="dk2" accent1="accent1" accent2="accent2" accent3="accent3" accent4="accent4" accent5="accent5" accent6="accent6" hlink="hlink" folHlink="folHlink"/>
  <p:sldLayoutIdLst>
    <p:sldLayoutId id="2147483692" r:id="rId1"/>
    <p:sldLayoutId id="2147483649" r:id="rId2"/>
    <p:sldLayoutId id="2147483681" r:id="rId3"/>
    <p:sldLayoutId id="2147483682" r:id="rId4"/>
    <p:sldLayoutId id="2147483683" r:id="rId5"/>
    <p:sldLayoutId id="2147483684" r:id="rId6"/>
    <p:sldLayoutId id="2147483673" r:id="rId7"/>
    <p:sldLayoutId id="2147483674" r:id="rId8"/>
    <p:sldLayoutId id="2147483676" r:id="rId9"/>
    <p:sldLayoutId id="2147483675" r:id="rId10"/>
    <p:sldLayoutId id="2147483677" r:id="rId11"/>
    <p:sldLayoutId id="2147483678" r:id="rId12"/>
    <p:sldLayoutId id="2147483679" r:id="rId13"/>
    <p:sldLayoutId id="2147483680" r:id="rId14"/>
    <p:sldLayoutId id="2147483650" r:id="rId15"/>
    <p:sldLayoutId id="2147483685" r:id="rId16"/>
    <p:sldLayoutId id="2147483686" r:id="rId17"/>
    <p:sldLayoutId id="2147483687" r:id="rId18"/>
    <p:sldLayoutId id="2147483688" r:id="rId19"/>
    <p:sldLayoutId id="2147483691" r:id="rId20"/>
    <p:sldLayoutId id="2147483689" r:id="rId21"/>
    <p:sldLayoutId id="2147483690" r:id="rId22"/>
    <p:sldLayoutId id="2147483651" r:id="rId23"/>
    <p:sldLayoutId id="2147483652" r:id="rId24"/>
    <p:sldLayoutId id="2147483653" r:id="rId25"/>
    <p:sldLayoutId id="2147483654" r:id="rId26"/>
    <p:sldLayoutId id="2147483655" r:id="rId27"/>
    <p:sldLayoutId id="2147483656" r:id="rId28"/>
    <p:sldLayoutId id="2147483657" r:id="rId29"/>
    <p:sldLayoutId id="2147483658" r:id="rId30"/>
    <p:sldLayoutId id="214748365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571FA-408A-4D7A-9325-3F1C1F445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BDC204-12FD-4A39-88F9-494668F80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372A44-6D25-466E-A332-C29D348EA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05A46-A0F4-4E66-8B95-CB0F430059FD}" type="datetimeFigureOut">
              <a:rPr lang="en-AU" smtClean="0"/>
              <a:t>5/02/2023</a:t>
            </a:fld>
            <a:endParaRPr lang="en-AU"/>
          </a:p>
        </p:txBody>
      </p:sp>
      <p:sp>
        <p:nvSpPr>
          <p:cNvPr id="5" name="Footer Placeholder 4">
            <a:extLst>
              <a:ext uri="{FF2B5EF4-FFF2-40B4-BE49-F238E27FC236}">
                <a16:creationId xmlns:a16="http://schemas.microsoft.com/office/drawing/2014/main" id="{D83FB034-A34C-4822-BD89-EEB40BAC16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DD82B17-F9B9-46A8-9769-7A6E1AB6B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CEAAB-61D4-46B4-A64F-E14B5E554F7F}" type="slidenum">
              <a:rPr lang="en-AU" smtClean="0"/>
              <a:t>‹#›</a:t>
            </a:fld>
            <a:endParaRPr lang="en-AU"/>
          </a:p>
        </p:txBody>
      </p:sp>
    </p:spTree>
    <p:extLst>
      <p:ext uri="{BB962C8B-B14F-4D97-AF65-F5344CB8AC3E}">
        <p14:creationId xmlns:p14="http://schemas.microsoft.com/office/powerpoint/2010/main" val="4011151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36E5B-96E4-47F5-81A0-E6286845F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EE34778-F77D-4ECB-9893-59E22B495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769DBC7-43DB-44AC-9A32-EA417249A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ECDAB-26BC-45F9-B063-48F396132214}" type="datetimeFigureOut">
              <a:rPr lang="en-AU" smtClean="0"/>
              <a:t>5/02/2023</a:t>
            </a:fld>
            <a:endParaRPr lang="en-AU"/>
          </a:p>
        </p:txBody>
      </p:sp>
      <p:sp>
        <p:nvSpPr>
          <p:cNvPr id="5" name="Footer Placeholder 4">
            <a:extLst>
              <a:ext uri="{FF2B5EF4-FFF2-40B4-BE49-F238E27FC236}">
                <a16:creationId xmlns:a16="http://schemas.microsoft.com/office/drawing/2014/main" id="{668D735A-31DF-43CC-A557-99A389143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EEAA9BD-A083-44E8-B6F4-9B99DF2B5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07092-93F3-4C1D-BE03-12A3454E23E5}" type="slidenum">
              <a:rPr lang="en-AU" smtClean="0"/>
              <a:t>‹#›</a:t>
            </a:fld>
            <a:endParaRPr lang="en-AU"/>
          </a:p>
        </p:txBody>
      </p:sp>
    </p:spTree>
    <p:extLst>
      <p:ext uri="{BB962C8B-B14F-4D97-AF65-F5344CB8AC3E}">
        <p14:creationId xmlns:p14="http://schemas.microsoft.com/office/powerpoint/2010/main" val="14765756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customXml" Target="../ink/ink2.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customXml" Target="../ink/ink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video" Target="https://www.youtube.com/embed/ec3AUMDjtKQ?feature=oembed" TargetMode="Externa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mailto:admin@newportwildman.com.au" TargetMode="External"/><Relationship Id="rId7" Type="http://schemas.openxmlformats.org/officeDocument/2006/relationships/hyperlink" Target="https://publicdocumentcentre.education.tas.gov.au/library/Shared%20Documents/Trauma-Workbook-V6-Accessible.pdf" TargetMode="External"/><Relationship Id="rId2" Type="http://schemas.openxmlformats.org/officeDocument/2006/relationships/hyperlink" Target="mailto:wellbeing.unit@decyp.tas.gov.au" TargetMode="External"/><Relationship Id="rId1" Type="http://schemas.openxmlformats.org/officeDocument/2006/relationships/slideLayout" Target="../slideLayouts/slideLayout15.xml"/><Relationship Id="rId6" Type="http://schemas.openxmlformats.org/officeDocument/2006/relationships/hyperlink" Target="https://tasedu.sharepoint.com/sites/intranet/SiteAssets/Forms/AllItems.aspx?id=%2Fsites%2Fintranet%2FSiteAssets%2FSitePages%2FSupporting%2DStudents%2DImpacted%2Dby%2DTrauma%2FGood%20Teaching%2D%20Trauma%20Informed%20Practice%2Epdf&amp;parent=%2Fsites%2Fintranet%2FSiteAssets%2FSitePages%2FSupporting%2DStudents%2DImpacted%2Dby%2DTrauma" TargetMode="External"/><Relationship Id="rId5" Type="http://schemas.openxmlformats.org/officeDocument/2006/relationships/hyperlink" Target="https://professionals.childhood.org.au/professional-community-network/" TargetMode="External"/><Relationship Id="rId4" Type="http://schemas.openxmlformats.org/officeDocument/2006/relationships/hyperlink" Target="https://professionals.childhood.org.au/centre-trauma-aware-responsive-education/https:/professionals.childhood.org.au/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5422-6BD1-4648-8BC2-C0E5E2B07EFB}"/>
              </a:ext>
            </a:extLst>
          </p:cNvPr>
          <p:cNvSpPr>
            <a:spLocks noGrp="1"/>
          </p:cNvSpPr>
          <p:nvPr>
            <p:ph type="ctrTitle"/>
          </p:nvPr>
        </p:nvSpPr>
        <p:spPr>
          <a:xfrm>
            <a:off x="1945827" y="2099730"/>
            <a:ext cx="7548466" cy="1329270"/>
          </a:xfrm>
        </p:spPr>
        <p:txBody>
          <a:bodyPr>
            <a:normAutofit fontScale="90000"/>
          </a:bodyPr>
          <a:lstStyle/>
          <a:p>
            <a:pPr algn="ctr"/>
            <a:r>
              <a:rPr lang="en-AU" sz="3600" dirty="0"/>
              <a:t>This session will be starting at 10 am.</a:t>
            </a:r>
            <a:br>
              <a:rPr lang="en-AU" sz="2000" dirty="0"/>
            </a:br>
            <a:br>
              <a:rPr lang="en-AU" sz="2000" dirty="0"/>
            </a:br>
            <a:r>
              <a:rPr lang="en-AU" sz="2000" b="0" dirty="0"/>
              <a:t>While you are waiting please use the chat function to introduce yourself (and any colleagues with you) and where you are located.</a:t>
            </a:r>
          </a:p>
        </p:txBody>
      </p:sp>
    </p:spTree>
    <p:extLst>
      <p:ext uri="{BB962C8B-B14F-4D97-AF65-F5344CB8AC3E}">
        <p14:creationId xmlns:p14="http://schemas.microsoft.com/office/powerpoint/2010/main" val="276151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32EA-236C-B827-6419-1A5E8078215C}"/>
              </a:ext>
            </a:extLst>
          </p:cNvPr>
          <p:cNvSpPr>
            <a:spLocks noGrp="1"/>
          </p:cNvSpPr>
          <p:nvPr>
            <p:ph type="title"/>
          </p:nvPr>
        </p:nvSpPr>
        <p:spPr/>
        <p:txBody>
          <a:bodyPr/>
          <a:lstStyle/>
          <a:p>
            <a:r>
              <a:rPr lang="en-US">
                <a:latin typeface="Helvetica"/>
                <a:cs typeface="Helvetica"/>
              </a:rPr>
              <a:t>Defining trauma</a:t>
            </a:r>
            <a:endParaRPr lang="en-US"/>
          </a:p>
        </p:txBody>
      </p:sp>
      <p:graphicFrame>
        <p:nvGraphicFramePr>
          <p:cNvPr id="18" name="Diagram 17">
            <a:extLst>
              <a:ext uri="{FF2B5EF4-FFF2-40B4-BE49-F238E27FC236}">
                <a16:creationId xmlns:a16="http://schemas.microsoft.com/office/drawing/2014/main" id="{0EF5FE51-1B11-46CC-8EB1-FA0272B88FE5}"/>
              </a:ext>
            </a:extLst>
          </p:cNvPr>
          <p:cNvGraphicFramePr/>
          <p:nvPr>
            <p:extLst>
              <p:ext uri="{D42A27DB-BD31-4B8C-83A1-F6EECF244321}">
                <p14:modId xmlns:p14="http://schemas.microsoft.com/office/powerpoint/2010/main" val="3966879109"/>
              </p:ext>
            </p:extLst>
          </p:nvPr>
        </p:nvGraphicFramePr>
        <p:xfrm>
          <a:off x="3333750" y="2136312"/>
          <a:ext cx="8163572" cy="4796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a:extLst>
              <a:ext uri="{FF2B5EF4-FFF2-40B4-BE49-F238E27FC236}">
                <a16:creationId xmlns:a16="http://schemas.microsoft.com/office/drawing/2014/main" id="{6C5D4A07-89CF-4661-8C5E-F84A2F940B40}"/>
              </a:ext>
            </a:extLst>
          </p:cNvPr>
          <p:cNvGraphicFramePr/>
          <p:nvPr>
            <p:extLst>
              <p:ext uri="{D42A27DB-BD31-4B8C-83A1-F6EECF244321}">
                <p14:modId xmlns:p14="http://schemas.microsoft.com/office/powerpoint/2010/main" val="353437037"/>
              </p:ext>
            </p:extLst>
          </p:nvPr>
        </p:nvGraphicFramePr>
        <p:xfrm>
          <a:off x="8942615" y="895259"/>
          <a:ext cx="4036004" cy="37475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Content Placeholder 25">
            <a:extLst>
              <a:ext uri="{FF2B5EF4-FFF2-40B4-BE49-F238E27FC236}">
                <a16:creationId xmlns:a16="http://schemas.microsoft.com/office/drawing/2014/main" id="{DD0B204A-7E70-4FC2-802E-EB303A6E1F51}"/>
              </a:ext>
            </a:extLst>
          </p:cNvPr>
          <p:cNvSpPr>
            <a:spLocks noGrp="1"/>
          </p:cNvSpPr>
          <p:nvPr>
            <p:ph idx="1"/>
          </p:nvPr>
        </p:nvSpPr>
        <p:spPr>
          <a:xfrm>
            <a:off x="838200" y="2211571"/>
            <a:ext cx="4143375" cy="3965391"/>
          </a:xfrm>
        </p:spPr>
        <p:txBody>
          <a:bodyPr>
            <a:normAutofit lnSpcReduction="10000"/>
          </a:bodyPr>
          <a:lstStyle/>
          <a:p>
            <a:pPr marL="0" lvl="0" indent="0">
              <a:buNone/>
            </a:pPr>
            <a:r>
              <a:rPr lang="en-AU"/>
              <a:t>Any single, ongoing or cumulative experience which:</a:t>
            </a:r>
          </a:p>
          <a:p>
            <a:pPr marL="0" lvl="0" indent="0">
              <a:buNone/>
            </a:pPr>
            <a:endParaRPr lang="en-AU"/>
          </a:p>
          <a:p>
            <a:pPr lvl="0"/>
            <a:r>
              <a:rPr lang="en-AU"/>
              <a:t> is a response to a </a:t>
            </a:r>
            <a:r>
              <a:rPr lang="en-AU" b="1">
                <a:solidFill>
                  <a:srgbClr val="FF6115"/>
                </a:solidFill>
              </a:rPr>
              <a:t>perceived</a:t>
            </a:r>
            <a:r>
              <a:rPr lang="en-AU" b="1">
                <a:solidFill>
                  <a:srgbClr val="FFC000"/>
                </a:solidFill>
              </a:rPr>
              <a:t> </a:t>
            </a:r>
            <a:r>
              <a:rPr lang="en-AU" b="1">
                <a:solidFill>
                  <a:srgbClr val="FF6115"/>
                </a:solidFill>
              </a:rPr>
              <a:t>threat</a:t>
            </a:r>
            <a:r>
              <a:rPr lang="en-AU">
                <a:solidFill>
                  <a:srgbClr val="FF6115"/>
                </a:solidFill>
              </a:rPr>
              <a:t>, </a:t>
            </a:r>
            <a:r>
              <a:rPr lang="en-AU"/>
              <a:t>usually to survival</a:t>
            </a:r>
          </a:p>
          <a:p>
            <a:pPr lvl="0"/>
            <a:r>
              <a:rPr lang="en-AU"/>
              <a:t> </a:t>
            </a:r>
            <a:r>
              <a:rPr lang="en-AU" b="1">
                <a:solidFill>
                  <a:srgbClr val="FF6115"/>
                </a:solidFill>
              </a:rPr>
              <a:t>overwhelms</a:t>
            </a:r>
            <a:r>
              <a:rPr lang="en-AU"/>
              <a:t> our capacity to cope</a:t>
            </a:r>
          </a:p>
          <a:p>
            <a:pPr lvl="0"/>
            <a:r>
              <a:rPr lang="en-AU"/>
              <a:t> feels/is </a:t>
            </a:r>
            <a:r>
              <a:rPr lang="en-AU" b="1">
                <a:solidFill>
                  <a:srgbClr val="FF6115"/>
                </a:solidFill>
              </a:rPr>
              <a:t>outside our control</a:t>
            </a:r>
          </a:p>
          <a:p>
            <a:pPr lvl="0"/>
            <a:r>
              <a:rPr lang="en-AU"/>
              <a:t>often evokes a </a:t>
            </a:r>
            <a:r>
              <a:rPr lang="en-AU" b="1">
                <a:solidFill>
                  <a:srgbClr val="FF6115"/>
                </a:solidFill>
              </a:rPr>
              <a:t>physiological</a:t>
            </a:r>
            <a:r>
              <a:rPr lang="en-AU"/>
              <a:t> and </a:t>
            </a:r>
            <a:r>
              <a:rPr lang="en-AU" b="1">
                <a:solidFill>
                  <a:srgbClr val="FF6115"/>
                </a:solidFill>
              </a:rPr>
              <a:t>psychological</a:t>
            </a:r>
            <a:r>
              <a:rPr lang="en-AU"/>
              <a:t> set of responses based on fear or avoidance</a:t>
            </a:r>
          </a:p>
          <a:p>
            <a:endParaRPr lang="en-AU"/>
          </a:p>
        </p:txBody>
      </p:sp>
    </p:spTree>
    <p:extLst>
      <p:ext uri="{BB962C8B-B14F-4D97-AF65-F5344CB8AC3E}">
        <p14:creationId xmlns:p14="http://schemas.microsoft.com/office/powerpoint/2010/main" val="152660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2E05-4AE2-1379-D8FC-D8B6DF996524}"/>
              </a:ext>
            </a:extLst>
          </p:cNvPr>
          <p:cNvSpPr>
            <a:spLocks noGrp="1"/>
          </p:cNvSpPr>
          <p:nvPr>
            <p:ph type="title"/>
          </p:nvPr>
        </p:nvSpPr>
        <p:spPr/>
        <p:txBody>
          <a:bodyPr/>
          <a:lstStyle/>
          <a:p>
            <a:r>
              <a:rPr lang="en-US">
                <a:latin typeface="Helvetica"/>
                <a:cs typeface="Helvetica"/>
              </a:rPr>
              <a:t>Trauma and needs</a:t>
            </a:r>
            <a:endParaRPr lang="en-US"/>
          </a:p>
        </p:txBody>
      </p:sp>
      <p:sp>
        <p:nvSpPr>
          <p:cNvPr id="3" name="Content Placeholder 2">
            <a:extLst>
              <a:ext uri="{FF2B5EF4-FFF2-40B4-BE49-F238E27FC236}">
                <a16:creationId xmlns:a16="http://schemas.microsoft.com/office/drawing/2014/main" id="{A630BF9D-D114-4FE8-90B4-B3C26D8A5D3C}"/>
              </a:ext>
            </a:extLst>
          </p:cNvPr>
          <p:cNvSpPr>
            <a:spLocks noGrp="1"/>
          </p:cNvSpPr>
          <p:nvPr>
            <p:ph idx="1"/>
          </p:nvPr>
        </p:nvSpPr>
        <p:spPr/>
        <p:txBody>
          <a:bodyPr vert="horz" lIns="91440" tIns="45720" rIns="91440" bIns="45720" rtlCol="0" anchor="t">
            <a:normAutofit/>
          </a:bodyPr>
          <a:lstStyle/>
          <a:p>
            <a:pPr marL="0" indent="0">
              <a:buNone/>
            </a:pPr>
            <a:r>
              <a:rPr lang="en-AU" kern="1200">
                <a:latin typeface="Helvetica"/>
                <a:ea typeface="Times New Roman"/>
                <a:cs typeface="Arial"/>
              </a:rPr>
              <a:t>The residue of trauma becomes an experience of unmet needs for children.</a:t>
            </a:r>
            <a:br>
              <a:rPr lang="en-AU">
                <a:latin typeface="Helvetica"/>
                <a:ea typeface="Calibri"/>
                <a:cs typeface="Calibri"/>
              </a:rPr>
            </a:br>
            <a:r>
              <a:rPr lang="en-AU" kern="1200">
                <a:latin typeface="Helvetica"/>
                <a:ea typeface="Calibri"/>
                <a:cs typeface="Helvetica"/>
              </a:rPr>
              <a:t> </a:t>
            </a:r>
            <a:br>
              <a:rPr lang="en-AU">
                <a:latin typeface="Helvetica"/>
                <a:ea typeface="Calibri"/>
                <a:cs typeface="Calibri"/>
              </a:rPr>
            </a:br>
            <a:r>
              <a:rPr lang="en-AU" kern="1200">
                <a:latin typeface="Helvetica"/>
                <a:ea typeface="Times New Roman"/>
                <a:cs typeface="Arial"/>
              </a:rPr>
              <a:t>Children are left with needs that in the moment of hurt, pain and fear are unfulfilled. These needs stay activated ready for available relationships to respond to them, see them and gradually help them to be met.</a:t>
            </a:r>
            <a:br>
              <a:rPr lang="en-AU">
                <a:latin typeface="Helvetica"/>
                <a:ea typeface="Calibri"/>
                <a:cs typeface="Calibri"/>
              </a:rPr>
            </a:br>
            <a:r>
              <a:rPr lang="en-AU" kern="1200">
                <a:latin typeface="Helvetica"/>
                <a:ea typeface="Calibri"/>
                <a:cs typeface="Helvetica"/>
              </a:rPr>
              <a:t> </a:t>
            </a:r>
            <a:br>
              <a:rPr lang="en-AU">
                <a:latin typeface="Helvetica"/>
                <a:ea typeface="Calibri"/>
                <a:cs typeface="Calibri"/>
              </a:rPr>
            </a:br>
            <a:r>
              <a:rPr lang="en-AU" kern="1200">
                <a:latin typeface="Helvetica"/>
                <a:ea typeface="Times New Roman"/>
                <a:cs typeface="Arial"/>
              </a:rPr>
              <a:t>These needs are physiological, developmental, and interpersonal, requiring relational investment and presence in order to be resolved</a:t>
            </a:r>
            <a:br>
              <a:rPr lang="en-AU">
                <a:latin typeface="Helvetica"/>
                <a:ea typeface="Calibri"/>
                <a:cs typeface="Calibri"/>
              </a:rPr>
            </a:br>
            <a:r>
              <a:rPr lang="en-AU" kern="1200">
                <a:latin typeface="Helvetica"/>
                <a:ea typeface="Calibri"/>
                <a:cs typeface="Helvetica"/>
              </a:rPr>
              <a:t> </a:t>
            </a:r>
            <a:br>
              <a:rPr lang="en-AU">
                <a:latin typeface="Helvetica"/>
                <a:ea typeface="Calibri"/>
                <a:cs typeface="Calibri"/>
              </a:rPr>
            </a:br>
            <a:r>
              <a:rPr lang="en-AU" b="1" i="1" kern="1200">
                <a:latin typeface="Helvetica"/>
                <a:ea typeface="Calibri"/>
                <a:cs typeface="Helvetica"/>
              </a:rPr>
              <a:t>“ It is like they are on a loop hoping that their needs for safety, attention and validation that were not fulfilled will eventually find at least one relationship in the present that meets these needs consistently over time “  Joe Tucci</a:t>
            </a:r>
            <a:br>
              <a:rPr lang="en-AU" sz="1800">
                <a:latin typeface="Calibri"/>
                <a:ea typeface="Calibri"/>
                <a:cs typeface="Calibri"/>
              </a:rPr>
            </a:br>
            <a:r>
              <a:rPr lang="en-AU" sz="1800" b="1" i="1" kern="1200">
                <a:latin typeface="HelveticaNeueLT Pro 45 Lt"/>
                <a:ea typeface="Calibri"/>
                <a:cs typeface="+mj-cs"/>
              </a:rPr>
              <a:t> </a:t>
            </a:r>
            <a:br>
              <a:rPr lang="en-AU" sz="1800">
                <a:latin typeface="Calibri"/>
                <a:ea typeface="Calibri"/>
                <a:cs typeface="Calibri"/>
              </a:rPr>
            </a:br>
            <a:endParaRPr lang="en-AU" sz="1800">
              <a:latin typeface="HelveticaNeueLT Pro 45 Lt"/>
              <a:cs typeface="Arial"/>
            </a:endParaRPr>
          </a:p>
        </p:txBody>
      </p:sp>
    </p:spTree>
    <p:extLst>
      <p:ext uri="{BB962C8B-B14F-4D97-AF65-F5344CB8AC3E}">
        <p14:creationId xmlns:p14="http://schemas.microsoft.com/office/powerpoint/2010/main" val="355359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D5DA-80EB-AE56-DB96-741DE389305E}"/>
              </a:ext>
            </a:extLst>
          </p:cNvPr>
          <p:cNvSpPr>
            <a:spLocks noGrp="1"/>
          </p:cNvSpPr>
          <p:nvPr>
            <p:ph type="title"/>
          </p:nvPr>
        </p:nvSpPr>
        <p:spPr/>
        <p:txBody>
          <a:bodyPr/>
          <a:lstStyle/>
          <a:p>
            <a:r>
              <a:rPr lang="en-US">
                <a:latin typeface="Helvetica"/>
                <a:cs typeface="Helvetica"/>
              </a:rPr>
              <a:t>Trauma and needs</a:t>
            </a:r>
            <a:endParaRPr lang="en-US"/>
          </a:p>
        </p:txBody>
      </p:sp>
      <p:sp>
        <p:nvSpPr>
          <p:cNvPr id="3" name="Content Placeholder 2">
            <a:extLst>
              <a:ext uri="{FF2B5EF4-FFF2-40B4-BE49-F238E27FC236}">
                <a16:creationId xmlns:a16="http://schemas.microsoft.com/office/drawing/2014/main" id="{90DAB87C-79C1-3407-31E0-888A69B5EA8C}"/>
              </a:ext>
            </a:extLst>
          </p:cNvPr>
          <p:cNvSpPr>
            <a:spLocks noGrp="1"/>
          </p:cNvSpPr>
          <p:nvPr>
            <p:ph idx="1"/>
          </p:nvPr>
        </p:nvSpPr>
        <p:spPr/>
        <p:txBody>
          <a:bodyPr vert="horz" lIns="91440" tIns="45720" rIns="91440" bIns="45720" rtlCol="0" anchor="t">
            <a:normAutofit/>
          </a:bodyPr>
          <a:lstStyle/>
          <a:p>
            <a:pPr marL="0" indent="0">
              <a:buNone/>
            </a:pPr>
            <a:r>
              <a:rPr lang="en-AU">
                <a:latin typeface="Helvetica"/>
                <a:cs typeface="Arial"/>
              </a:rPr>
              <a:t>Connected relationships can restore safety by understanding and addressing the needs that were not met. </a:t>
            </a:r>
          </a:p>
          <a:p>
            <a:pPr marL="0" indent="0">
              <a:buNone/>
            </a:pPr>
            <a:r>
              <a:rPr lang="en-AU">
                <a:latin typeface="Helvetica"/>
                <a:cs typeface="Arial"/>
              </a:rPr>
              <a:t>For example:</a:t>
            </a:r>
          </a:p>
          <a:p>
            <a:pPr marL="0" indent="0">
              <a:buNone/>
            </a:pPr>
            <a:r>
              <a:rPr lang="en-AU">
                <a:latin typeface="Helvetica"/>
                <a:cs typeface="Arial"/>
              </a:rPr>
              <a:t>An experience of being alone, can be met with accompaniment </a:t>
            </a:r>
          </a:p>
          <a:p>
            <a:pPr marL="0" indent="0">
              <a:buNone/>
            </a:pPr>
            <a:r>
              <a:rPr lang="en-AU">
                <a:latin typeface="Helvetica"/>
                <a:cs typeface="Arial"/>
              </a:rPr>
              <a:t>An experience of fear met with protection, and </a:t>
            </a:r>
          </a:p>
          <a:p>
            <a:pPr marL="0" indent="0">
              <a:buNone/>
            </a:pPr>
            <a:r>
              <a:rPr lang="en-AU">
                <a:latin typeface="Helvetica"/>
                <a:cs typeface="Arial"/>
              </a:rPr>
              <a:t>An experience of shame met with acceptance.</a:t>
            </a:r>
            <a:br>
              <a:rPr lang="en-AU">
                <a:latin typeface="Helvetica"/>
                <a:cs typeface="Arial"/>
              </a:rPr>
            </a:br>
            <a:r>
              <a:rPr lang="en-AU">
                <a:latin typeface="Helvetica"/>
                <a:cs typeface="Arial"/>
              </a:rPr>
              <a:t> </a:t>
            </a:r>
            <a:br>
              <a:rPr lang="en-AU">
                <a:latin typeface="Helvetica"/>
                <a:cs typeface="Arial"/>
              </a:rPr>
            </a:br>
            <a:r>
              <a:rPr lang="en-AU">
                <a:latin typeface="Helvetica"/>
                <a:cs typeface="Arial"/>
              </a:rPr>
              <a:t>Needs can be identified within the domains of trauma and can be responded to by reparative experiences described in the Making SPACE for learning framework.</a:t>
            </a:r>
            <a:endParaRPr lang="en-US">
              <a:latin typeface="Helvetica"/>
              <a:cs typeface="Helvetica"/>
            </a:endParaRPr>
          </a:p>
          <a:p>
            <a:endParaRPr lang="en-US">
              <a:cs typeface="Helvetica"/>
            </a:endParaRPr>
          </a:p>
        </p:txBody>
      </p:sp>
    </p:spTree>
    <p:extLst>
      <p:ext uri="{BB962C8B-B14F-4D97-AF65-F5344CB8AC3E}">
        <p14:creationId xmlns:p14="http://schemas.microsoft.com/office/powerpoint/2010/main" val="12492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00C8-7645-4F95-B328-21B8A32AC443}"/>
              </a:ext>
            </a:extLst>
          </p:cNvPr>
          <p:cNvSpPr>
            <a:spLocks noGrp="1"/>
          </p:cNvSpPr>
          <p:nvPr>
            <p:ph type="title"/>
          </p:nvPr>
        </p:nvSpPr>
        <p:spPr/>
        <p:txBody>
          <a:bodyPr/>
          <a:lstStyle/>
          <a:p>
            <a:r>
              <a:rPr lang="en-AU" dirty="0"/>
              <a:t>Impacts of trauma</a:t>
            </a:r>
          </a:p>
        </p:txBody>
      </p:sp>
      <p:pic>
        <p:nvPicPr>
          <p:cNvPr id="4" name="Content Placeholder 3">
            <a:extLst>
              <a:ext uri="{FF2B5EF4-FFF2-40B4-BE49-F238E27FC236}">
                <a16:creationId xmlns:a16="http://schemas.microsoft.com/office/drawing/2014/main" id="{C234ECAF-6D71-42DA-A31E-A5DE6A0E8B5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11444" y="899456"/>
            <a:ext cx="10842356" cy="5958544"/>
          </a:xfrm>
          <a:prstGeom prst="rect">
            <a:avLst/>
          </a:prstGeom>
        </p:spPr>
      </p:pic>
    </p:spTree>
    <p:extLst>
      <p:ext uri="{BB962C8B-B14F-4D97-AF65-F5344CB8AC3E}">
        <p14:creationId xmlns:p14="http://schemas.microsoft.com/office/powerpoint/2010/main" val="3272095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9CCA-F37D-A9A9-9119-0B319363BC87}"/>
              </a:ext>
            </a:extLst>
          </p:cNvPr>
          <p:cNvSpPr>
            <a:spLocks noGrp="1"/>
          </p:cNvSpPr>
          <p:nvPr>
            <p:ph type="title"/>
          </p:nvPr>
        </p:nvSpPr>
        <p:spPr/>
        <p:txBody>
          <a:bodyPr/>
          <a:lstStyle/>
          <a:p>
            <a:r>
              <a:rPr lang="en-US">
                <a:latin typeface="Helvetica"/>
                <a:cs typeface="Helvetica"/>
              </a:rPr>
              <a:t>Impacts of Trauma</a:t>
            </a:r>
            <a:endParaRPr lang="en-US"/>
          </a:p>
        </p:txBody>
      </p:sp>
      <p:pic>
        <p:nvPicPr>
          <p:cNvPr id="6" name="Picture 3" descr="Shape, circle&#10;&#10;Description automatically generated">
            <a:extLst>
              <a:ext uri="{FF2B5EF4-FFF2-40B4-BE49-F238E27FC236}">
                <a16:creationId xmlns:a16="http://schemas.microsoft.com/office/drawing/2014/main" id="{EBD5F4C7-02E6-5903-B7F6-35D0DFC7E13E}"/>
              </a:ext>
            </a:extLst>
          </p:cNvPr>
          <p:cNvPicPr>
            <a:picLocks noChangeAspect="1"/>
          </p:cNvPicPr>
          <p:nvPr/>
        </p:nvPicPr>
        <p:blipFill>
          <a:blip r:embed="rId3"/>
          <a:stretch>
            <a:fillRect/>
          </a:stretch>
        </p:blipFill>
        <p:spPr>
          <a:xfrm>
            <a:off x="254172" y="4628832"/>
            <a:ext cx="1538458" cy="1538458"/>
          </a:xfrm>
          <a:prstGeom prst="rect">
            <a:avLst/>
          </a:prstGeom>
        </p:spPr>
      </p:pic>
      <p:sp>
        <p:nvSpPr>
          <p:cNvPr id="3" name="TextBox 2">
            <a:extLst>
              <a:ext uri="{FF2B5EF4-FFF2-40B4-BE49-F238E27FC236}">
                <a16:creationId xmlns:a16="http://schemas.microsoft.com/office/drawing/2014/main" id="{F6D9179F-BE76-4547-8D6F-C6136DC83D4D}"/>
              </a:ext>
            </a:extLst>
          </p:cNvPr>
          <p:cNvSpPr txBox="1"/>
          <p:nvPr/>
        </p:nvSpPr>
        <p:spPr>
          <a:xfrm>
            <a:off x="2113932" y="1968581"/>
            <a:ext cx="9675297" cy="646331"/>
          </a:xfrm>
          <a:prstGeom prst="rect">
            <a:avLst/>
          </a:prstGeom>
          <a:noFill/>
        </p:spPr>
        <p:txBody>
          <a:bodyPr wrap="square" rtlCol="0">
            <a:spAutoFit/>
          </a:bodyPr>
          <a:lstStyle/>
          <a:p>
            <a:r>
              <a:rPr lang="en-AU" b="0" i="0">
                <a:solidFill>
                  <a:srgbClr val="000000"/>
                </a:solidFill>
                <a:effectLst/>
                <a:latin typeface="Calibri" panose="020F0502020204030204" pitchFamily="34" charset="0"/>
              </a:rPr>
              <a:t>Trauma creates changes in the way our brain functions – trauma increases a child’s base arousal level – leaving them in state of vigilance. </a:t>
            </a:r>
            <a:endParaRPr lang="en-AU"/>
          </a:p>
        </p:txBody>
      </p:sp>
      <p:sp>
        <p:nvSpPr>
          <p:cNvPr id="4" name="TextBox 3">
            <a:extLst>
              <a:ext uri="{FF2B5EF4-FFF2-40B4-BE49-F238E27FC236}">
                <a16:creationId xmlns:a16="http://schemas.microsoft.com/office/drawing/2014/main" id="{6F3B6A53-0DFD-4AF5-9A34-C605BBBC68BF}"/>
              </a:ext>
            </a:extLst>
          </p:cNvPr>
          <p:cNvSpPr txBox="1"/>
          <p:nvPr/>
        </p:nvSpPr>
        <p:spPr>
          <a:xfrm>
            <a:off x="2005478" y="3350742"/>
            <a:ext cx="9296400" cy="923330"/>
          </a:xfrm>
          <a:prstGeom prst="rect">
            <a:avLst/>
          </a:prstGeom>
          <a:noFill/>
        </p:spPr>
        <p:txBody>
          <a:bodyPr wrap="square" rtlCol="0">
            <a:spAutoFit/>
          </a:bodyPr>
          <a:lstStyle/>
          <a:p>
            <a:r>
              <a:rPr lang="en-AU"/>
              <a:t>Trauma and exposure to chronic stress experienced during childhood and adolescence shake the foundations of healthy brain and body development.</a:t>
            </a:r>
          </a:p>
          <a:p>
            <a:endParaRPr lang="en-AU"/>
          </a:p>
        </p:txBody>
      </p:sp>
      <p:sp>
        <p:nvSpPr>
          <p:cNvPr id="5" name="TextBox 4">
            <a:extLst>
              <a:ext uri="{FF2B5EF4-FFF2-40B4-BE49-F238E27FC236}">
                <a16:creationId xmlns:a16="http://schemas.microsoft.com/office/drawing/2014/main" id="{7AFB3996-8A65-469B-87E4-6A583A69CBA1}"/>
              </a:ext>
            </a:extLst>
          </p:cNvPr>
          <p:cNvSpPr txBox="1"/>
          <p:nvPr/>
        </p:nvSpPr>
        <p:spPr>
          <a:xfrm>
            <a:off x="2003465" y="4549676"/>
            <a:ext cx="10070431" cy="2308324"/>
          </a:xfrm>
          <a:prstGeom prst="rect">
            <a:avLst/>
          </a:prstGeom>
          <a:noFill/>
        </p:spPr>
        <p:txBody>
          <a:bodyPr wrap="square" rtlCol="0">
            <a:spAutoFit/>
          </a:bodyPr>
          <a:lstStyle/>
          <a:p>
            <a:pPr algn="l" rtl="0" fontAlgn="base"/>
            <a:r>
              <a:rPr lang="en-AU" sz="1800" b="0" i="0" u="none" strike="noStrike" dirty="0">
                <a:solidFill>
                  <a:srgbClr val="000000"/>
                </a:solidFill>
                <a:effectLst/>
                <a:latin typeface="Calibri" panose="020F0502020204030204" pitchFamily="34" charset="0"/>
              </a:rPr>
              <a:t>Exposure to complex trauma affects how well key brain structures are able to integrate the different dimensions of memory. The emotional and physiological resonances of traumatic experiences come to be stored as memory fragments in the limbic system, cerebellum and brain stem without reference points,  They don't connect to the detailed explicit memories (</a:t>
            </a:r>
            <a:r>
              <a:rPr lang="en-AU" sz="1800" b="0" i="0" u="none" strike="noStrike" dirty="0" err="1">
                <a:solidFill>
                  <a:srgbClr val="000000"/>
                </a:solidFill>
                <a:effectLst/>
                <a:latin typeface="Calibri" panose="020F0502020204030204" pitchFamily="34" charset="0"/>
              </a:rPr>
              <a:t>ie</a:t>
            </a:r>
            <a:r>
              <a:rPr lang="en-AU" sz="1800" b="0" i="0" u="none" strike="noStrike" dirty="0">
                <a:solidFill>
                  <a:srgbClr val="000000"/>
                </a:solidFill>
                <a:effectLst/>
                <a:latin typeface="Calibri" panose="020F0502020204030204" pitchFamily="34" charset="0"/>
              </a:rPr>
              <a:t> the facts of these events in which reactions occurred). This means that children may struggle to remember life events, particularly in sequence.  Their working memory may also be impacted and, as such, they may struggle to remember instructions.  </a:t>
            </a:r>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endParaRPr lang="en-AU" dirty="0"/>
          </a:p>
        </p:txBody>
      </p:sp>
      <p:pic>
        <p:nvPicPr>
          <p:cNvPr id="10" name="Picture 9">
            <a:extLst>
              <a:ext uri="{FF2B5EF4-FFF2-40B4-BE49-F238E27FC236}">
                <a16:creationId xmlns:a16="http://schemas.microsoft.com/office/drawing/2014/main" id="{A8C7CEB4-25C1-4869-9BFB-7B68ADCC012B}"/>
              </a:ext>
            </a:extLst>
          </p:cNvPr>
          <p:cNvPicPr>
            <a:picLocks noChangeAspect="1"/>
          </p:cNvPicPr>
          <p:nvPr/>
        </p:nvPicPr>
        <p:blipFill rotWithShape="1">
          <a:blip r:embed="rId4">
            <a:extLst>
              <a:ext uri="{28A0092B-C50C-407E-A947-70E740481C1C}">
                <a14:useLocalDpi xmlns:a14="http://schemas.microsoft.com/office/drawing/2010/main" val="0"/>
              </a:ext>
            </a:extLst>
          </a:blip>
          <a:srcRect l="5979" t="59517" r="75761" b="12465"/>
          <a:stretch/>
        </p:blipFill>
        <p:spPr>
          <a:xfrm>
            <a:off x="241134" y="1562393"/>
            <a:ext cx="1678503" cy="1448708"/>
          </a:xfrm>
          <a:prstGeom prst="rect">
            <a:avLst/>
          </a:prstGeom>
        </p:spPr>
      </p:pic>
      <p:pic>
        <p:nvPicPr>
          <p:cNvPr id="12" name="Picture 11">
            <a:extLst>
              <a:ext uri="{FF2B5EF4-FFF2-40B4-BE49-F238E27FC236}">
                <a16:creationId xmlns:a16="http://schemas.microsoft.com/office/drawing/2014/main" id="{66D3DC9C-9C31-4AFA-BDC8-EE9B299E0172}"/>
              </a:ext>
            </a:extLst>
          </p:cNvPr>
          <p:cNvPicPr>
            <a:picLocks noChangeAspect="1"/>
          </p:cNvPicPr>
          <p:nvPr/>
        </p:nvPicPr>
        <p:blipFill rotWithShape="1">
          <a:blip r:embed="rId4">
            <a:extLst>
              <a:ext uri="{28A0092B-C50C-407E-A947-70E740481C1C}">
                <a14:useLocalDpi xmlns:a14="http://schemas.microsoft.com/office/drawing/2010/main" val="0"/>
              </a:ext>
            </a:extLst>
          </a:blip>
          <a:srcRect l="12167" t="31951" r="72811" b="40155"/>
          <a:stretch/>
        </p:blipFill>
        <p:spPr>
          <a:xfrm>
            <a:off x="311156" y="3036687"/>
            <a:ext cx="1367347" cy="1428234"/>
          </a:xfrm>
          <a:prstGeom prst="rect">
            <a:avLst/>
          </a:prstGeom>
        </p:spPr>
      </p:pic>
      <p:grpSp>
        <p:nvGrpSpPr>
          <p:cNvPr id="15" name="Group 14">
            <a:extLst>
              <a:ext uri="{FF2B5EF4-FFF2-40B4-BE49-F238E27FC236}">
                <a16:creationId xmlns:a16="http://schemas.microsoft.com/office/drawing/2014/main" id="{689B9812-C89F-4637-9885-76F0DA7994AA}"/>
              </a:ext>
            </a:extLst>
          </p:cNvPr>
          <p:cNvGrpSpPr/>
          <p:nvPr/>
        </p:nvGrpSpPr>
        <p:grpSpPr>
          <a:xfrm>
            <a:off x="1487288" y="2985980"/>
            <a:ext cx="180000" cy="261000"/>
            <a:chOff x="1487288" y="2985980"/>
            <a:chExt cx="180000" cy="261000"/>
          </a:xfrm>
        </p:grpSpPr>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01B1CAF9-CEE9-470F-B598-9AFBF023191E}"/>
                    </a:ext>
                  </a:extLst>
                </p14:cNvPr>
                <p14:cNvContentPartPr/>
                <p14:nvPr/>
              </p14:nvContentPartPr>
              <p14:xfrm>
                <a:off x="1487288" y="3130340"/>
                <a:ext cx="2880" cy="6480"/>
              </p14:xfrm>
            </p:contentPart>
          </mc:Choice>
          <mc:Fallback xmlns="">
            <p:pic>
              <p:nvPicPr>
                <p:cNvPr id="13" name="Ink 12">
                  <a:extLst>
                    <a:ext uri="{FF2B5EF4-FFF2-40B4-BE49-F238E27FC236}">
                      <a16:creationId xmlns:a16="http://schemas.microsoft.com/office/drawing/2014/main" id="{01B1CAF9-CEE9-470F-B598-9AFBF023191E}"/>
                    </a:ext>
                  </a:extLst>
                </p:cNvPr>
                <p:cNvPicPr/>
                <p:nvPr/>
              </p:nvPicPr>
              <p:blipFill>
                <a:blip r:embed="rId6"/>
                <a:stretch>
                  <a:fillRect/>
                </a:stretch>
              </p:blipFill>
              <p:spPr>
                <a:xfrm>
                  <a:off x="1424288" y="3067700"/>
                  <a:ext cx="1285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323D0C5-DE12-4EBE-B146-9FB8441FD708}"/>
                    </a:ext>
                  </a:extLst>
                </p14:cNvPr>
                <p14:cNvContentPartPr/>
                <p14:nvPr/>
              </p14:nvContentPartPr>
              <p14:xfrm>
                <a:off x="1517528" y="2985980"/>
                <a:ext cx="149760" cy="261000"/>
              </p14:xfrm>
            </p:contentPart>
          </mc:Choice>
          <mc:Fallback xmlns="">
            <p:pic>
              <p:nvPicPr>
                <p:cNvPr id="14" name="Ink 13">
                  <a:extLst>
                    <a:ext uri="{FF2B5EF4-FFF2-40B4-BE49-F238E27FC236}">
                      <a16:creationId xmlns:a16="http://schemas.microsoft.com/office/drawing/2014/main" id="{9323D0C5-DE12-4EBE-B146-9FB8441FD708}"/>
                    </a:ext>
                  </a:extLst>
                </p:cNvPr>
                <p:cNvPicPr/>
                <p:nvPr/>
              </p:nvPicPr>
              <p:blipFill>
                <a:blip r:embed="rId8"/>
                <a:stretch>
                  <a:fillRect/>
                </a:stretch>
              </p:blipFill>
              <p:spPr>
                <a:xfrm>
                  <a:off x="1454888" y="2923340"/>
                  <a:ext cx="275400" cy="386640"/>
                </a:xfrm>
                <a:prstGeom prst="rect">
                  <a:avLst/>
                </a:prstGeom>
              </p:spPr>
            </p:pic>
          </mc:Fallback>
        </mc:AlternateContent>
      </p:grpSp>
    </p:spTree>
    <p:extLst>
      <p:ext uri="{BB962C8B-B14F-4D97-AF65-F5344CB8AC3E}">
        <p14:creationId xmlns:p14="http://schemas.microsoft.com/office/powerpoint/2010/main" val="48456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BB4E-ADE6-A64C-A822-059957E1CAD2}"/>
              </a:ext>
            </a:extLst>
          </p:cNvPr>
          <p:cNvSpPr>
            <a:spLocks noGrp="1"/>
          </p:cNvSpPr>
          <p:nvPr>
            <p:ph type="title"/>
          </p:nvPr>
        </p:nvSpPr>
        <p:spPr/>
        <p:txBody>
          <a:bodyPr/>
          <a:lstStyle/>
          <a:p>
            <a:r>
              <a:rPr lang="en-US">
                <a:latin typeface="Helvetica"/>
                <a:cs typeface="Helvetica"/>
              </a:rPr>
              <a:t>Impacts of Trauma</a:t>
            </a:r>
            <a:endParaRPr lang="en-US"/>
          </a:p>
        </p:txBody>
      </p:sp>
      <p:pic>
        <p:nvPicPr>
          <p:cNvPr id="4" name="Picture 4" descr="Icon&#10;&#10;Description automatically generated">
            <a:extLst>
              <a:ext uri="{FF2B5EF4-FFF2-40B4-BE49-F238E27FC236}">
                <a16:creationId xmlns:a16="http://schemas.microsoft.com/office/drawing/2014/main" id="{A82C2E0C-C698-F23F-8157-8757F53C5D6D}"/>
              </a:ext>
            </a:extLst>
          </p:cNvPr>
          <p:cNvPicPr>
            <a:picLocks noGrp="1" noChangeAspect="1"/>
          </p:cNvPicPr>
          <p:nvPr>
            <p:ph idx="1"/>
          </p:nvPr>
        </p:nvPicPr>
        <p:blipFill>
          <a:blip r:embed="rId3"/>
          <a:stretch>
            <a:fillRect/>
          </a:stretch>
        </p:blipFill>
        <p:spPr>
          <a:xfrm>
            <a:off x="244005" y="1710123"/>
            <a:ext cx="1929695" cy="1929695"/>
          </a:xfrm>
        </p:spPr>
      </p:pic>
      <p:pic>
        <p:nvPicPr>
          <p:cNvPr id="5" name="Picture 5" descr="Shape, circle&#10;&#10;Description automatically generated">
            <a:extLst>
              <a:ext uri="{FF2B5EF4-FFF2-40B4-BE49-F238E27FC236}">
                <a16:creationId xmlns:a16="http://schemas.microsoft.com/office/drawing/2014/main" id="{D127010A-22D3-2421-6BCC-BCD9163B7205}"/>
              </a:ext>
            </a:extLst>
          </p:cNvPr>
          <p:cNvPicPr>
            <a:picLocks noChangeAspect="1"/>
          </p:cNvPicPr>
          <p:nvPr/>
        </p:nvPicPr>
        <p:blipFill>
          <a:blip r:embed="rId4"/>
          <a:stretch>
            <a:fillRect/>
          </a:stretch>
        </p:blipFill>
        <p:spPr>
          <a:xfrm>
            <a:off x="274696" y="3938881"/>
            <a:ext cx="1962385" cy="1962385"/>
          </a:xfrm>
          <a:prstGeom prst="rect">
            <a:avLst/>
          </a:prstGeom>
        </p:spPr>
      </p:pic>
      <p:sp>
        <p:nvSpPr>
          <p:cNvPr id="3" name="TextBox 2">
            <a:extLst>
              <a:ext uri="{FF2B5EF4-FFF2-40B4-BE49-F238E27FC236}">
                <a16:creationId xmlns:a16="http://schemas.microsoft.com/office/drawing/2014/main" id="{CE17EA16-6924-C33A-DFCA-B175BC7E748D}"/>
              </a:ext>
            </a:extLst>
          </p:cNvPr>
          <p:cNvSpPr txBox="1"/>
          <p:nvPr/>
        </p:nvSpPr>
        <p:spPr>
          <a:xfrm>
            <a:off x="3105873" y="2122025"/>
            <a:ext cx="7648936" cy="1264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dirty="0">
                <a:ea typeface="+mn-lt"/>
                <a:cs typeface="+mn-lt"/>
              </a:rPr>
              <a:t>Trauma can affect the foundations for learning c</a:t>
            </a:r>
            <a:r>
              <a:rPr lang="en-AU" dirty="0" err="1">
                <a:ea typeface="+mn-lt"/>
                <a:cs typeface="+mn-lt"/>
              </a:rPr>
              <a:t>hildren</a:t>
            </a:r>
            <a:r>
              <a:rPr lang="en-AU" dirty="0">
                <a:ea typeface="+mn-lt"/>
                <a:cs typeface="+mn-lt"/>
              </a:rPr>
              <a:t> who have experienced trauma may  find it difficult to pay attention, to engage in class activities, to reason, goal set or think critically.  They may also find transitions at school difficult.</a:t>
            </a:r>
          </a:p>
        </p:txBody>
      </p:sp>
      <p:sp>
        <p:nvSpPr>
          <p:cNvPr id="6" name="TextBox 5">
            <a:extLst>
              <a:ext uri="{FF2B5EF4-FFF2-40B4-BE49-F238E27FC236}">
                <a16:creationId xmlns:a16="http://schemas.microsoft.com/office/drawing/2014/main" id="{567B7906-63B6-2844-DD3C-58043A601931}"/>
              </a:ext>
            </a:extLst>
          </p:cNvPr>
          <p:cNvSpPr txBox="1"/>
          <p:nvPr/>
        </p:nvSpPr>
        <p:spPr>
          <a:xfrm>
            <a:off x="3105873" y="4253696"/>
            <a:ext cx="731134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dirty="0">
                <a:solidFill>
                  <a:srgbClr val="444444"/>
                </a:solidFill>
                <a:latin typeface="Calibri"/>
                <a:ea typeface="Calibri"/>
                <a:cs typeface="Calibri"/>
              </a:rPr>
              <a:t>Because of the trauma in their lives, children may have developed ways of keeping themselves safe. This can include behaviours such as hitting, withdrawing, running away or other ways of avoiding getting hurt.  Their survival behaviours may have once had a purpose but may not be ok at school – children will not know this.</a:t>
            </a:r>
            <a:r>
              <a:rPr lang="en-US" dirty="0">
                <a:solidFill>
                  <a:srgbClr val="444444"/>
                </a:solidFill>
                <a:latin typeface="Calibri"/>
                <a:ea typeface="Calibri"/>
                <a:cs typeface="Calibri"/>
              </a:rPr>
              <a:t>​</a:t>
            </a:r>
          </a:p>
          <a:p>
            <a:pPr rtl="0"/>
            <a:r>
              <a:rPr lang="en-AU" sz="1200" dirty="0">
                <a:solidFill>
                  <a:srgbClr val="444444"/>
                </a:solidFill>
                <a:latin typeface="Calibri"/>
                <a:ea typeface="Calibri"/>
                <a:cs typeface="Calibri"/>
              </a:rPr>
              <a:t>​</a:t>
            </a:r>
            <a:endParaRPr lang="en-US" dirty="0"/>
          </a:p>
        </p:txBody>
      </p:sp>
    </p:spTree>
    <p:extLst>
      <p:ext uri="{BB962C8B-B14F-4D97-AF65-F5344CB8AC3E}">
        <p14:creationId xmlns:p14="http://schemas.microsoft.com/office/powerpoint/2010/main" val="3103539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3851-CE74-FC5E-A529-F2860E2659D5}"/>
              </a:ext>
            </a:extLst>
          </p:cNvPr>
          <p:cNvSpPr>
            <a:spLocks noGrp="1"/>
          </p:cNvSpPr>
          <p:nvPr>
            <p:ph type="title"/>
          </p:nvPr>
        </p:nvSpPr>
        <p:spPr/>
        <p:txBody>
          <a:bodyPr/>
          <a:lstStyle/>
          <a:p>
            <a:r>
              <a:rPr lang="en-US">
                <a:latin typeface="Helvetica"/>
                <a:cs typeface="Helvetica"/>
              </a:rPr>
              <a:t>Impacts of Trauma</a:t>
            </a:r>
            <a:endParaRPr lang="en-US"/>
          </a:p>
        </p:txBody>
      </p:sp>
      <p:pic>
        <p:nvPicPr>
          <p:cNvPr id="4" name="Picture 4" descr="Shape, icon&#10;&#10;Description automatically generated">
            <a:extLst>
              <a:ext uri="{FF2B5EF4-FFF2-40B4-BE49-F238E27FC236}">
                <a16:creationId xmlns:a16="http://schemas.microsoft.com/office/drawing/2014/main" id="{ECC1E42B-7FFD-F6E0-460F-234EE1EDDECA}"/>
              </a:ext>
            </a:extLst>
          </p:cNvPr>
          <p:cNvPicPr>
            <a:picLocks noGrp="1" noChangeAspect="1"/>
          </p:cNvPicPr>
          <p:nvPr>
            <p:ph idx="1"/>
          </p:nvPr>
        </p:nvPicPr>
        <p:blipFill>
          <a:blip r:embed="rId3"/>
          <a:stretch>
            <a:fillRect/>
          </a:stretch>
        </p:blipFill>
        <p:spPr>
          <a:xfrm>
            <a:off x="615720" y="1888902"/>
            <a:ext cx="1940769" cy="1940769"/>
          </a:xfrm>
        </p:spPr>
      </p:pic>
      <p:pic>
        <p:nvPicPr>
          <p:cNvPr id="5" name="Picture 5">
            <a:extLst>
              <a:ext uri="{FF2B5EF4-FFF2-40B4-BE49-F238E27FC236}">
                <a16:creationId xmlns:a16="http://schemas.microsoft.com/office/drawing/2014/main" id="{742074B2-8D2A-2BD6-8334-1E1A71743A49}"/>
              </a:ext>
            </a:extLst>
          </p:cNvPr>
          <p:cNvPicPr>
            <a:picLocks noChangeAspect="1"/>
          </p:cNvPicPr>
          <p:nvPr/>
        </p:nvPicPr>
        <p:blipFill>
          <a:blip r:embed="rId4"/>
          <a:stretch>
            <a:fillRect/>
          </a:stretch>
        </p:blipFill>
        <p:spPr>
          <a:xfrm>
            <a:off x="481194" y="4364721"/>
            <a:ext cx="2222340" cy="2222340"/>
          </a:xfrm>
          <a:prstGeom prst="rect">
            <a:avLst/>
          </a:prstGeom>
        </p:spPr>
      </p:pic>
      <p:sp>
        <p:nvSpPr>
          <p:cNvPr id="3" name="TextBox 2">
            <a:extLst>
              <a:ext uri="{FF2B5EF4-FFF2-40B4-BE49-F238E27FC236}">
                <a16:creationId xmlns:a16="http://schemas.microsoft.com/office/drawing/2014/main" id="{0472E122-CFF3-0A9B-0B16-7A02A8AFE5D5}"/>
              </a:ext>
            </a:extLst>
          </p:cNvPr>
          <p:cNvSpPr txBox="1"/>
          <p:nvPr/>
        </p:nvSpPr>
        <p:spPr>
          <a:xfrm>
            <a:off x="2593473" y="1804737"/>
            <a:ext cx="9050419" cy="2895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700"/>
              </a:spcAft>
            </a:pPr>
            <a:r>
              <a:rPr lang="en-AU" sz="2000" dirty="0">
                <a:ea typeface="+mn-lt"/>
                <a:cs typeface="+mn-lt"/>
              </a:rPr>
              <a:t>Trauma can disrupt the way that a </a:t>
            </a:r>
            <a:r>
              <a:rPr lang="en-AU" sz="2000" dirty="0" err="1">
                <a:ea typeface="+mn-lt"/>
                <a:cs typeface="+mn-lt"/>
              </a:rPr>
              <a:t>childs’s</a:t>
            </a:r>
            <a:r>
              <a:rPr lang="en-AU" sz="2000" dirty="0">
                <a:ea typeface="+mn-lt"/>
                <a:cs typeface="+mn-lt"/>
              </a:rPr>
              <a:t> brain manages, remembers and processes the emotional dimensions of experience. Children and young people who have experienced trauma can stop practising integrating their feeling states (a function of their  right hemisphere) with words and constructs (a function of their left hemisphere) they can use to know and communicate about their internal sensations. They can have limited emotional literacy.  They can find it hard to attribute language to them and describe them meaningfully for others to understand.</a:t>
            </a:r>
            <a:endParaRPr lang="en-US" sz="2000" dirty="0">
              <a:ea typeface="+mn-lt"/>
              <a:cs typeface="+mn-lt"/>
            </a:endParaRPr>
          </a:p>
          <a:p>
            <a:pPr>
              <a:lnSpc>
                <a:spcPts val="1500"/>
              </a:lnSpc>
              <a:spcAft>
                <a:spcPts val="700"/>
              </a:spcAft>
            </a:pPr>
            <a:endParaRPr lang="en-AU" dirty="0">
              <a:ea typeface="+mn-lt"/>
              <a:cs typeface="+mn-lt"/>
            </a:endParaRPr>
          </a:p>
          <a:p>
            <a:pPr algn="l"/>
            <a:endParaRPr lang="en-US" dirty="0">
              <a:cs typeface="Calibri"/>
            </a:endParaRPr>
          </a:p>
        </p:txBody>
      </p:sp>
      <p:sp>
        <p:nvSpPr>
          <p:cNvPr id="6" name="TextBox 5">
            <a:extLst>
              <a:ext uri="{FF2B5EF4-FFF2-40B4-BE49-F238E27FC236}">
                <a16:creationId xmlns:a16="http://schemas.microsoft.com/office/drawing/2014/main" id="{C707323C-52A7-004E-3F58-C8B3DB228F7A}"/>
              </a:ext>
            </a:extLst>
          </p:cNvPr>
          <p:cNvSpPr txBox="1"/>
          <p:nvPr/>
        </p:nvSpPr>
        <p:spPr>
          <a:xfrm>
            <a:off x="2807368" y="5066630"/>
            <a:ext cx="8355262" cy="1205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dirty="0">
                <a:ea typeface="+mn-lt"/>
                <a:cs typeface="+mn-lt"/>
              </a:rPr>
              <a:t>Children who have experienced trauma have not had good connective experiences and therefore their working models of connection can be built on fear and mistrust. </a:t>
            </a:r>
            <a:endParaRPr lang="en-US" dirty="0">
              <a:ea typeface="+mn-lt"/>
              <a:cs typeface="+mn-lt"/>
            </a:endParaRPr>
          </a:p>
          <a:p>
            <a:pPr>
              <a:lnSpc>
                <a:spcPts val="1500"/>
              </a:lnSpc>
              <a:spcAft>
                <a:spcPts val="700"/>
              </a:spcAft>
            </a:pPr>
            <a:endParaRPr lang="en-AU" dirty="0">
              <a:ea typeface="+mn-lt"/>
              <a:cs typeface="+mn-lt"/>
            </a:endParaRPr>
          </a:p>
          <a:p>
            <a:pPr algn="l"/>
            <a:endParaRPr lang="en-US" dirty="0">
              <a:cs typeface="Calibri"/>
            </a:endParaRPr>
          </a:p>
        </p:txBody>
      </p:sp>
    </p:spTree>
    <p:extLst>
      <p:ext uri="{BB962C8B-B14F-4D97-AF65-F5344CB8AC3E}">
        <p14:creationId xmlns:p14="http://schemas.microsoft.com/office/powerpoint/2010/main" val="3312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40AF-15FA-7B04-E2D1-E07EAEC80354}"/>
              </a:ext>
            </a:extLst>
          </p:cNvPr>
          <p:cNvSpPr>
            <a:spLocks noGrp="1"/>
          </p:cNvSpPr>
          <p:nvPr>
            <p:ph type="title"/>
          </p:nvPr>
        </p:nvSpPr>
        <p:spPr/>
        <p:txBody>
          <a:bodyPr/>
          <a:lstStyle/>
          <a:p>
            <a:r>
              <a:rPr lang="en-US">
                <a:latin typeface="Helvetica"/>
                <a:cs typeface="Helvetica"/>
              </a:rPr>
              <a:t>Today's session flow</a:t>
            </a:r>
            <a:endParaRPr lang="en-US"/>
          </a:p>
        </p:txBody>
      </p:sp>
      <p:pic>
        <p:nvPicPr>
          <p:cNvPr id="6" name="Picture 6" descr="Diagram&#10;&#10;Description automatically generated">
            <a:extLst>
              <a:ext uri="{FF2B5EF4-FFF2-40B4-BE49-F238E27FC236}">
                <a16:creationId xmlns:a16="http://schemas.microsoft.com/office/drawing/2014/main" id="{BC0B6148-52C4-43A8-C195-E27251F24613}"/>
              </a:ext>
            </a:extLst>
          </p:cNvPr>
          <p:cNvPicPr>
            <a:picLocks noGrp="1" noChangeAspect="1"/>
          </p:cNvPicPr>
          <p:nvPr>
            <p:ph idx="1"/>
          </p:nvPr>
        </p:nvPicPr>
        <p:blipFill>
          <a:blip r:embed="rId3"/>
          <a:stretch>
            <a:fillRect/>
          </a:stretch>
        </p:blipFill>
        <p:spPr>
          <a:xfrm>
            <a:off x="556885" y="1440372"/>
            <a:ext cx="10400895" cy="5670581"/>
          </a:xfrm>
        </p:spPr>
      </p:pic>
    </p:spTree>
    <p:extLst>
      <p:ext uri="{BB962C8B-B14F-4D97-AF65-F5344CB8AC3E}">
        <p14:creationId xmlns:p14="http://schemas.microsoft.com/office/powerpoint/2010/main" val="412840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E0A9-DCEC-70AF-284D-D5CF74809290}"/>
              </a:ext>
            </a:extLst>
          </p:cNvPr>
          <p:cNvSpPr>
            <a:spLocks noGrp="1"/>
          </p:cNvSpPr>
          <p:nvPr>
            <p:ph type="title"/>
          </p:nvPr>
        </p:nvSpPr>
        <p:spPr/>
        <p:txBody>
          <a:bodyPr/>
          <a:lstStyle/>
          <a:p>
            <a:r>
              <a:rPr lang="en-US">
                <a:latin typeface="Helvetica"/>
                <a:cs typeface="Helvetica"/>
              </a:rPr>
              <a:t>Making Space for Learning</a:t>
            </a:r>
            <a:endParaRPr lang="en-US"/>
          </a:p>
        </p:txBody>
      </p:sp>
      <p:pic>
        <p:nvPicPr>
          <p:cNvPr id="5" name="Picture 4" descr="A picture containing logo&#10;&#10;Description automatically generated">
            <a:extLst>
              <a:ext uri="{FF2B5EF4-FFF2-40B4-BE49-F238E27FC236}">
                <a16:creationId xmlns:a16="http://schemas.microsoft.com/office/drawing/2014/main" id="{EDCA1BED-1577-B329-7698-2B3E7C28A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31805" y="1861770"/>
            <a:ext cx="7507970" cy="4228166"/>
          </a:xfrm>
          <a:prstGeom prst="rect">
            <a:avLst/>
          </a:prstGeom>
        </p:spPr>
      </p:pic>
      <p:sp>
        <p:nvSpPr>
          <p:cNvPr id="6" name="TextBox 5">
            <a:extLst>
              <a:ext uri="{FF2B5EF4-FFF2-40B4-BE49-F238E27FC236}">
                <a16:creationId xmlns:a16="http://schemas.microsoft.com/office/drawing/2014/main" id="{0DFA4265-B81D-4CE7-841F-81AA26104823}"/>
              </a:ext>
            </a:extLst>
          </p:cNvPr>
          <p:cNvSpPr txBox="1"/>
          <p:nvPr/>
        </p:nvSpPr>
        <p:spPr>
          <a:xfrm>
            <a:off x="838200" y="3237189"/>
            <a:ext cx="4497593" cy="2246769"/>
          </a:xfrm>
          <a:prstGeom prst="rect">
            <a:avLst/>
          </a:prstGeom>
          <a:noFill/>
        </p:spPr>
        <p:txBody>
          <a:bodyPr wrap="square">
            <a:spAutoFit/>
          </a:bodyPr>
          <a:lstStyle/>
          <a:p>
            <a:r>
              <a:rPr lang="en-AU" sz="2000">
                <a:latin typeface="Helvetica" panose="020B0604020202030204" pitchFamily="34" charset="0"/>
              </a:rPr>
              <a:t>SPACE is the central acronym of the program. It includes 5 domains to help educators better understand the needs of children who have experienced trauma and ways to support them in the educational setting.</a:t>
            </a:r>
          </a:p>
        </p:txBody>
      </p:sp>
    </p:spTree>
    <p:extLst>
      <p:ext uri="{BB962C8B-B14F-4D97-AF65-F5344CB8AC3E}">
        <p14:creationId xmlns:p14="http://schemas.microsoft.com/office/powerpoint/2010/main" val="2586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ogo&#10;&#10;Description automatically generated">
            <a:extLst>
              <a:ext uri="{FF2B5EF4-FFF2-40B4-BE49-F238E27FC236}">
                <a16:creationId xmlns:a16="http://schemas.microsoft.com/office/drawing/2014/main" id="{7E67DFA3-788A-43B2-809D-63FBB5E1F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310" y="6415693"/>
            <a:ext cx="951240" cy="442307"/>
          </a:xfrm>
          <a:prstGeom prst="rect">
            <a:avLst/>
          </a:prstGeom>
        </p:spPr>
      </p:pic>
      <p:graphicFrame>
        <p:nvGraphicFramePr>
          <p:cNvPr id="9" name="Table 8">
            <a:extLst>
              <a:ext uri="{FF2B5EF4-FFF2-40B4-BE49-F238E27FC236}">
                <a16:creationId xmlns:a16="http://schemas.microsoft.com/office/drawing/2014/main" id="{4438E799-9D16-4CFD-A522-D4CA89C7C0E9}"/>
              </a:ext>
            </a:extLst>
          </p:cNvPr>
          <p:cNvGraphicFramePr>
            <a:graphicFrameLocks noGrp="1"/>
          </p:cNvGraphicFramePr>
          <p:nvPr>
            <p:extLst>
              <p:ext uri="{D42A27DB-BD31-4B8C-83A1-F6EECF244321}">
                <p14:modId xmlns:p14="http://schemas.microsoft.com/office/powerpoint/2010/main" val="2935908413"/>
              </p:ext>
            </p:extLst>
          </p:nvPr>
        </p:nvGraphicFramePr>
        <p:xfrm>
          <a:off x="94074" y="84666"/>
          <a:ext cx="11934645" cy="6503698"/>
        </p:xfrm>
        <a:graphic>
          <a:graphicData uri="http://schemas.openxmlformats.org/drawingml/2006/table">
            <a:tbl>
              <a:tblPr firstRow="1" firstCol="1" bandRow="1">
                <a:tableStyleId>{912C8C85-51F0-491E-9774-3900AFEF0FD7}</a:tableStyleId>
              </a:tblPr>
              <a:tblGrid>
                <a:gridCol w="1306654">
                  <a:extLst>
                    <a:ext uri="{9D8B030D-6E8A-4147-A177-3AD203B41FA5}">
                      <a16:colId xmlns:a16="http://schemas.microsoft.com/office/drawing/2014/main" val="3129123024"/>
                    </a:ext>
                  </a:extLst>
                </a:gridCol>
                <a:gridCol w="6089940">
                  <a:extLst>
                    <a:ext uri="{9D8B030D-6E8A-4147-A177-3AD203B41FA5}">
                      <a16:colId xmlns:a16="http://schemas.microsoft.com/office/drawing/2014/main" val="1423166255"/>
                    </a:ext>
                  </a:extLst>
                </a:gridCol>
                <a:gridCol w="4538051">
                  <a:extLst>
                    <a:ext uri="{9D8B030D-6E8A-4147-A177-3AD203B41FA5}">
                      <a16:colId xmlns:a16="http://schemas.microsoft.com/office/drawing/2014/main" val="1007992600"/>
                    </a:ext>
                  </a:extLst>
                </a:gridCol>
              </a:tblGrid>
              <a:tr h="370463">
                <a:tc>
                  <a:txBody>
                    <a:bodyPr/>
                    <a:lstStyle/>
                    <a:p>
                      <a:pPr marL="0" marR="0">
                        <a:lnSpc>
                          <a:spcPct val="107000"/>
                        </a:lnSpc>
                        <a:spcBef>
                          <a:spcPts val="0"/>
                        </a:spcBef>
                        <a:spcAft>
                          <a:spcPts val="0"/>
                        </a:spcAft>
                      </a:pPr>
                      <a:r>
                        <a:rPr lang="en-AU" sz="1400" b="1">
                          <a:solidFill>
                            <a:schemeClr val="bg1"/>
                          </a:solidFill>
                          <a:effectLst/>
                        </a:rPr>
                        <a:t>Domains</a:t>
                      </a:r>
                      <a:endParaRPr lang="en-AU" sz="1400" b="1" i="0">
                        <a:solidFill>
                          <a:schemeClr val="bg1"/>
                        </a:solidFill>
                        <a:effectLst/>
                        <a:latin typeface="Helvetica" pitchFamily="2" charset="0"/>
                      </a:endParaRPr>
                    </a:p>
                  </a:txBody>
                  <a:tcPr anchor="ctr">
                    <a:solidFill>
                      <a:schemeClr val="bg1">
                        <a:lumMod val="50000"/>
                      </a:schemeClr>
                    </a:solidFill>
                  </a:tcPr>
                </a:tc>
                <a:tc>
                  <a:txBody>
                    <a:bodyPr/>
                    <a:lstStyle/>
                    <a:p>
                      <a:pPr marL="0" marR="0">
                        <a:lnSpc>
                          <a:spcPct val="107000"/>
                        </a:lnSpc>
                        <a:spcBef>
                          <a:spcPts val="0"/>
                        </a:spcBef>
                        <a:spcAft>
                          <a:spcPts val="0"/>
                        </a:spcAft>
                      </a:pPr>
                      <a:r>
                        <a:rPr lang="en-AU" sz="1400" b="1">
                          <a:solidFill>
                            <a:schemeClr val="bg1"/>
                          </a:solidFill>
                          <a:effectLst/>
                        </a:rPr>
                        <a:t>Domain Explanation</a:t>
                      </a:r>
                      <a:endParaRPr lang="en-US" sz="1400" b="1" i="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solidFill>
                      <a:schemeClr val="bg1">
                        <a:lumMod val="50000"/>
                      </a:schemeClr>
                    </a:solidFill>
                  </a:tcPr>
                </a:tc>
                <a:tc>
                  <a:txBody>
                    <a:bodyPr/>
                    <a:lstStyle/>
                    <a:p>
                      <a:pPr marL="0" marR="0">
                        <a:lnSpc>
                          <a:spcPct val="107000"/>
                        </a:lnSpc>
                        <a:spcBef>
                          <a:spcPts val="0"/>
                        </a:spcBef>
                        <a:spcAft>
                          <a:spcPts val="0"/>
                        </a:spcAft>
                      </a:pPr>
                      <a:r>
                        <a:rPr lang="en-AU" sz="1400" b="1" baseline="0">
                          <a:solidFill>
                            <a:schemeClr val="bg1"/>
                          </a:solidFill>
                          <a:effectLst/>
                        </a:rPr>
                        <a:t>Translated into needs statements</a:t>
                      </a:r>
                      <a:endParaRPr lang="en-US" sz="1400" b="1" i="0" baseline="0">
                        <a:solidFill>
                          <a:schemeClr val="bg1"/>
                        </a:solidFill>
                        <a:effectLst/>
                        <a:latin typeface="Helvetica" pitchFamily="2" charset="0"/>
                      </a:endParaRPr>
                    </a:p>
                  </a:txBody>
                  <a:tcPr marL="58492" marR="58492" marT="0" marB="0" anchor="ctr">
                    <a:solidFill>
                      <a:schemeClr val="bg1">
                        <a:lumMod val="50000"/>
                      </a:schemeClr>
                    </a:solidFill>
                  </a:tcPr>
                </a:tc>
                <a:extLst>
                  <a:ext uri="{0D108BD9-81ED-4DB2-BD59-A6C34878D82A}">
                    <a16:rowId xmlns:a16="http://schemas.microsoft.com/office/drawing/2014/main" val="3923402011"/>
                  </a:ext>
                </a:extLst>
              </a:tr>
              <a:tr h="802671">
                <a:tc>
                  <a:txBody>
                    <a:bodyPr/>
                    <a:lstStyle/>
                    <a:p>
                      <a:pPr marL="0" marR="0">
                        <a:lnSpc>
                          <a:spcPct val="107000"/>
                        </a:lnSpc>
                        <a:spcBef>
                          <a:spcPts val="0"/>
                        </a:spcBef>
                        <a:spcAft>
                          <a:spcPts val="0"/>
                        </a:spcAft>
                      </a:pPr>
                      <a:r>
                        <a:rPr lang="en-AU" sz="1400">
                          <a:effectLst/>
                        </a:rPr>
                        <a:t>Staged</a:t>
                      </a:r>
                      <a:endParaRPr lang="en-US" sz="1400" b="1">
                        <a:effectLst/>
                        <a:latin typeface="Helvetica" pitchFamily="2" charset="0"/>
                        <a:ea typeface="Calibri" panose="020F0502020204030204" pitchFamily="34" charset="0"/>
                        <a:cs typeface="Times New Roman" panose="02020603050405020304" pitchFamily="18" charset="0"/>
                      </a:endParaRPr>
                    </a:p>
                  </a:txBody>
                  <a:tcPr anchor="ctr">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a:effectLst/>
                        </a:rPr>
                        <a:t>The brain develops sequentially. Sophisticated functions only emerge after basic functions are consolidated. We should resource children in line with what their developing brain’s need.  </a:t>
                      </a:r>
                      <a:endParaRPr lang="en-US" sz="1400" b="1">
                        <a:effectLst/>
                        <a:latin typeface="Helvetica" pitchFamily="2" charset="0"/>
                        <a:ea typeface="Calibri" panose="020F0502020204030204" pitchFamily="34" charset="0"/>
                        <a:cs typeface="Times New Roman" panose="02020603050405020304" pitchFamily="18" charset="0"/>
                      </a:endParaRPr>
                    </a:p>
                  </a:txBody>
                  <a:tcPr marL="58492" marR="58492" marT="0" marB="0">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baseline="0">
                          <a:effectLst/>
                        </a:rPr>
                        <a:t>Children’s brains need support to grow and learn</a:t>
                      </a:r>
                    </a:p>
                    <a:p>
                      <a:pPr marL="0" marR="0">
                        <a:lnSpc>
                          <a:spcPct val="107000"/>
                        </a:lnSpc>
                        <a:spcBef>
                          <a:spcPts val="0"/>
                        </a:spcBef>
                        <a:spcAft>
                          <a:spcPts val="0"/>
                        </a:spcAft>
                      </a:pPr>
                      <a:r>
                        <a:rPr lang="en-AU" sz="1400" b="1" baseline="0">
                          <a:solidFill>
                            <a:srgbClr val="4BA846"/>
                          </a:solidFill>
                          <a:effectLst/>
                        </a:rPr>
                        <a:t>My brain grows upwards step by step</a:t>
                      </a:r>
                      <a:endParaRPr lang="en-US" sz="1400" b="1" i="0" baseline="0">
                        <a:solidFill>
                          <a:srgbClr val="4BA846"/>
                        </a:solidFill>
                        <a:effectLst/>
                        <a:latin typeface="Helvetica" pitchFamily="2" charset="0"/>
                      </a:endParaRPr>
                    </a:p>
                  </a:txBody>
                  <a:tcPr marL="58492" marR="58492" marT="0" marB="0" anchor="ctr">
                    <a:lnB w="19050" cap="flat" cmpd="sng" algn="ctr">
                      <a:solidFill>
                        <a:srgbClr val="4BA846"/>
                      </a:solidFill>
                      <a:prstDash val="solid"/>
                      <a:round/>
                      <a:headEnd type="none" w="med" len="med"/>
                      <a:tailEnd type="none" w="med" len="med"/>
                    </a:lnB>
                  </a:tcPr>
                </a:tc>
                <a:extLst>
                  <a:ext uri="{0D108BD9-81ED-4DB2-BD59-A6C34878D82A}">
                    <a16:rowId xmlns:a16="http://schemas.microsoft.com/office/drawing/2014/main" val="4056779302"/>
                  </a:ext>
                </a:extLst>
              </a:tr>
              <a:tr h="802671">
                <a:tc>
                  <a:txBody>
                    <a:bodyPr/>
                    <a:lstStyle/>
                    <a:p>
                      <a:pPr marL="0" marR="0">
                        <a:lnSpc>
                          <a:spcPct val="107000"/>
                        </a:lnSpc>
                        <a:spcBef>
                          <a:spcPts val="0"/>
                        </a:spcBef>
                        <a:spcAft>
                          <a:spcPts val="0"/>
                        </a:spcAft>
                      </a:pPr>
                      <a:r>
                        <a:rPr lang="en-AU" sz="1400">
                          <a:effectLst/>
                        </a:rPr>
                        <a:t>Predictable</a:t>
                      </a:r>
                      <a:endParaRPr lang="en-US" sz="1400" b="1">
                        <a:effectLst/>
                        <a:latin typeface="Helvetica" pitchFamily="2" charset="0"/>
                        <a:ea typeface="Calibri" panose="020F0502020204030204" pitchFamily="34" charset="0"/>
                        <a:cs typeface="Times New Roman" panose="02020603050405020304" pitchFamily="18" charset="0"/>
                      </a:endParaRPr>
                    </a:p>
                  </a:txBody>
                  <a:tcPr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a:effectLst/>
                        </a:rPr>
                        <a:t>Uncertainty and unpredictability can disrupt emotional wellbeing and threaten social competence. Strategies which promote stability and familiarity enhance social and emotional wellbeing. </a:t>
                      </a:r>
                      <a:endParaRPr lang="en-US" sz="1400" b="1">
                        <a:effectLst/>
                        <a:latin typeface="Helvetica" pitchFamily="2" charset="0"/>
                        <a:ea typeface="Calibri" panose="020F0502020204030204" pitchFamily="34" charset="0"/>
                        <a:cs typeface="Times New Roman" panose="02020603050405020304" pitchFamily="18" charset="0"/>
                      </a:endParaRPr>
                    </a:p>
                  </a:txBody>
                  <a:tcPr marL="58492" marR="58492" marT="0" marB="0">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baseline="0">
                          <a:effectLst/>
                        </a:rPr>
                        <a:t>Children need to know what they can count on</a:t>
                      </a:r>
                    </a:p>
                    <a:p>
                      <a:pPr marL="0" marR="0">
                        <a:lnSpc>
                          <a:spcPct val="107000"/>
                        </a:lnSpc>
                        <a:spcBef>
                          <a:spcPts val="0"/>
                        </a:spcBef>
                        <a:spcAft>
                          <a:spcPts val="0"/>
                        </a:spcAft>
                      </a:pPr>
                      <a:r>
                        <a:rPr lang="en-AU" sz="1400" b="1" baseline="0">
                          <a:solidFill>
                            <a:srgbClr val="4BA846"/>
                          </a:solidFill>
                          <a:effectLst/>
                        </a:rPr>
                        <a:t>I feel better when I know what is coming next.</a:t>
                      </a:r>
                      <a:endParaRPr lang="en-US" sz="1400" b="1" i="0" baseline="0">
                        <a:solidFill>
                          <a:srgbClr val="4BA846"/>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extLst>
                  <a:ext uri="{0D108BD9-81ED-4DB2-BD59-A6C34878D82A}">
                    <a16:rowId xmlns:a16="http://schemas.microsoft.com/office/drawing/2014/main" val="111359820"/>
                  </a:ext>
                </a:extLst>
              </a:tr>
              <a:tr h="1337788">
                <a:tc>
                  <a:txBody>
                    <a:bodyPr/>
                    <a:lstStyle/>
                    <a:p>
                      <a:pPr marL="0" marR="0">
                        <a:lnSpc>
                          <a:spcPct val="107000"/>
                        </a:lnSpc>
                        <a:spcBef>
                          <a:spcPts val="0"/>
                        </a:spcBef>
                        <a:spcAft>
                          <a:spcPts val="0"/>
                        </a:spcAft>
                      </a:pPr>
                      <a:r>
                        <a:rPr lang="en-AU" sz="1400">
                          <a:effectLst/>
                        </a:rPr>
                        <a:t>Adaptive</a:t>
                      </a:r>
                      <a:endParaRPr lang="en-US" sz="1400" b="1">
                        <a:effectLst/>
                        <a:latin typeface="Helvetica" pitchFamily="2" charset="0"/>
                        <a:ea typeface="Calibri" panose="020F0502020204030204" pitchFamily="34" charset="0"/>
                        <a:cs typeface="Times New Roman" panose="02020603050405020304" pitchFamily="18" charset="0"/>
                      </a:endParaRPr>
                    </a:p>
                  </a:txBody>
                  <a:tcPr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a:effectLst/>
                        </a:rPr>
                        <a:t>Familiar behavioural routines are more likely to be enacted in response to life challenges than new ones. Familiar routines may not always be constructive. Strategies which promote adaptability in children’s behavioural routines are ones that meet children creatively with multiple options for intervention.</a:t>
                      </a:r>
                      <a:endParaRPr lang="en-US" sz="1400" b="1">
                        <a:effectLst/>
                        <a:latin typeface="Helvetica" pitchFamily="2" charset="0"/>
                        <a:ea typeface="Calibri" panose="020F0502020204030204" pitchFamily="34" charset="0"/>
                        <a:cs typeface="Times New Roman" panose="02020603050405020304" pitchFamily="18" charset="0"/>
                      </a:endParaRPr>
                    </a:p>
                  </a:txBody>
                  <a:tcPr marL="58492" marR="58492" marT="0" marB="0">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baseline="0">
                          <a:effectLst/>
                        </a:rPr>
                        <a:t>Children need support to grow up healthy and strong</a:t>
                      </a:r>
                    </a:p>
                    <a:p>
                      <a:pPr marL="0" marR="0">
                        <a:lnSpc>
                          <a:spcPct val="107000"/>
                        </a:lnSpc>
                        <a:spcBef>
                          <a:spcPts val="0"/>
                        </a:spcBef>
                        <a:spcAft>
                          <a:spcPts val="0"/>
                        </a:spcAft>
                      </a:pPr>
                      <a:r>
                        <a:rPr lang="en-AU" sz="1400" b="1" baseline="0">
                          <a:solidFill>
                            <a:srgbClr val="4BA846"/>
                          </a:solidFill>
                          <a:effectLst/>
                        </a:rPr>
                        <a:t>There are things I need to grow up healthy and strong.</a:t>
                      </a:r>
                      <a:endParaRPr lang="en-US" sz="1400" b="1" i="0" baseline="0">
                        <a:solidFill>
                          <a:srgbClr val="4BA846"/>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extLst>
                  <a:ext uri="{0D108BD9-81ED-4DB2-BD59-A6C34878D82A}">
                    <a16:rowId xmlns:a16="http://schemas.microsoft.com/office/drawing/2014/main" val="90351668"/>
                  </a:ext>
                </a:extLst>
              </a:tr>
              <a:tr h="679183">
                <a:tc rowSpan="2">
                  <a:txBody>
                    <a:bodyPr/>
                    <a:lstStyle/>
                    <a:p>
                      <a:pPr marL="0" marR="0">
                        <a:lnSpc>
                          <a:spcPct val="107000"/>
                        </a:lnSpc>
                        <a:spcBef>
                          <a:spcPts val="0"/>
                        </a:spcBef>
                        <a:spcAft>
                          <a:spcPts val="0"/>
                        </a:spcAft>
                      </a:pPr>
                      <a:r>
                        <a:rPr lang="en-AU" sz="1400">
                          <a:effectLst/>
                        </a:rPr>
                        <a:t>Connected</a:t>
                      </a:r>
                      <a:endParaRPr lang="en-US" sz="1400" b="1">
                        <a:effectLst/>
                        <a:latin typeface="Helvetica" pitchFamily="2" charset="0"/>
                        <a:ea typeface="Calibri" panose="020F0502020204030204" pitchFamily="34" charset="0"/>
                        <a:cs typeface="Times New Roman" panose="02020603050405020304" pitchFamily="18" charset="0"/>
                      </a:endParaRPr>
                    </a:p>
                  </a:txBody>
                  <a:tcPr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AU" sz="1400">
                          <a:effectLst/>
                        </a:rPr>
                        <a:t>Children’s internal maps for forming, maintaining and being in relationships are affected by their experiences of relationships throughout their lives. Negotiating relationships at school can be a source of stress when children have found them hard or unsafe in the past. Relationship with safe and consistent adults and peers form the foundation for change. </a:t>
                      </a:r>
                      <a:endParaRPr lang="en-US" sz="1400" b="1">
                        <a:effectLst/>
                        <a:latin typeface="Helvetica" pitchFamily="2" charset="0"/>
                        <a:ea typeface="Calibri" panose="020F0502020204030204" pitchFamily="34" charset="0"/>
                        <a:cs typeface="Times New Roman" panose="02020603050405020304" pitchFamily="18" charset="0"/>
                      </a:endParaRPr>
                    </a:p>
                  </a:txBody>
                  <a:tcPr marL="58492" marR="58492" marT="0" marB="0">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tc>
                  <a:txBody>
                    <a:bodyPr/>
                    <a:lstStyle/>
                    <a:p>
                      <a:pPr marL="0" marR="0">
                        <a:lnSpc>
                          <a:spcPct val="107000"/>
                        </a:lnSpc>
                        <a:spcBef>
                          <a:spcPts val="0"/>
                        </a:spcBef>
                        <a:spcAft>
                          <a:spcPts val="0"/>
                        </a:spcAft>
                      </a:pPr>
                      <a:r>
                        <a:rPr lang="en-AU" sz="1400" baseline="0">
                          <a:effectLst/>
                        </a:rPr>
                        <a:t>Children need to feel like they are connected.</a:t>
                      </a:r>
                    </a:p>
                    <a:p>
                      <a:pPr marL="0" marR="0">
                        <a:lnSpc>
                          <a:spcPct val="107000"/>
                        </a:lnSpc>
                        <a:spcBef>
                          <a:spcPts val="0"/>
                        </a:spcBef>
                        <a:spcAft>
                          <a:spcPts val="0"/>
                        </a:spcAft>
                      </a:pPr>
                      <a:r>
                        <a:rPr lang="en-AU" sz="1400" b="1" baseline="0">
                          <a:solidFill>
                            <a:srgbClr val="4BA846"/>
                          </a:solidFill>
                          <a:effectLst/>
                        </a:rPr>
                        <a:t>I need to feel like I am connected.</a:t>
                      </a:r>
                      <a:endParaRPr lang="en-US" sz="1400" b="1" i="0" baseline="0">
                        <a:solidFill>
                          <a:srgbClr val="4BA846"/>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extLst>
                  <a:ext uri="{0D108BD9-81ED-4DB2-BD59-A6C34878D82A}">
                    <a16:rowId xmlns:a16="http://schemas.microsoft.com/office/drawing/2014/main" val="2420834990"/>
                  </a:ext>
                </a:extLst>
              </a:tr>
              <a:tr h="1173134">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AU" sz="1400" baseline="0">
                          <a:effectLst/>
                        </a:rPr>
                        <a:t>Children need to feel safe and know about what makes a safe connection.</a:t>
                      </a:r>
                    </a:p>
                    <a:p>
                      <a:pPr marL="0" marR="0">
                        <a:lnSpc>
                          <a:spcPct val="107000"/>
                        </a:lnSpc>
                        <a:spcBef>
                          <a:spcPts val="0"/>
                        </a:spcBef>
                        <a:spcAft>
                          <a:spcPts val="0"/>
                        </a:spcAft>
                      </a:pPr>
                      <a:r>
                        <a:rPr lang="en-US" sz="1400" b="1" baseline="0">
                          <a:solidFill>
                            <a:srgbClr val="4BA846"/>
                          </a:solidFill>
                          <a:effectLst/>
                        </a:rPr>
                        <a:t>I need to feel safe.</a:t>
                      </a:r>
                    </a:p>
                    <a:p>
                      <a:pPr marL="0" marR="0">
                        <a:lnSpc>
                          <a:spcPct val="107000"/>
                        </a:lnSpc>
                        <a:spcBef>
                          <a:spcPts val="0"/>
                        </a:spcBef>
                        <a:spcAft>
                          <a:spcPts val="0"/>
                        </a:spcAft>
                      </a:pPr>
                      <a:r>
                        <a:rPr lang="en-US" sz="1400" b="1" baseline="0">
                          <a:solidFill>
                            <a:srgbClr val="4BA846"/>
                          </a:solidFill>
                          <a:effectLst/>
                        </a:rPr>
                        <a:t>I need safe connections in my life.</a:t>
                      </a:r>
                      <a:endParaRPr lang="en-US" sz="1400" b="1" i="0" baseline="0">
                        <a:solidFill>
                          <a:srgbClr val="4BA846"/>
                        </a:solidFill>
                        <a:effectLst/>
                        <a:latin typeface="Helvetica" pitchFamily="2" charset="0"/>
                      </a:endParaRPr>
                    </a:p>
                  </a:txBody>
                  <a:tcPr marL="58492" marR="58492" marT="0" marB="0" anchor="ctr">
                    <a:lnT w="19050" cap="flat" cmpd="sng" algn="ctr">
                      <a:solidFill>
                        <a:srgbClr val="4BA846"/>
                      </a:solidFill>
                      <a:prstDash val="solid"/>
                      <a:round/>
                      <a:headEnd type="none" w="med" len="med"/>
                      <a:tailEnd type="none" w="med" len="med"/>
                    </a:lnT>
                    <a:lnB w="19050" cap="flat" cmpd="sng" algn="ctr">
                      <a:solidFill>
                        <a:srgbClr val="4BA846"/>
                      </a:solidFill>
                      <a:prstDash val="solid"/>
                      <a:round/>
                      <a:headEnd type="none" w="med" len="med"/>
                      <a:tailEnd type="none" w="med" len="med"/>
                    </a:lnB>
                  </a:tcPr>
                </a:tc>
                <a:extLst>
                  <a:ext uri="{0D108BD9-81ED-4DB2-BD59-A6C34878D82A}">
                    <a16:rowId xmlns:a16="http://schemas.microsoft.com/office/drawing/2014/main" val="1133844446"/>
                  </a:ext>
                </a:extLst>
              </a:tr>
              <a:tr h="1337788">
                <a:tc>
                  <a:txBody>
                    <a:bodyPr/>
                    <a:lstStyle/>
                    <a:p>
                      <a:pPr marL="0" marR="0">
                        <a:lnSpc>
                          <a:spcPct val="107000"/>
                        </a:lnSpc>
                        <a:spcBef>
                          <a:spcPts val="0"/>
                        </a:spcBef>
                        <a:spcAft>
                          <a:spcPts val="0"/>
                        </a:spcAft>
                      </a:pPr>
                      <a:r>
                        <a:rPr lang="en-AU" sz="1400">
                          <a:effectLst/>
                        </a:rPr>
                        <a:t>Enabled</a:t>
                      </a:r>
                      <a:endParaRPr lang="en-US" sz="1400" b="1">
                        <a:effectLst/>
                        <a:latin typeface="Helvetica" pitchFamily="2" charset="0"/>
                        <a:ea typeface="Calibri" panose="020F0502020204030204" pitchFamily="34" charset="0"/>
                        <a:cs typeface="Times New Roman" panose="02020603050405020304" pitchFamily="18" charset="0"/>
                      </a:endParaRPr>
                    </a:p>
                  </a:txBody>
                  <a:tcPr anchor="ctr">
                    <a:lnT w="19050" cap="flat" cmpd="sng" algn="ctr">
                      <a:solidFill>
                        <a:srgbClr val="4BA846"/>
                      </a:solidFill>
                      <a:prstDash val="solid"/>
                      <a:round/>
                      <a:headEnd type="none" w="med" len="med"/>
                      <a:tailEnd type="none" w="med" len="med"/>
                    </a:lnT>
                  </a:tcPr>
                </a:tc>
                <a:tc>
                  <a:txBody>
                    <a:bodyPr/>
                    <a:lstStyle/>
                    <a:p>
                      <a:pPr marL="0" marR="0">
                        <a:lnSpc>
                          <a:spcPct val="107000"/>
                        </a:lnSpc>
                        <a:spcBef>
                          <a:spcPts val="0"/>
                        </a:spcBef>
                        <a:spcAft>
                          <a:spcPts val="0"/>
                        </a:spcAft>
                      </a:pPr>
                      <a:r>
                        <a:rPr lang="en-AU" sz="1400">
                          <a:effectLst/>
                        </a:rPr>
                        <a:t>All children can benefit from engaging in the process of understanding themselves more deeply. The capacity to identify feelings and learn how they relate to the body, thoughts, and behaviours is a worthwhile life skill. Learning to communicate feelings with each other enriches social cohesion. Making sense of our stories helps us to build coherent identities over time.</a:t>
                      </a:r>
                      <a:endParaRPr lang="en-US" sz="1400" b="1">
                        <a:effectLst/>
                        <a:latin typeface="Helvetica" pitchFamily="2" charset="0"/>
                        <a:ea typeface="Calibri" panose="020F0502020204030204" pitchFamily="34" charset="0"/>
                        <a:cs typeface="Times New Roman" panose="02020603050405020304" pitchFamily="18" charset="0"/>
                      </a:endParaRPr>
                    </a:p>
                  </a:txBody>
                  <a:tcPr marL="58492" marR="58492" marT="0" marB="0">
                    <a:lnT w="19050" cap="flat" cmpd="sng" algn="ctr">
                      <a:solidFill>
                        <a:srgbClr val="4BA846"/>
                      </a:solidFill>
                      <a:prstDash val="solid"/>
                      <a:round/>
                      <a:headEnd type="none" w="med" len="med"/>
                      <a:tailEnd type="none" w="med" len="med"/>
                    </a:lnT>
                  </a:tcPr>
                </a:tc>
                <a:tc>
                  <a:txBody>
                    <a:bodyPr/>
                    <a:lstStyle/>
                    <a:p>
                      <a:pPr marL="0" marR="0">
                        <a:lnSpc>
                          <a:spcPct val="107000"/>
                        </a:lnSpc>
                        <a:spcBef>
                          <a:spcPts val="0"/>
                        </a:spcBef>
                        <a:spcAft>
                          <a:spcPts val="0"/>
                        </a:spcAft>
                      </a:pPr>
                      <a:r>
                        <a:rPr lang="en-AU" sz="1400" baseline="0">
                          <a:effectLst/>
                        </a:rPr>
                        <a:t>Children need to know more about what makes them who they are.</a:t>
                      </a:r>
                    </a:p>
                    <a:p>
                      <a:pPr marL="0" marR="0">
                        <a:lnSpc>
                          <a:spcPct val="107000"/>
                        </a:lnSpc>
                        <a:spcBef>
                          <a:spcPts val="0"/>
                        </a:spcBef>
                        <a:spcAft>
                          <a:spcPts val="0"/>
                        </a:spcAft>
                      </a:pPr>
                      <a:r>
                        <a:rPr lang="en-AU" sz="1400" b="1" baseline="0">
                          <a:solidFill>
                            <a:srgbClr val="4BA846"/>
                          </a:solidFill>
                          <a:effectLst/>
                        </a:rPr>
                        <a:t>I grow stronger as I learn more about what makes me, me.</a:t>
                      </a:r>
                      <a:endParaRPr lang="en-US" sz="1400" b="1" i="0" baseline="0">
                        <a:solidFill>
                          <a:srgbClr val="4BA846"/>
                        </a:solidFill>
                        <a:effectLst/>
                        <a:latin typeface="Helvetica" pitchFamily="2" charset="0"/>
                      </a:endParaRPr>
                    </a:p>
                  </a:txBody>
                  <a:tcPr marL="58492" marR="58492" marT="0" marB="0" anchor="ctr">
                    <a:lnT w="19050" cap="flat" cmpd="sng" algn="ctr">
                      <a:solidFill>
                        <a:srgbClr val="4BA846"/>
                      </a:solidFill>
                      <a:prstDash val="solid"/>
                      <a:round/>
                      <a:headEnd type="none" w="med" len="med"/>
                      <a:tailEnd type="none" w="med" len="med"/>
                    </a:lnT>
                  </a:tcPr>
                </a:tc>
                <a:extLst>
                  <a:ext uri="{0D108BD9-81ED-4DB2-BD59-A6C34878D82A}">
                    <a16:rowId xmlns:a16="http://schemas.microsoft.com/office/drawing/2014/main" val="134767033"/>
                  </a:ext>
                </a:extLst>
              </a:tr>
            </a:tbl>
          </a:graphicData>
        </a:graphic>
      </p:graphicFrame>
    </p:spTree>
    <p:extLst>
      <p:ext uri="{BB962C8B-B14F-4D97-AF65-F5344CB8AC3E}">
        <p14:creationId xmlns:p14="http://schemas.microsoft.com/office/powerpoint/2010/main" val="403279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294F4-6213-2D4B-81E4-C88626C73421}"/>
              </a:ext>
            </a:extLst>
          </p:cNvPr>
          <p:cNvSpPr>
            <a:spLocks noGrp="1"/>
          </p:cNvSpPr>
          <p:nvPr>
            <p:ph type="ctrTitle"/>
          </p:nvPr>
        </p:nvSpPr>
        <p:spPr/>
        <p:txBody>
          <a:bodyPr/>
          <a:lstStyle/>
          <a:p>
            <a:r>
              <a:rPr lang="en-AU">
                <a:solidFill>
                  <a:schemeClr val="tx1"/>
                </a:solidFill>
                <a:latin typeface="HelveticaNeueLT Pro 45 Lt"/>
              </a:rPr>
              <a:t>Informed, aware and responsive:</a:t>
            </a:r>
          </a:p>
        </p:txBody>
      </p:sp>
      <p:sp>
        <p:nvSpPr>
          <p:cNvPr id="3" name="Subtitle 2">
            <a:extLst>
              <a:ext uri="{FF2B5EF4-FFF2-40B4-BE49-F238E27FC236}">
                <a16:creationId xmlns:a16="http://schemas.microsoft.com/office/drawing/2014/main" id="{14F9EE73-BFAC-9C47-9DBE-CF39E1E32E7E}"/>
              </a:ext>
            </a:extLst>
          </p:cNvPr>
          <p:cNvSpPr>
            <a:spLocks noGrp="1"/>
          </p:cNvSpPr>
          <p:nvPr>
            <p:ph type="subTitle" idx="1"/>
          </p:nvPr>
        </p:nvSpPr>
        <p:spPr/>
        <p:txBody>
          <a:bodyPr vert="horz" lIns="91440" tIns="45720" rIns="91440" bIns="45720" rtlCol="0" anchor="t">
            <a:normAutofit/>
          </a:bodyPr>
          <a:lstStyle/>
          <a:p>
            <a:r>
              <a:rPr lang="en-AU">
                <a:solidFill>
                  <a:schemeClr val="tx1"/>
                </a:solidFill>
                <a:latin typeface="Helvetica"/>
                <a:cs typeface="Helvetica"/>
              </a:rPr>
              <a:t>Making SPACE for Learning in Tasmanian Schools</a:t>
            </a:r>
            <a:endParaRPr lang="en-US">
              <a:solidFill>
                <a:schemeClr val="tx1"/>
              </a:solidFill>
            </a:endParaRPr>
          </a:p>
        </p:txBody>
      </p:sp>
    </p:spTree>
    <p:extLst>
      <p:ext uri="{BB962C8B-B14F-4D97-AF65-F5344CB8AC3E}">
        <p14:creationId xmlns:p14="http://schemas.microsoft.com/office/powerpoint/2010/main" val="2361755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159990-8F71-914F-B6FC-DF13C2D61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4299" y="1274233"/>
            <a:ext cx="9746072" cy="5482165"/>
          </a:xfrm>
          <a:prstGeom prst="rect">
            <a:avLst/>
          </a:prstGeom>
        </p:spPr>
      </p:pic>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lstStyle/>
          <a:p>
            <a:r>
              <a:rPr lang="en-US" sz="3600">
                <a:latin typeface="Helvetica"/>
                <a:cs typeface="Helvetica"/>
              </a:rPr>
              <a:t>Staged</a:t>
            </a:r>
            <a:r>
              <a:rPr lang="en-US">
                <a:latin typeface="Helvetica"/>
                <a:cs typeface="Helvetica"/>
              </a:rPr>
              <a:t> </a:t>
            </a:r>
            <a:endParaRPr lang="en-AU">
              <a:latin typeface="Helvetica"/>
              <a:cs typeface="Helvetica"/>
            </a:endParaRPr>
          </a:p>
        </p:txBody>
      </p:sp>
      <p:sp>
        <p:nvSpPr>
          <p:cNvPr id="4" name="Content Placeholder 3">
            <a:extLst>
              <a:ext uri="{FF2B5EF4-FFF2-40B4-BE49-F238E27FC236}">
                <a16:creationId xmlns:a16="http://schemas.microsoft.com/office/drawing/2014/main" id="{DC60C2F9-DB50-48F6-ACD7-398EF41F3F4B}"/>
              </a:ext>
            </a:extLst>
          </p:cNvPr>
          <p:cNvSpPr>
            <a:spLocks noGrp="1"/>
          </p:cNvSpPr>
          <p:nvPr>
            <p:ph idx="1"/>
          </p:nvPr>
        </p:nvSpPr>
        <p:spPr>
          <a:xfrm>
            <a:off x="838200" y="2190307"/>
            <a:ext cx="4857345" cy="3986656"/>
          </a:xfrm>
        </p:spPr>
        <p:txBody>
          <a:bodyPr vert="horz" lIns="91440" tIns="45720" rIns="91440" bIns="45720" rtlCol="0" anchor="t">
            <a:normAutofit fontScale="92500" lnSpcReduction="20000"/>
          </a:bodyPr>
          <a:lstStyle/>
          <a:p>
            <a:pPr>
              <a:lnSpc>
                <a:spcPct val="120000"/>
              </a:lnSpc>
            </a:pPr>
            <a:r>
              <a:rPr lang="en-AU">
                <a:latin typeface="Helvetica"/>
                <a:cs typeface="Helvetica"/>
              </a:rPr>
              <a:t>Brain development is sequential</a:t>
            </a:r>
          </a:p>
          <a:p>
            <a:pPr>
              <a:lnSpc>
                <a:spcPct val="120000"/>
              </a:lnSpc>
            </a:pPr>
            <a:r>
              <a:rPr lang="en-AU">
                <a:latin typeface="Helvetica"/>
                <a:cs typeface="Helvetica"/>
              </a:rPr>
              <a:t>One of the ways our brain develops is vertically, from the bottom to the top</a:t>
            </a:r>
          </a:p>
          <a:p>
            <a:pPr>
              <a:lnSpc>
                <a:spcPct val="120000"/>
              </a:lnSpc>
            </a:pPr>
            <a:r>
              <a:rPr lang="en-AU">
                <a:latin typeface="Helvetica"/>
                <a:cs typeface="Helvetica"/>
              </a:rPr>
              <a:t>Some neurodevelopmental delays such as those effected by trauma can cause brain changes. However, with the right support the brain can be repaired through neuroplasticity.</a:t>
            </a:r>
          </a:p>
          <a:p>
            <a:endParaRPr lang="en-AU" sz="1800">
              <a:latin typeface="HelveticaNeueLT Pro 45 Lt" panose="020B0403020202020204" pitchFamily="34" charset="0"/>
            </a:endParaRPr>
          </a:p>
          <a:p>
            <a:endParaRPr lang="en-AU" sz="1800">
              <a:latin typeface="HelveticaNeueLT Pro 45 Lt" panose="020B0403020202020204" pitchFamily="34" charset="0"/>
            </a:endParaRPr>
          </a:p>
          <a:p>
            <a:endParaRPr lang="en-AU" sz="1800">
              <a:latin typeface="HelveticaNeueLT Pro 45 Lt" panose="020B0403020202020204" pitchFamily="34" charset="0"/>
            </a:endParaRPr>
          </a:p>
          <a:p>
            <a:pPr marL="0" indent="0">
              <a:buNone/>
            </a:pPr>
            <a:r>
              <a:rPr lang="en-AU" sz="1800" b="1">
                <a:solidFill>
                  <a:srgbClr val="FF6115"/>
                </a:solidFill>
                <a:latin typeface="Helvetica"/>
                <a:cs typeface="Helvetica"/>
              </a:rPr>
              <a:t>My brain grows upwards, step by step</a:t>
            </a:r>
            <a:r>
              <a:rPr lang="en-AU" sz="1800" b="1">
                <a:solidFill>
                  <a:srgbClr val="FF6115"/>
                </a:solidFill>
              </a:rPr>
              <a:t>.</a:t>
            </a:r>
          </a:p>
        </p:txBody>
      </p:sp>
    </p:spTree>
    <p:extLst>
      <p:ext uri="{BB962C8B-B14F-4D97-AF65-F5344CB8AC3E}">
        <p14:creationId xmlns:p14="http://schemas.microsoft.com/office/powerpoint/2010/main" val="265821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A6133-6408-B466-D0F0-ABFD1CE9F56C}"/>
              </a:ext>
            </a:extLst>
          </p:cNvPr>
          <p:cNvSpPr>
            <a:spLocks noGrp="1"/>
          </p:cNvSpPr>
          <p:nvPr>
            <p:ph type="title"/>
          </p:nvPr>
        </p:nvSpPr>
        <p:spPr/>
        <p:txBody>
          <a:bodyPr/>
          <a:lstStyle/>
          <a:p>
            <a:r>
              <a:rPr lang="en-US">
                <a:latin typeface="Helvetica"/>
                <a:cs typeface="Helvetica"/>
              </a:rPr>
              <a:t>Predictable</a:t>
            </a:r>
            <a:endParaRPr lang="en-US" err="1"/>
          </a:p>
        </p:txBody>
      </p:sp>
      <p:sp>
        <p:nvSpPr>
          <p:cNvPr id="3" name="Content Placeholder 2">
            <a:extLst>
              <a:ext uri="{FF2B5EF4-FFF2-40B4-BE49-F238E27FC236}">
                <a16:creationId xmlns:a16="http://schemas.microsoft.com/office/drawing/2014/main" id="{E2A31E93-0737-51E0-8C0B-4A6AFB3D6CBF}"/>
              </a:ext>
            </a:extLst>
          </p:cNvPr>
          <p:cNvSpPr>
            <a:spLocks noGrp="1"/>
          </p:cNvSpPr>
          <p:nvPr>
            <p:ph idx="1"/>
          </p:nvPr>
        </p:nvSpPr>
        <p:spPr/>
        <p:txBody>
          <a:bodyPr vert="horz" lIns="91440" tIns="45720" rIns="91440" bIns="45720" rtlCol="0" anchor="t">
            <a:normAutofit/>
          </a:bodyPr>
          <a:lstStyle/>
          <a:p>
            <a:pPr marL="342900" indent="-342900"/>
            <a:r>
              <a:rPr lang="en-AU">
                <a:solidFill>
                  <a:schemeClr val="tx1">
                    <a:lumMod val="65000"/>
                    <a:lumOff val="35000"/>
                  </a:schemeClr>
                </a:solidFill>
                <a:latin typeface="Helvetica"/>
                <a:cs typeface="Helvetica"/>
              </a:rPr>
              <a:t>Changes to routines and uncertainty can be a source of stress to student</a:t>
            </a:r>
            <a:endParaRPr lang="en-US">
              <a:solidFill>
                <a:schemeClr val="tx1">
                  <a:lumMod val="65000"/>
                  <a:lumOff val="35000"/>
                </a:schemeClr>
              </a:solidFill>
              <a:latin typeface="Helvetica"/>
              <a:cs typeface="Helvetica"/>
            </a:endParaRPr>
          </a:p>
          <a:p>
            <a:pPr marL="342900" indent="-342900"/>
            <a:r>
              <a:rPr lang="en-AU">
                <a:solidFill>
                  <a:schemeClr val="tx1">
                    <a:lumMod val="65000"/>
                    <a:lumOff val="35000"/>
                  </a:schemeClr>
                </a:solidFill>
                <a:latin typeface="Helvetica"/>
                <a:cs typeface="Helvetica"/>
              </a:rPr>
              <a:t>Predictability in students' relationships and activities modulates their stress systems</a:t>
            </a:r>
            <a:endParaRPr lang="en-US">
              <a:solidFill>
                <a:schemeClr val="tx1">
                  <a:lumMod val="65000"/>
                  <a:lumOff val="35000"/>
                </a:schemeClr>
              </a:solidFill>
              <a:latin typeface="Helvetica"/>
              <a:cs typeface="Helvetica"/>
            </a:endParaRPr>
          </a:p>
          <a:p>
            <a:pPr marL="342900" indent="-342900"/>
            <a:r>
              <a:rPr lang="en-AU">
                <a:solidFill>
                  <a:schemeClr val="tx1">
                    <a:lumMod val="65000"/>
                    <a:lumOff val="35000"/>
                  </a:schemeClr>
                </a:solidFill>
                <a:latin typeface="Helvetica"/>
                <a:cs typeface="Helvetica"/>
              </a:rPr>
              <a:t>This then promotes flexibility and adaptability </a:t>
            </a:r>
            <a:endParaRPr lang="en-US">
              <a:solidFill>
                <a:schemeClr val="tx1">
                  <a:lumMod val="65000"/>
                  <a:lumOff val="35000"/>
                </a:schemeClr>
              </a:solidFill>
              <a:latin typeface="Helvetica"/>
            </a:endParaRPr>
          </a:p>
        </p:txBody>
      </p:sp>
      <p:sp>
        <p:nvSpPr>
          <p:cNvPr id="4" name="TextBox 1">
            <a:extLst>
              <a:ext uri="{FF2B5EF4-FFF2-40B4-BE49-F238E27FC236}">
                <a16:creationId xmlns:a16="http://schemas.microsoft.com/office/drawing/2014/main" id="{CAD9DDEB-C675-0787-C236-0C58FFB53FF8}"/>
              </a:ext>
            </a:extLst>
          </p:cNvPr>
          <p:cNvSpPr txBox="1"/>
          <p:nvPr/>
        </p:nvSpPr>
        <p:spPr>
          <a:xfrm>
            <a:off x="719254" y="5374315"/>
            <a:ext cx="11237119" cy="39773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AU" sz="2000" b="1" baseline="0">
                <a:solidFill>
                  <a:srgbClr val="FF6115"/>
                </a:solidFill>
                <a:effectLst/>
                <a:latin typeface="Helvetica"/>
                <a:cs typeface="Helvetica"/>
              </a:rPr>
              <a:t>I feel better when I know what is coming next.</a:t>
            </a:r>
            <a:endParaRPr lang="en-US" sz="2000" b="1" baseline="0">
              <a:solidFill>
                <a:srgbClr val="FF6115"/>
              </a:solidFill>
              <a:effectLst/>
              <a:latin typeface="Helvetica"/>
              <a:ea typeface="Calibri" panose="020F0502020204030204" pitchFamily="34" charset="0"/>
              <a:cs typeface="Helvetica"/>
            </a:endParaRPr>
          </a:p>
        </p:txBody>
      </p:sp>
    </p:spTree>
    <p:extLst>
      <p:ext uri="{BB962C8B-B14F-4D97-AF65-F5344CB8AC3E}">
        <p14:creationId xmlns:p14="http://schemas.microsoft.com/office/powerpoint/2010/main" val="418427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0BDB6-77E5-10B6-32A1-0542C266D695}"/>
              </a:ext>
            </a:extLst>
          </p:cNvPr>
          <p:cNvSpPr>
            <a:spLocks noGrp="1"/>
          </p:cNvSpPr>
          <p:nvPr>
            <p:ph type="title"/>
          </p:nvPr>
        </p:nvSpPr>
        <p:spPr/>
        <p:txBody>
          <a:bodyPr/>
          <a:lstStyle/>
          <a:p>
            <a:r>
              <a:rPr lang="en-US">
                <a:latin typeface="Helvetica"/>
                <a:cs typeface="Helvetica"/>
              </a:rPr>
              <a:t>Predictable</a:t>
            </a:r>
            <a:endParaRPr lang="en-US"/>
          </a:p>
        </p:txBody>
      </p:sp>
      <p:sp>
        <p:nvSpPr>
          <p:cNvPr id="3" name="Content Placeholder 2">
            <a:extLst>
              <a:ext uri="{FF2B5EF4-FFF2-40B4-BE49-F238E27FC236}">
                <a16:creationId xmlns:a16="http://schemas.microsoft.com/office/drawing/2014/main" id="{7DC45127-7D96-7173-7FA1-706DEE958874}"/>
              </a:ext>
            </a:extLst>
          </p:cNvPr>
          <p:cNvSpPr>
            <a:spLocks noGrp="1"/>
          </p:cNvSpPr>
          <p:nvPr>
            <p:ph idx="1"/>
          </p:nvPr>
        </p:nvSpPr>
        <p:spPr/>
        <p:txBody>
          <a:bodyPr vert="horz" lIns="91440" tIns="45720" rIns="91440" bIns="45720" rtlCol="0" anchor="t">
            <a:normAutofit/>
          </a:bodyPr>
          <a:lstStyle/>
          <a:p>
            <a:pPr marL="0" indent="0" algn="just">
              <a:lnSpc>
                <a:spcPct val="100000"/>
              </a:lnSpc>
              <a:buNone/>
            </a:pPr>
            <a:r>
              <a:rPr lang="en-AU" sz="2800">
                <a:solidFill>
                  <a:schemeClr val="tx1">
                    <a:lumMod val="75000"/>
                    <a:lumOff val="25000"/>
                  </a:schemeClr>
                </a:solidFill>
                <a:latin typeface="Helvetica" panose="020B0604020202030204" pitchFamily="34" charset="0"/>
                <a:ea typeface="Calibri"/>
                <a:cs typeface="Calibri"/>
              </a:rPr>
              <a:t>Predictable you</a:t>
            </a:r>
            <a:endParaRPr lang="en-US" sz="2800">
              <a:latin typeface="Helvetica" panose="020B0604020202030204" pitchFamily="34" charset="0"/>
            </a:endParaRPr>
          </a:p>
          <a:p>
            <a:pPr algn="just">
              <a:lnSpc>
                <a:spcPct val="100000"/>
              </a:lnSpc>
            </a:pPr>
            <a:endParaRPr lang="en-AU">
              <a:solidFill>
                <a:schemeClr val="tx1">
                  <a:lumMod val="75000"/>
                  <a:lumOff val="25000"/>
                </a:schemeClr>
              </a:solidFill>
              <a:latin typeface="Helvetica" panose="020B0604020202030204" pitchFamily="34" charset="0"/>
              <a:ea typeface="Calibri"/>
              <a:cs typeface="Calibri"/>
            </a:endParaRPr>
          </a:p>
          <a:p>
            <a:pPr algn="just">
              <a:lnSpc>
                <a:spcPct val="100000"/>
              </a:lnSpc>
            </a:pPr>
            <a:r>
              <a:rPr lang="en-AU">
                <a:solidFill>
                  <a:schemeClr val="tx1">
                    <a:lumMod val="75000"/>
                    <a:lumOff val="25000"/>
                  </a:schemeClr>
                </a:solidFill>
                <a:latin typeface="Helvetica" panose="020B0604020202030204" pitchFamily="34" charset="0"/>
                <a:ea typeface="Calibri"/>
                <a:cs typeface="Calibri"/>
              </a:rPr>
              <a:t>“I’ve come to a frightening conclusion that I am the decisive element in the classroom. It’s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humanised or dehumanised.”</a:t>
            </a:r>
            <a:endParaRPr lang="en-US">
              <a:solidFill>
                <a:schemeClr val="tx1">
                  <a:lumMod val="75000"/>
                  <a:lumOff val="25000"/>
                </a:schemeClr>
              </a:solidFill>
              <a:latin typeface="Helvetica" panose="020B0604020202030204" pitchFamily="34" charset="0"/>
              <a:cs typeface="Helvetica"/>
            </a:endParaRPr>
          </a:p>
          <a:p>
            <a:pPr marL="0" indent="0">
              <a:buNone/>
            </a:pPr>
            <a:r>
              <a:rPr lang="en-US">
                <a:solidFill>
                  <a:schemeClr val="tx1">
                    <a:lumMod val="65000"/>
                    <a:lumOff val="35000"/>
                  </a:schemeClr>
                </a:solidFill>
                <a:latin typeface="Helvetica"/>
                <a:cs typeface="Helvetica"/>
              </a:rPr>
              <a:t>					Hiam </a:t>
            </a:r>
            <a:r>
              <a:rPr lang="en-US" err="1">
                <a:solidFill>
                  <a:schemeClr val="tx1">
                    <a:lumMod val="65000"/>
                    <a:lumOff val="35000"/>
                  </a:schemeClr>
                </a:solidFill>
                <a:latin typeface="Helvetica"/>
                <a:cs typeface="Helvetica"/>
              </a:rPr>
              <a:t>Ginott</a:t>
            </a:r>
            <a:endParaRPr lang="en-US">
              <a:solidFill>
                <a:schemeClr val="tx1">
                  <a:lumMod val="65000"/>
                  <a:lumOff val="35000"/>
                </a:schemeClr>
              </a:solidFill>
              <a:latin typeface="Helvetica"/>
            </a:endParaRPr>
          </a:p>
        </p:txBody>
      </p:sp>
    </p:spTree>
    <p:extLst>
      <p:ext uri="{BB962C8B-B14F-4D97-AF65-F5344CB8AC3E}">
        <p14:creationId xmlns:p14="http://schemas.microsoft.com/office/powerpoint/2010/main" val="2711228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49B-9684-7151-C90B-F43FB24BDD67}"/>
              </a:ext>
            </a:extLst>
          </p:cNvPr>
          <p:cNvSpPr>
            <a:spLocks noGrp="1"/>
          </p:cNvSpPr>
          <p:nvPr>
            <p:ph type="title"/>
          </p:nvPr>
        </p:nvSpPr>
        <p:spPr/>
        <p:txBody>
          <a:bodyPr/>
          <a:lstStyle/>
          <a:p>
            <a:r>
              <a:rPr lang="en-US">
                <a:latin typeface="Helvetica"/>
                <a:cs typeface="Helvetica"/>
              </a:rPr>
              <a:t>Predictable</a:t>
            </a:r>
            <a:endParaRPr lang="en-US" err="1"/>
          </a:p>
        </p:txBody>
      </p:sp>
      <p:sp>
        <p:nvSpPr>
          <p:cNvPr id="3" name="Content Placeholder 2">
            <a:extLst>
              <a:ext uri="{FF2B5EF4-FFF2-40B4-BE49-F238E27FC236}">
                <a16:creationId xmlns:a16="http://schemas.microsoft.com/office/drawing/2014/main" id="{98BDC240-E18A-E7F6-1F33-23E75FE1B620}"/>
              </a:ext>
            </a:extLst>
          </p:cNvPr>
          <p:cNvSpPr>
            <a:spLocks noGrp="1"/>
          </p:cNvSpPr>
          <p:nvPr>
            <p:ph idx="1"/>
          </p:nvPr>
        </p:nvSpPr>
        <p:spPr>
          <a:xfrm>
            <a:off x="827668" y="3671531"/>
            <a:ext cx="5576711" cy="2189842"/>
          </a:xfrm>
        </p:spPr>
        <p:txBody>
          <a:bodyPr vert="horz" lIns="91440" tIns="45720" rIns="91440" bIns="45720" rtlCol="0" anchor="t">
            <a:normAutofit/>
          </a:bodyPr>
          <a:lstStyle/>
          <a:p>
            <a:r>
              <a:rPr lang="en-US">
                <a:latin typeface="Helvetica"/>
                <a:cs typeface="Helvetica"/>
              </a:rPr>
              <a:t>For students</a:t>
            </a:r>
            <a:endParaRPr lang="en-US">
              <a:cs typeface="Helvetica" pitchFamily="2" charset="0"/>
            </a:endParaRPr>
          </a:p>
          <a:p>
            <a:r>
              <a:rPr lang="en-US">
                <a:latin typeface="Helvetica"/>
                <a:cs typeface="Helvetica"/>
              </a:rPr>
              <a:t>For families</a:t>
            </a:r>
          </a:p>
          <a:p>
            <a:r>
              <a:rPr lang="en-US">
                <a:latin typeface="Helvetica"/>
                <a:cs typeface="Helvetica"/>
              </a:rPr>
              <a:t>For staff</a:t>
            </a:r>
          </a:p>
          <a:p>
            <a:r>
              <a:rPr lang="en-US">
                <a:latin typeface="Helvetica"/>
                <a:cs typeface="Helvetica"/>
              </a:rPr>
              <a:t>Systemically</a:t>
            </a:r>
          </a:p>
        </p:txBody>
      </p:sp>
      <p:sp>
        <p:nvSpPr>
          <p:cNvPr id="4" name="Title 2">
            <a:extLst>
              <a:ext uri="{FF2B5EF4-FFF2-40B4-BE49-F238E27FC236}">
                <a16:creationId xmlns:a16="http://schemas.microsoft.com/office/drawing/2014/main" id="{A5E70998-05D7-7287-9E44-2F7BD08E814E}"/>
              </a:ext>
            </a:extLst>
          </p:cNvPr>
          <p:cNvSpPr>
            <a:spLocks noGrp="1"/>
          </p:cNvSpPr>
          <p:nvPr/>
        </p:nvSpPr>
        <p:spPr>
          <a:xfrm>
            <a:off x="838200" y="1973935"/>
            <a:ext cx="5880652" cy="1382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AU" sz="2400"/>
            </a:br>
            <a:br>
              <a:rPr lang="en-AU" sz="2400"/>
            </a:br>
            <a:br>
              <a:rPr lang="en-AU" sz="2400"/>
            </a:br>
            <a:r>
              <a:rPr lang="en-AU" sz="2400" b="1">
                <a:solidFill>
                  <a:srgbClr val="FF671F"/>
                </a:solidFill>
                <a:latin typeface="Helvetica"/>
                <a:cs typeface="Helvetica"/>
              </a:rPr>
              <a:t>What might predictability look like in practice?</a:t>
            </a:r>
            <a:br>
              <a:rPr lang="en-AU" sz="2400" b="1">
                <a:latin typeface="Helvetica" panose="020B0604020202030204" pitchFamily="34" charset="0"/>
              </a:rPr>
            </a:br>
            <a:br>
              <a:rPr lang="en-AU" sz="2400"/>
            </a:br>
            <a:r>
              <a:rPr lang="en-AU" sz="2400" b="0"/>
              <a:t> </a:t>
            </a:r>
            <a:br>
              <a:rPr lang="en-AU" sz="2400" b="0"/>
            </a:br>
            <a:endParaRPr lang="en-AU" sz="2400" b="0"/>
          </a:p>
        </p:txBody>
      </p:sp>
      <p:graphicFrame>
        <p:nvGraphicFramePr>
          <p:cNvPr id="5" name="Diagram 4">
            <a:extLst>
              <a:ext uri="{FF2B5EF4-FFF2-40B4-BE49-F238E27FC236}">
                <a16:creationId xmlns:a16="http://schemas.microsoft.com/office/drawing/2014/main" id="{CDAB9D18-8298-8A4E-CA3F-85913B06EF14}"/>
              </a:ext>
            </a:extLst>
          </p:cNvPr>
          <p:cNvGraphicFramePr/>
          <p:nvPr>
            <p:extLst>
              <p:ext uri="{D42A27DB-BD31-4B8C-83A1-F6EECF244321}">
                <p14:modId xmlns:p14="http://schemas.microsoft.com/office/powerpoint/2010/main" val="3128015130"/>
              </p:ext>
            </p:extLst>
          </p:nvPr>
        </p:nvGraphicFramePr>
        <p:xfrm>
          <a:off x="6404379" y="1886095"/>
          <a:ext cx="6057914" cy="429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04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ED6B-9B89-CB9D-019A-5CA8F32199A7}"/>
              </a:ext>
            </a:extLst>
          </p:cNvPr>
          <p:cNvSpPr>
            <a:spLocks noGrp="1"/>
          </p:cNvSpPr>
          <p:nvPr>
            <p:ph type="title"/>
          </p:nvPr>
        </p:nvSpPr>
        <p:spPr/>
        <p:txBody>
          <a:bodyPr/>
          <a:lstStyle/>
          <a:p>
            <a:r>
              <a:rPr lang="en-US">
                <a:latin typeface="Helvetica"/>
                <a:cs typeface="Helvetica"/>
              </a:rPr>
              <a:t>Adaptive</a:t>
            </a:r>
            <a:endParaRPr lang="en-US"/>
          </a:p>
        </p:txBody>
      </p:sp>
      <p:sp>
        <p:nvSpPr>
          <p:cNvPr id="3" name="Content Placeholder 2">
            <a:extLst>
              <a:ext uri="{FF2B5EF4-FFF2-40B4-BE49-F238E27FC236}">
                <a16:creationId xmlns:a16="http://schemas.microsoft.com/office/drawing/2014/main" id="{58671F13-5F5F-25D3-D917-C9D827D47C81}"/>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AU">
                <a:latin typeface="Helvetica" panose="020B0604020202030204" pitchFamily="34" charset="0"/>
                <a:ea typeface="Calibri"/>
                <a:cs typeface="Calibri"/>
              </a:rPr>
              <a:t>Most of us have a set of behavioural routines that we draw from to respond to challenges when they emerge. These routines are likely based in what has helped us get by in the past and the experiences of relationships through which these routines were interpreted and responded to. </a:t>
            </a:r>
            <a:endParaRPr lang="en-US">
              <a:latin typeface="Helvetica" panose="020B0604020202030204" pitchFamily="34" charset="0"/>
              <a:cs typeface="Helvetica"/>
            </a:endParaRPr>
          </a:p>
          <a:p>
            <a:pPr>
              <a:lnSpc>
                <a:spcPct val="100000"/>
              </a:lnSpc>
              <a:spcBef>
                <a:spcPts val="0"/>
              </a:spcBef>
            </a:pPr>
            <a:endParaRPr lang="en-AU">
              <a:latin typeface="Helvetica" panose="020B0604020202030204" pitchFamily="34" charset="0"/>
              <a:cs typeface="Helvetica"/>
            </a:endParaRPr>
          </a:p>
          <a:p>
            <a:pPr>
              <a:lnSpc>
                <a:spcPct val="100000"/>
              </a:lnSpc>
              <a:spcBef>
                <a:spcPts val="0"/>
              </a:spcBef>
            </a:pPr>
            <a:r>
              <a:rPr lang="en-AU">
                <a:latin typeface="Helvetica" panose="020B0604020202030204" pitchFamily="34" charset="0"/>
                <a:ea typeface="Calibri"/>
                <a:cs typeface="Calibri"/>
              </a:rPr>
              <a:t>To broaden children’s behavioural repertoires and promote increased adaptability we need to maintain multiple meanings for the behaviour and remain open to multiple options for interventions. </a:t>
            </a:r>
            <a:endParaRPr lang="en-AU">
              <a:latin typeface="Helvetica" panose="020B0604020202030204" pitchFamily="34" charset="0"/>
              <a:cs typeface="Helvetica"/>
            </a:endParaRPr>
          </a:p>
          <a:p>
            <a:endParaRPr lang="en-US">
              <a:cs typeface="Helvetica"/>
            </a:endParaRPr>
          </a:p>
        </p:txBody>
      </p:sp>
    </p:spTree>
    <p:extLst>
      <p:ext uri="{BB962C8B-B14F-4D97-AF65-F5344CB8AC3E}">
        <p14:creationId xmlns:p14="http://schemas.microsoft.com/office/powerpoint/2010/main" val="2613125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394568FF-14AB-6A1C-7C80-4D5859FAB0BF}"/>
              </a:ext>
            </a:extLst>
          </p:cNvPr>
          <p:cNvPicPr>
            <a:picLocks noGrp="1" noChangeAspect="1"/>
          </p:cNvPicPr>
          <p:nvPr>
            <p:ph idx="1"/>
          </p:nvPr>
        </p:nvPicPr>
        <p:blipFill>
          <a:blip r:embed="rId3"/>
          <a:stretch>
            <a:fillRect/>
          </a:stretch>
        </p:blipFill>
        <p:spPr>
          <a:xfrm>
            <a:off x="8088644" y="1891682"/>
            <a:ext cx="4023523" cy="4880359"/>
          </a:xfrm>
        </p:spPr>
      </p:pic>
      <p:sp>
        <p:nvSpPr>
          <p:cNvPr id="2" name="Title 1">
            <a:extLst>
              <a:ext uri="{FF2B5EF4-FFF2-40B4-BE49-F238E27FC236}">
                <a16:creationId xmlns:a16="http://schemas.microsoft.com/office/drawing/2014/main" id="{2B2787C0-8C9F-673A-4D82-82B975D6821C}"/>
              </a:ext>
            </a:extLst>
          </p:cNvPr>
          <p:cNvSpPr>
            <a:spLocks noGrp="1"/>
          </p:cNvSpPr>
          <p:nvPr>
            <p:ph type="title"/>
          </p:nvPr>
        </p:nvSpPr>
        <p:spPr/>
        <p:txBody>
          <a:bodyPr/>
          <a:lstStyle/>
          <a:p>
            <a:r>
              <a:rPr lang="en-US"/>
              <a:t>Adaptive</a:t>
            </a:r>
          </a:p>
        </p:txBody>
      </p:sp>
      <p:sp>
        <p:nvSpPr>
          <p:cNvPr id="5" name="TextBox 4">
            <a:extLst>
              <a:ext uri="{FF2B5EF4-FFF2-40B4-BE49-F238E27FC236}">
                <a16:creationId xmlns:a16="http://schemas.microsoft.com/office/drawing/2014/main" id="{A97BA181-B944-E297-391D-C519EF7B6CCD}"/>
              </a:ext>
            </a:extLst>
          </p:cNvPr>
          <p:cNvSpPr txBox="1"/>
          <p:nvPr/>
        </p:nvSpPr>
        <p:spPr>
          <a:xfrm>
            <a:off x="308239" y="1847253"/>
            <a:ext cx="734342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latin typeface="Helvetica" panose="020B0604020202030204" pitchFamily="34" charset="0"/>
                <a:cs typeface="Arial"/>
              </a:rPr>
              <a:t>Behaviour is communication</a:t>
            </a:r>
          </a:p>
          <a:p>
            <a:endParaRPr lang="en-AU" sz="2000">
              <a:latin typeface="Helvetica" panose="020B0604020202030204" pitchFamily="34" charset="0"/>
              <a:cs typeface="Arial"/>
            </a:endParaRPr>
          </a:p>
          <a:p>
            <a:r>
              <a:rPr lang="en-AU" sz="2000">
                <a:latin typeface="Helvetica" panose="020B0604020202030204" pitchFamily="34" charset="0"/>
                <a:cs typeface="Arial"/>
              </a:rPr>
              <a:t>If we can understand what drives a behaviour, we can work out how to respond to it.</a:t>
            </a:r>
          </a:p>
          <a:p>
            <a:endParaRPr lang="en-US" sz="2000">
              <a:latin typeface="Helvetica" panose="020B0604020202030204" pitchFamily="34" charset="0"/>
              <a:cs typeface="Arial"/>
            </a:endParaRPr>
          </a:p>
          <a:p>
            <a:r>
              <a:rPr lang="en-AU" sz="2000">
                <a:latin typeface="Helvetica" panose="020B0604020202030204" pitchFamily="34" charset="0"/>
                <a:cs typeface="Arial"/>
              </a:rPr>
              <a:t>If we can meet the need that is driving a behaviour, the behaviour can start to reduce.</a:t>
            </a:r>
            <a:endParaRPr lang="en-US" sz="2000">
              <a:latin typeface="Helvetica" panose="020B0604020202030204" pitchFamily="34" charset="0"/>
              <a:cs typeface="Arial"/>
            </a:endParaRPr>
          </a:p>
          <a:p>
            <a:endParaRPr lang="en-US" sz="2000">
              <a:latin typeface="Helvetica" panose="020B0604020202030204" pitchFamily="34" charset="0"/>
              <a:cs typeface="Arial"/>
            </a:endParaRPr>
          </a:p>
          <a:p>
            <a:r>
              <a:rPr lang="en-AU" sz="2000" b="1">
                <a:latin typeface="Helvetica" panose="020B0604020202030204" pitchFamily="34" charset="0"/>
                <a:cs typeface="Arial"/>
              </a:rPr>
              <a:t>Behaviours are functional </a:t>
            </a:r>
            <a:r>
              <a:rPr lang="en-AU" sz="2000">
                <a:latin typeface="Helvetica" panose="020B0604020202030204" pitchFamily="34" charset="0"/>
                <a:cs typeface="Arial"/>
              </a:rPr>
              <a:t>and almost always makes sense given their specific experiences of trauma.</a:t>
            </a:r>
          </a:p>
          <a:p>
            <a:endParaRPr lang="en-AU" sz="2000">
              <a:latin typeface="Helvetica" panose="020B0604020202030204" pitchFamily="34" charset="0"/>
              <a:cs typeface="Arial"/>
            </a:endParaRPr>
          </a:p>
          <a:p>
            <a:r>
              <a:rPr lang="en-AU" sz="2000">
                <a:latin typeface="Helvetica" panose="020B0604020202030204" pitchFamily="34" charset="0"/>
                <a:cs typeface="Arial"/>
              </a:rPr>
              <a:t>Openness and curiosity about behaviour is an important response.</a:t>
            </a:r>
          </a:p>
        </p:txBody>
      </p:sp>
    </p:spTree>
    <p:extLst>
      <p:ext uri="{BB962C8B-B14F-4D97-AF65-F5344CB8AC3E}">
        <p14:creationId xmlns:p14="http://schemas.microsoft.com/office/powerpoint/2010/main" val="4251540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4C3E-B4F1-1CC3-5339-4429F80B2719}"/>
              </a:ext>
            </a:extLst>
          </p:cNvPr>
          <p:cNvSpPr>
            <a:spLocks noGrp="1"/>
          </p:cNvSpPr>
          <p:nvPr>
            <p:ph type="title"/>
          </p:nvPr>
        </p:nvSpPr>
        <p:spPr/>
        <p:txBody>
          <a:bodyPr/>
          <a:lstStyle/>
          <a:p>
            <a:r>
              <a:rPr lang="en-US">
                <a:latin typeface="Helvetica"/>
                <a:cs typeface="Helvetica"/>
              </a:rPr>
              <a:t>What does safety look like at school?</a:t>
            </a:r>
            <a:endParaRPr lang="en-US"/>
          </a:p>
        </p:txBody>
      </p:sp>
      <p:sp>
        <p:nvSpPr>
          <p:cNvPr id="3" name="Content Placeholder 2">
            <a:extLst>
              <a:ext uri="{FF2B5EF4-FFF2-40B4-BE49-F238E27FC236}">
                <a16:creationId xmlns:a16="http://schemas.microsoft.com/office/drawing/2014/main" id="{CBFA5774-7332-35B4-FDCE-8DD42883FD96}"/>
              </a:ext>
            </a:extLst>
          </p:cNvPr>
          <p:cNvSpPr>
            <a:spLocks noGrp="1"/>
          </p:cNvSpPr>
          <p:nvPr>
            <p:ph idx="1"/>
          </p:nvPr>
        </p:nvSpPr>
        <p:spPr>
          <a:xfrm>
            <a:off x="838200" y="3207343"/>
            <a:ext cx="10515600" cy="3986656"/>
          </a:xfrm>
        </p:spPr>
        <p:txBody>
          <a:bodyPr vert="horz" lIns="91440" tIns="45720" rIns="91440" bIns="45720" rtlCol="0" anchor="t">
            <a:normAutofit/>
          </a:bodyPr>
          <a:lstStyle/>
          <a:p>
            <a:pPr marL="0" indent="0" algn="ctr">
              <a:buNone/>
            </a:pPr>
            <a:r>
              <a:rPr lang="en-AU" sz="3200">
                <a:latin typeface="Helvetica"/>
                <a:cs typeface="Helvetica"/>
              </a:rPr>
              <a:t>“</a:t>
            </a:r>
            <a:r>
              <a:rPr lang="en-AU" sz="3200" b="1">
                <a:latin typeface="Helvetica"/>
                <a:cs typeface="Helvetica"/>
              </a:rPr>
              <a:t>Before we can engage in social behaviour and learning we must first feel safe</a:t>
            </a:r>
            <a:r>
              <a:rPr lang="en-AU" sz="3200">
                <a:latin typeface="Helvetica"/>
                <a:cs typeface="Helvetica"/>
              </a:rPr>
              <a:t>” </a:t>
            </a:r>
            <a:endParaRPr lang="en-US" sz="3200">
              <a:latin typeface="Helvetica"/>
              <a:cs typeface="Helvetica"/>
            </a:endParaRPr>
          </a:p>
          <a:p>
            <a:pPr marL="0" indent="0" algn="ctr">
              <a:buNone/>
            </a:pPr>
            <a:r>
              <a:rPr lang="en-AU">
                <a:latin typeface="Helvetica"/>
                <a:cs typeface="Helvetica"/>
              </a:rPr>
              <a:t>Dr Steven Porges</a:t>
            </a:r>
            <a:endParaRPr lang="en-US">
              <a:latin typeface="Helvetica"/>
              <a:cs typeface="Helvetica" pitchFamily="2" charset="0"/>
            </a:endParaRPr>
          </a:p>
        </p:txBody>
      </p:sp>
    </p:spTree>
    <p:extLst>
      <p:ext uri="{BB962C8B-B14F-4D97-AF65-F5344CB8AC3E}">
        <p14:creationId xmlns:p14="http://schemas.microsoft.com/office/powerpoint/2010/main" val="3850389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C75C-2282-41D2-8E9C-6783B16B6524}"/>
              </a:ext>
            </a:extLst>
          </p:cNvPr>
          <p:cNvSpPr>
            <a:spLocks noGrp="1"/>
          </p:cNvSpPr>
          <p:nvPr>
            <p:ph type="title"/>
          </p:nvPr>
        </p:nvSpPr>
        <p:spPr/>
        <p:txBody>
          <a:bodyPr>
            <a:normAutofit fontScale="90000"/>
          </a:bodyPr>
          <a:lstStyle/>
          <a:p>
            <a:br>
              <a:rPr lang="en-US">
                <a:latin typeface="Helvetica"/>
                <a:cs typeface="Helvetica"/>
              </a:rPr>
            </a:br>
            <a:r>
              <a:rPr lang="en-US">
                <a:latin typeface="Helvetica"/>
                <a:cs typeface="Helvetica"/>
              </a:rPr>
              <a:t>Safe &amp; Unsafe States of Being</a:t>
            </a:r>
          </a:p>
          <a:p>
            <a:endParaRPr lang="en-US">
              <a:cs typeface="Helvetica"/>
            </a:endParaRPr>
          </a:p>
        </p:txBody>
      </p:sp>
      <p:pic>
        <p:nvPicPr>
          <p:cNvPr id="7" name="Picture 6" descr="A picture containing text&#10;&#10;Description automatically generated">
            <a:extLst>
              <a:ext uri="{FF2B5EF4-FFF2-40B4-BE49-F238E27FC236}">
                <a16:creationId xmlns:a16="http://schemas.microsoft.com/office/drawing/2014/main" id="{75BCEF52-91A2-37ED-760C-0AB7DEF49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98" y="674647"/>
            <a:ext cx="11648803" cy="6900218"/>
          </a:xfrm>
          <a:prstGeom prst="rect">
            <a:avLst/>
          </a:prstGeom>
        </p:spPr>
      </p:pic>
    </p:spTree>
    <p:extLst>
      <p:ext uri="{BB962C8B-B14F-4D97-AF65-F5344CB8AC3E}">
        <p14:creationId xmlns:p14="http://schemas.microsoft.com/office/powerpoint/2010/main" val="134124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7;p49">
            <a:extLst>
              <a:ext uri="{FF2B5EF4-FFF2-40B4-BE49-F238E27FC236}">
                <a16:creationId xmlns:a16="http://schemas.microsoft.com/office/drawing/2014/main" id="{8C2E41B4-0CCE-094F-A6D5-DCC7D49B39DC}"/>
              </a:ext>
            </a:extLst>
          </p:cNvPr>
          <p:cNvSpPr/>
          <p:nvPr/>
        </p:nvSpPr>
        <p:spPr>
          <a:xfrm>
            <a:off x="-1" y="1"/>
            <a:ext cx="1215267" cy="6857999"/>
          </a:xfrm>
          <a:prstGeom prst="rect">
            <a:avLst/>
          </a:prstGeom>
          <a:solidFill>
            <a:srgbClr val="4BA846"/>
          </a:solidFill>
          <a:ln>
            <a:solidFill>
              <a:srgbClr val="4BA846"/>
            </a:solid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 name="Google Shape;465;p49">
            <a:extLst>
              <a:ext uri="{FF2B5EF4-FFF2-40B4-BE49-F238E27FC236}">
                <a16:creationId xmlns:a16="http://schemas.microsoft.com/office/drawing/2014/main" id="{C263CB22-5669-9872-055B-2A2EE6C6FBA1}"/>
              </a:ext>
            </a:extLst>
          </p:cNvPr>
          <p:cNvSpPr txBox="1"/>
          <p:nvPr/>
        </p:nvSpPr>
        <p:spPr>
          <a:xfrm>
            <a:off x="1387817" y="231235"/>
            <a:ext cx="2863101" cy="164704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r>
              <a:rPr lang="en-US" sz="2000" b="1">
                <a:solidFill>
                  <a:srgbClr val="000000"/>
                </a:solidFill>
                <a:latin typeface="Helvetica" panose="020B0604020202030204" pitchFamily="34" charset="0"/>
                <a:sym typeface="Helvetica Neue"/>
              </a:rPr>
              <a:t>Tell Tale Signs</a:t>
            </a:r>
          </a:p>
          <a:p>
            <a:pPr lvl="0">
              <a:buClr>
                <a:srgbClr val="000000"/>
              </a:buClr>
              <a:buSzPts val="1600"/>
            </a:pPr>
            <a:endParaRPr lang="en-US" sz="2000" b="1">
              <a:solidFill>
                <a:srgbClr val="000000"/>
              </a:solidFill>
              <a:latin typeface="Helvetica" panose="020B0604020202030204" pitchFamily="34" charset="0"/>
              <a:sym typeface="Helvetica Neue"/>
            </a:endParaRPr>
          </a:p>
          <a:p>
            <a:pPr>
              <a:buClr>
                <a:srgbClr val="000000"/>
              </a:buClr>
              <a:buSzPts val="1600"/>
            </a:pPr>
            <a:r>
              <a:rPr lang="en-US" sz="2000" b="1">
                <a:solidFill>
                  <a:srgbClr val="000000"/>
                </a:solidFill>
                <a:latin typeface="Helvetica" panose="020B0604020202030204" pitchFamily="34" charset="0"/>
                <a:sym typeface="Helvetica Neue"/>
              </a:rPr>
              <a:t>We feel </a:t>
            </a:r>
            <a:r>
              <a:rPr lang="en-US" sz="2000" b="1">
                <a:solidFill>
                  <a:srgbClr val="4BA846"/>
                </a:solidFill>
                <a:latin typeface="Helvetica" panose="020B0604020202030204" pitchFamily="34" charset="0"/>
                <a:sym typeface="Helvetica Neue"/>
              </a:rPr>
              <a:t>safe</a:t>
            </a:r>
            <a:r>
              <a:rPr lang="en-US" sz="2000" b="1">
                <a:solidFill>
                  <a:srgbClr val="000000"/>
                </a:solidFill>
                <a:latin typeface="Helvetica" panose="020B0604020202030204" pitchFamily="34" charset="0"/>
                <a:sym typeface="Helvetica Neue"/>
              </a:rPr>
              <a:t> in this state.                                                                      </a:t>
            </a:r>
            <a:endParaRPr lang="en-US" sz="2000" b="1">
              <a:solidFill>
                <a:srgbClr val="000000"/>
              </a:solidFill>
              <a:latin typeface="Helvetica" panose="020B0604020202030204" pitchFamily="34" charset="0"/>
            </a:endParaRPr>
          </a:p>
          <a:p>
            <a:pPr marL="285750" indent="-285750">
              <a:buClr>
                <a:srgbClr val="000000"/>
              </a:buClr>
              <a:buSzPts val="1600"/>
              <a:buFont typeface="Arial" panose="020B0604020202020204" pitchFamily="34" charset="0"/>
              <a:buChar char="•"/>
            </a:pPr>
            <a:r>
              <a:rPr lang="en-US" sz="2000">
                <a:solidFill>
                  <a:srgbClr val="000000"/>
                </a:solidFill>
                <a:latin typeface="Helvetica" panose="020B0604020202030204" pitchFamily="34" charset="0"/>
                <a:sym typeface="Helvetica Neue"/>
              </a:rPr>
              <a:t>Our bodies are calm and relaxed.  </a:t>
            </a:r>
          </a:p>
          <a:p>
            <a:pPr marL="285750" indent="-285750">
              <a:buClr>
                <a:srgbClr val="000000"/>
              </a:buClr>
              <a:buSzPts val="1600"/>
              <a:buFont typeface="Arial" panose="020B0604020202020204" pitchFamily="34" charset="0"/>
              <a:buChar char="•"/>
            </a:pPr>
            <a:endParaRPr lang="en-US" sz="2000">
              <a:solidFill>
                <a:srgbClr val="000000"/>
              </a:solidFill>
              <a:latin typeface="Helvetica" panose="020B0604020202030204" pitchFamily="34" charset="0"/>
              <a:sym typeface="Helvetica Neue"/>
            </a:endParaRPr>
          </a:p>
          <a:p>
            <a:pPr marL="285750" indent="-285750">
              <a:buClr>
                <a:srgbClr val="000000"/>
              </a:buClr>
              <a:buSzPts val="1600"/>
              <a:buFont typeface="Arial" panose="020B0604020202020204" pitchFamily="34" charset="0"/>
              <a:buChar char="•"/>
            </a:pPr>
            <a:r>
              <a:rPr lang="en-US" sz="2000">
                <a:solidFill>
                  <a:srgbClr val="000000"/>
                </a:solidFill>
                <a:latin typeface="Helvetica" panose="020B0604020202030204" pitchFamily="34" charset="0"/>
                <a:sym typeface="Helvetica Neue"/>
              </a:rPr>
              <a:t>We engage in mirroring and reciprocation with each other.</a:t>
            </a:r>
          </a:p>
          <a:p>
            <a:pPr>
              <a:buClr>
                <a:srgbClr val="000000"/>
              </a:buClr>
              <a:buSzPts val="1600"/>
            </a:pPr>
            <a:r>
              <a:rPr lang="en-US" sz="2000">
                <a:solidFill>
                  <a:srgbClr val="000000"/>
                </a:solidFill>
                <a:latin typeface="Helvetica" panose="020B0604020202030204" pitchFamily="34" charset="0"/>
                <a:sym typeface="Helvetica Neue"/>
              </a:rPr>
              <a:t>                            </a:t>
            </a:r>
            <a:endParaRPr lang="en-US" sz="2000">
              <a:solidFill>
                <a:srgbClr val="000000"/>
              </a:solidFill>
              <a:latin typeface="Helvetica" panose="020B0604020202030204" pitchFamily="34" charset="0"/>
            </a:endParaRPr>
          </a:p>
          <a:p>
            <a:pPr marL="285750" indent="-285750">
              <a:buClr>
                <a:srgbClr val="000000"/>
              </a:buClr>
              <a:buSzPts val="1600"/>
              <a:buFont typeface="Arial" panose="020B0604020202020204" pitchFamily="34" charset="0"/>
              <a:buChar char="•"/>
            </a:pPr>
            <a:r>
              <a:rPr lang="en-US" sz="2000">
                <a:solidFill>
                  <a:srgbClr val="000000"/>
                </a:solidFill>
                <a:latin typeface="Helvetica" panose="020B0604020202030204" pitchFamily="34" charset="0"/>
                <a:sym typeface="Helvetica Neue"/>
              </a:rPr>
              <a:t>We are orientated towards one another with engaged, open faces.  </a:t>
            </a:r>
            <a:endParaRPr sz="2000">
              <a:latin typeface="Helvetica" panose="020B0604020202030204" pitchFamily="34" charset="0"/>
            </a:endParaRPr>
          </a:p>
        </p:txBody>
      </p:sp>
      <p:pic>
        <p:nvPicPr>
          <p:cNvPr id="4" name="Picture 4" descr="A picture containing logo&#10;&#10;Description automatically generated">
            <a:extLst>
              <a:ext uri="{FF2B5EF4-FFF2-40B4-BE49-F238E27FC236}">
                <a16:creationId xmlns:a16="http://schemas.microsoft.com/office/drawing/2014/main" id="{9D7B7F49-F6FB-94AF-D3A8-FD5B3E7F41D2}"/>
              </a:ext>
            </a:extLst>
          </p:cNvPr>
          <p:cNvPicPr>
            <a:picLocks noChangeAspect="1"/>
          </p:cNvPicPr>
          <p:nvPr/>
        </p:nvPicPr>
        <p:blipFill>
          <a:blip r:embed="rId2"/>
          <a:stretch>
            <a:fillRect/>
          </a:stretch>
        </p:blipFill>
        <p:spPr>
          <a:xfrm>
            <a:off x="5690191" y="647873"/>
            <a:ext cx="4993758" cy="2868670"/>
          </a:xfrm>
          <a:prstGeom prst="rect">
            <a:avLst/>
          </a:prstGeom>
        </p:spPr>
      </p:pic>
      <p:pic>
        <p:nvPicPr>
          <p:cNvPr id="5" name="Picture 5">
            <a:extLst>
              <a:ext uri="{FF2B5EF4-FFF2-40B4-BE49-F238E27FC236}">
                <a16:creationId xmlns:a16="http://schemas.microsoft.com/office/drawing/2014/main" id="{3368D7D6-2B68-B62C-BE3D-608CA92275F4}"/>
              </a:ext>
            </a:extLst>
          </p:cNvPr>
          <p:cNvPicPr>
            <a:picLocks noChangeAspect="1"/>
          </p:cNvPicPr>
          <p:nvPr/>
        </p:nvPicPr>
        <p:blipFill>
          <a:blip r:embed="rId3"/>
          <a:stretch>
            <a:fillRect/>
          </a:stretch>
        </p:blipFill>
        <p:spPr>
          <a:xfrm>
            <a:off x="5176284" y="4351905"/>
            <a:ext cx="2743200" cy="1857864"/>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45E1A392-1DFC-DD40-E67A-21C8812FE797}"/>
              </a:ext>
            </a:extLst>
          </p:cNvPr>
          <p:cNvPicPr>
            <a:picLocks noChangeAspect="1"/>
          </p:cNvPicPr>
          <p:nvPr/>
        </p:nvPicPr>
        <p:blipFill>
          <a:blip r:embed="rId4"/>
          <a:stretch>
            <a:fillRect/>
          </a:stretch>
        </p:blipFill>
        <p:spPr>
          <a:xfrm>
            <a:off x="9128051" y="2984220"/>
            <a:ext cx="2743200" cy="3051514"/>
          </a:xfrm>
          <a:prstGeom prst="rect">
            <a:avLst/>
          </a:prstGeom>
        </p:spPr>
      </p:pic>
      <p:sp>
        <p:nvSpPr>
          <p:cNvPr id="7" name="Title 6">
            <a:extLst>
              <a:ext uri="{FF2B5EF4-FFF2-40B4-BE49-F238E27FC236}">
                <a16:creationId xmlns:a16="http://schemas.microsoft.com/office/drawing/2014/main" id="{0BC8E376-C8D2-B638-37B8-F4742EBAED61}"/>
              </a:ext>
            </a:extLst>
          </p:cNvPr>
          <p:cNvSpPr txBox="1">
            <a:spLocks/>
          </p:cNvSpPr>
          <p:nvPr/>
        </p:nvSpPr>
        <p:spPr>
          <a:xfrm rot="16200000">
            <a:off x="-2548464" y="2673177"/>
            <a:ext cx="6176627" cy="8835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FFFFFF"/>
                </a:solidFill>
              </a:rPr>
              <a:t>Social  Engagement </a:t>
            </a:r>
          </a:p>
        </p:txBody>
      </p:sp>
    </p:spTree>
    <p:extLst>
      <p:ext uri="{BB962C8B-B14F-4D97-AF65-F5344CB8AC3E}">
        <p14:creationId xmlns:p14="http://schemas.microsoft.com/office/powerpoint/2010/main" val="4280381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1;p47">
            <a:extLst>
              <a:ext uri="{FF2B5EF4-FFF2-40B4-BE49-F238E27FC236}">
                <a16:creationId xmlns:a16="http://schemas.microsoft.com/office/drawing/2014/main" id="{14F0D563-700E-CF37-318D-1585C30D585E}"/>
              </a:ext>
            </a:extLst>
          </p:cNvPr>
          <p:cNvSpPr/>
          <p:nvPr/>
        </p:nvSpPr>
        <p:spPr>
          <a:xfrm>
            <a:off x="1" y="0"/>
            <a:ext cx="1056440" cy="6858000"/>
          </a:xfrm>
          <a:prstGeom prst="rect">
            <a:avLst/>
          </a:prstGeom>
          <a:solidFill>
            <a:srgbClr val="FF6115"/>
          </a:solid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 name="Title 6">
            <a:extLst>
              <a:ext uri="{FF2B5EF4-FFF2-40B4-BE49-F238E27FC236}">
                <a16:creationId xmlns:a16="http://schemas.microsoft.com/office/drawing/2014/main" id="{0BA4338B-0248-84A5-13BA-F8D0592BFA04}"/>
              </a:ext>
            </a:extLst>
          </p:cNvPr>
          <p:cNvSpPr txBox="1">
            <a:spLocks/>
          </p:cNvSpPr>
          <p:nvPr/>
        </p:nvSpPr>
        <p:spPr>
          <a:xfrm rot="16200000">
            <a:off x="-1468070" y="2826366"/>
            <a:ext cx="4067714" cy="8835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FFFFFF"/>
                </a:solidFill>
                <a:latin typeface="Helvetica"/>
                <a:cs typeface="Helvetica"/>
              </a:rPr>
              <a:t>Mobilisation </a:t>
            </a:r>
            <a:endParaRPr lang="en-US" sz="4400">
              <a:solidFill>
                <a:srgbClr val="FFFFFF"/>
              </a:solidFill>
            </a:endParaRPr>
          </a:p>
        </p:txBody>
      </p:sp>
      <p:sp>
        <p:nvSpPr>
          <p:cNvPr id="4" name="Google Shape;465;p49">
            <a:extLst>
              <a:ext uri="{FF2B5EF4-FFF2-40B4-BE49-F238E27FC236}">
                <a16:creationId xmlns:a16="http://schemas.microsoft.com/office/drawing/2014/main" id="{55F8759C-45C5-5479-E1D2-D883029DD03A}"/>
              </a:ext>
            </a:extLst>
          </p:cNvPr>
          <p:cNvSpPr txBox="1"/>
          <p:nvPr/>
        </p:nvSpPr>
        <p:spPr>
          <a:xfrm>
            <a:off x="1388176" y="334871"/>
            <a:ext cx="10421514" cy="80425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r>
              <a:rPr lang="en-US" sz="2000" b="1">
                <a:solidFill>
                  <a:srgbClr val="000000"/>
                </a:solidFill>
                <a:latin typeface="Helvetica" panose="020B0604020202030204" pitchFamily="34" charset="0"/>
                <a:sym typeface="Helvetica Neue"/>
              </a:rPr>
              <a:t>Tell Tale Signs   * </a:t>
            </a:r>
            <a:r>
              <a:rPr lang="en-US" sz="2000">
                <a:solidFill>
                  <a:srgbClr val="000000"/>
                </a:solidFill>
                <a:latin typeface="Helvetica" panose="020B0604020202030204" pitchFamily="34" charset="0"/>
                <a:sym typeface="Helvetica Neue"/>
              </a:rPr>
              <a:t>Our bodies are filled with energy, and we need to move. </a:t>
            </a:r>
            <a:endParaRPr sz="2000">
              <a:latin typeface="Helvetica" panose="020B0604020202030204" pitchFamily="34" charset="0"/>
            </a:endParaRPr>
          </a:p>
        </p:txBody>
      </p:sp>
      <p:pic>
        <p:nvPicPr>
          <p:cNvPr id="5" name="Picture 5">
            <a:extLst>
              <a:ext uri="{FF2B5EF4-FFF2-40B4-BE49-F238E27FC236}">
                <a16:creationId xmlns:a16="http://schemas.microsoft.com/office/drawing/2014/main" id="{416E947F-7956-31A8-83FF-E8E5AC19ACA9}"/>
              </a:ext>
            </a:extLst>
          </p:cNvPr>
          <p:cNvPicPr>
            <a:picLocks noChangeAspect="1"/>
          </p:cNvPicPr>
          <p:nvPr/>
        </p:nvPicPr>
        <p:blipFill>
          <a:blip r:embed="rId3"/>
          <a:stretch>
            <a:fillRect/>
          </a:stretch>
        </p:blipFill>
        <p:spPr>
          <a:xfrm>
            <a:off x="1094489" y="878515"/>
            <a:ext cx="2152650" cy="3009900"/>
          </a:xfrm>
          <a:prstGeom prst="rect">
            <a:avLst/>
          </a:prstGeom>
        </p:spPr>
      </p:pic>
      <p:pic>
        <p:nvPicPr>
          <p:cNvPr id="6" name="Picture 6">
            <a:extLst>
              <a:ext uri="{FF2B5EF4-FFF2-40B4-BE49-F238E27FC236}">
                <a16:creationId xmlns:a16="http://schemas.microsoft.com/office/drawing/2014/main" id="{C16914E1-B88B-8298-08AD-1D2D56B58F1B}"/>
              </a:ext>
            </a:extLst>
          </p:cNvPr>
          <p:cNvPicPr>
            <a:picLocks noChangeAspect="1"/>
          </p:cNvPicPr>
          <p:nvPr/>
        </p:nvPicPr>
        <p:blipFill>
          <a:blip r:embed="rId4"/>
          <a:stretch>
            <a:fillRect/>
          </a:stretch>
        </p:blipFill>
        <p:spPr>
          <a:xfrm>
            <a:off x="2667641" y="1682766"/>
            <a:ext cx="1495425" cy="30099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22BD6540-BF08-30AD-2202-D5731C618B73}"/>
              </a:ext>
            </a:extLst>
          </p:cNvPr>
          <p:cNvPicPr>
            <a:picLocks noChangeAspect="1"/>
          </p:cNvPicPr>
          <p:nvPr/>
        </p:nvPicPr>
        <p:blipFill>
          <a:blip r:embed="rId5"/>
          <a:stretch>
            <a:fillRect/>
          </a:stretch>
        </p:blipFill>
        <p:spPr>
          <a:xfrm>
            <a:off x="3563686" y="953539"/>
            <a:ext cx="2743200" cy="2417197"/>
          </a:xfrm>
          <a:prstGeom prst="rect">
            <a:avLst/>
          </a:prstGeom>
        </p:spPr>
      </p:pic>
      <p:sp>
        <p:nvSpPr>
          <p:cNvPr id="9" name="TextBox 8">
            <a:extLst>
              <a:ext uri="{FF2B5EF4-FFF2-40B4-BE49-F238E27FC236}">
                <a16:creationId xmlns:a16="http://schemas.microsoft.com/office/drawing/2014/main" id="{2D2B3FEE-B17D-92FF-46C4-2F93EEBAAEC8}"/>
              </a:ext>
            </a:extLst>
          </p:cNvPr>
          <p:cNvSpPr txBox="1"/>
          <p:nvPr/>
        </p:nvSpPr>
        <p:spPr>
          <a:xfrm>
            <a:off x="1180437" y="4787118"/>
            <a:ext cx="38153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vera Sans Regular"/>
              </a:rPr>
              <a:t> </a:t>
            </a:r>
            <a:r>
              <a:rPr lang="en-US" sz="2800" b="1">
                <a:latin typeface="Helvetica" panose="020B0604020202030204" pitchFamily="34" charset="0"/>
              </a:rPr>
              <a:t>Play &amp; Exploration</a:t>
            </a:r>
            <a:endParaRPr lang="en-US" sz="2800">
              <a:latin typeface="Helvetica" panose="020B0604020202030204" pitchFamily="34" charset="0"/>
            </a:endParaRPr>
          </a:p>
        </p:txBody>
      </p:sp>
      <p:sp>
        <p:nvSpPr>
          <p:cNvPr id="10" name="Google Shape;413;p47">
            <a:extLst>
              <a:ext uri="{FF2B5EF4-FFF2-40B4-BE49-F238E27FC236}">
                <a16:creationId xmlns:a16="http://schemas.microsoft.com/office/drawing/2014/main" id="{AAC06907-6203-E5FB-FA64-EFA6E85A70E5}"/>
              </a:ext>
            </a:extLst>
          </p:cNvPr>
          <p:cNvSpPr txBox="1"/>
          <p:nvPr/>
        </p:nvSpPr>
        <p:spPr>
          <a:xfrm>
            <a:off x="6448425" y="4787118"/>
            <a:ext cx="5506180" cy="64045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pPr>
            <a:r>
              <a:rPr lang="en-US" sz="2800" b="1" i="0" u="none" strike="noStrike" cap="none">
                <a:solidFill>
                  <a:srgbClr val="000000"/>
                </a:solidFill>
                <a:latin typeface="Helvetica" panose="020B0604020202030204" pitchFamily="34" charset="0"/>
                <a:ea typeface="Helvetica Neue"/>
                <a:cs typeface="Helvetica Neue"/>
                <a:sym typeface="Helvetica Neue"/>
              </a:rPr>
              <a:t>Fight or Flight or Active Freeze</a:t>
            </a:r>
            <a:endParaRPr lang="en-US" sz="2800">
              <a:latin typeface="Helvetica" panose="020B0604020202030204" pitchFamily="34" charset="0"/>
            </a:endParaRPr>
          </a:p>
        </p:txBody>
      </p:sp>
      <p:sp>
        <p:nvSpPr>
          <p:cNvPr id="11" name="Google Shape;422;p47">
            <a:extLst>
              <a:ext uri="{FF2B5EF4-FFF2-40B4-BE49-F238E27FC236}">
                <a16:creationId xmlns:a16="http://schemas.microsoft.com/office/drawing/2014/main" id="{B539A994-6B6A-F410-DEDC-869BC7CD26EC}"/>
              </a:ext>
            </a:extLst>
          </p:cNvPr>
          <p:cNvSpPr txBox="1"/>
          <p:nvPr/>
        </p:nvSpPr>
        <p:spPr>
          <a:xfrm>
            <a:off x="1143730" y="5838635"/>
            <a:ext cx="4543248" cy="11364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800"/>
              <a:buFont typeface="Helvetica Neue"/>
              <a:buNone/>
            </a:pPr>
            <a:r>
              <a:rPr lang="en-US">
                <a:solidFill>
                  <a:srgbClr val="000000"/>
                </a:solidFill>
                <a:latin typeface="Avera Sans Regular"/>
                <a:ea typeface="Helvetica Neue"/>
                <a:cs typeface="Helvetica Neue"/>
                <a:sym typeface="Helvetica Neue"/>
              </a:rPr>
              <a:t>We experience a blend of </a:t>
            </a:r>
            <a:r>
              <a:rPr lang="en-US">
                <a:solidFill>
                  <a:srgbClr val="000000"/>
                </a:solidFill>
                <a:latin typeface="Avera Sans Regular"/>
                <a:sym typeface="Helvetica Neue"/>
              </a:rPr>
              <a:t>mobilisation and social engagement in a </a:t>
            </a:r>
            <a:r>
              <a:rPr lang="en-US">
                <a:solidFill>
                  <a:srgbClr val="FF6115"/>
                </a:solidFill>
                <a:latin typeface="Avera Sans Regular"/>
                <a:sym typeface="Helvetica Neue"/>
              </a:rPr>
              <a:t>safely mobilised state.</a:t>
            </a:r>
          </a:p>
        </p:txBody>
      </p:sp>
      <p:sp>
        <p:nvSpPr>
          <p:cNvPr id="12" name="Google Shape;424;p47">
            <a:extLst>
              <a:ext uri="{FF2B5EF4-FFF2-40B4-BE49-F238E27FC236}">
                <a16:creationId xmlns:a16="http://schemas.microsoft.com/office/drawing/2014/main" id="{8B975816-0345-D37A-7D47-38F46E729AA4}"/>
              </a:ext>
            </a:extLst>
          </p:cNvPr>
          <p:cNvSpPr txBox="1"/>
          <p:nvPr/>
        </p:nvSpPr>
        <p:spPr>
          <a:xfrm>
            <a:off x="8162980" y="5838150"/>
            <a:ext cx="4064841" cy="929698"/>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800"/>
              <a:buFont typeface="Helvetica Neue"/>
              <a:buNone/>
            </a:pPr>
            <a:r>
              <a:rPr lang="en-US" sz="1800" i="0" u="none" strike="noStrike" cap="none">
                <a:solidFill>
                  <a:srgbClr val="000000"/>
                </a:solidFill>
                <a:latin typeface="Avera Sans Regular"/>
                <a:ea typeface="Helvetica Neue"/>
                <a:cs typeface="Helvetica Neue"/>
                <a:sym typeface="Helvetica Neue"/>
              </a:rPr>
              <a:t>We ar</a:t>
            </a:r>
            <a:r>
              <a:rPr lang="en-US">
                <a:solidFill>
                  <a:srgbClr val="000000"/>
                </a:solidFill>
                <a:latin typeface="Avera Sans Regular"/>
                <a:ea typeface="Helvetica Neue"/>
                <a:cs typeface="Helvetica Neue"/>
                <a:sym typeface="Helvetica Neue"/>
              </a:rPr>
              <a:t>e mobilised </a:t>
            </a:r>
            <a:r>
              <a:rPr lang="en-US">
                <a:solidFill>
                  <a:srgbClr val="FF6115"/>
                </a:solidFill>
                <a:latin typeface="Avera Sans Regular"/>
                <a:ea typeface="Helvetica Neue"/>
                <a:cs typeface="Helvetica Neue"/>
                <a:sym typeface="Helvetica Neue"/>
              </a:rPr>
              <a:t>without a sense of safety</a:t>
            </a:r>
            <a:r>
              <a:rPr lang="en-US">
                <a:solidFill>
                  <a:srgbClr val="000000"/>
                </a:solidFill>
                <a:latin typeface="Avera Sans Regular"/>
                <a:ea typeface="Helvetica Neue"/>
                <a:cs typeface="Helvetica Neue"/>
                <a:sym typeface="Helvetica Neue"/>
              </a:rPr>
              <a:t> in this state.</a:t>
            </a:r>
            <a:endParaRPr lang="en-US" i="0" u="none" strike="noStrike" cap="none">
              <a:solidFill>
                <a:srgbClr val="000000"/>
              </a:solidFill>
              <a:latin typeface="Avera Sans Regular"/>
              <a:ea typeface="Helvetica Neue"/>
              <a:cs typeface="Helvetica Neue"/>
              <a:sym typeface="Helvetica Neue"/>
            </a:endParaRPr>
          </a:p>
        </p:txBody>
      </p:sp>
      <p:cxnSp>
        <p:nvCxnSpPr>
          <p:cNvPr id="13" name="Straight Arrow Connector 12">
            <a:extLst>
              <a:ext uri="{FF2B5EF4-FFF2-40B4-BE49-F238E27FC236}">
                <a16:creationId xmlns:a16="http://schemas.microsoft.com/office/drawing/2014/main" id="{BC3F12DB-5C4E-F332-38C5-5E04857B80B9}"/>
              </a:ext>
            </a:extLst>
          </p:cNvPr>
          <p:cNvCxnSpPr>
            <a:cxnSpLocks/>
          </p:cNvCxnSpPr>
          <p:nvPr/>
        </p:nvCxnSpPr>
        <p:spPr>
          <a:xfrm>
            <a:off x="5690122" y="6202597"/>
            <a:ext cx="2411613" cy="8860"/>
          </a:xfrm>
          <a:prstGeom prst="straightConnector1">
            <a:avLst/>
          </a:prstGeom>
          <a:ln w="63500">
            <a:solidFill>
              <a:srgbClr val="FF611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0385DA2-4303-4CAC-8091-DB7893A09965}"/>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28079">
            <a:off x="6974473" y="2413088"/>
            <a:ext cx="3826154" cy="2402323"/>
          </a:xfrm>
          <a:prstGeom prst="rect">
            <a:avLst/>
          </a:prstGeom>
        </p:spPr>
      </p:pic>
      <p:pic>
        <p:nvPicPr>
          <p:cNvPr id="15" name="Picture 14">
            <a:extLst>
              <a:ext uri="{FF2B5EF4-FFF2-40B4-BE49-F238E27FC236}">
                <a16:creationId xmlns:a16="http://schemas.microsoft.com/office/drawing/2014/main" id="{BB9BEBB1-F555-46F6-BC6D-B34ED6C17A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4316">
            <a:off x="10444759" y="395687"/>
            <a:ext cx="1742778" cy="3417083"/>
          </a:xfrm>
          <a:prstGeom prst="rect">
            <a:avLst/>
          </a:prstGeom>
        </p:spPr>
      </p:pic>
    </p:spTree>
    <p:extLst>
      <p:ext uri="{BB962C8B-B14F-4D97-AF65-F5344CB8AC3E}">
        <p14:creationId xmlns:p14="http://schemas.microsoft.com/office/powerpoint/2010/main" val="246891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577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1;p47">
            <a:extLst>
              <a:ext uri="{FF2B5EF4-FFF2-40B4-BE49-F238E27FC236}">
                <a16:creationId xmlns:a16="http://schemas.microsoft.com/office/drawing/2014/main" id="{4B500FF7-62BA-CFF2-94B2-B2ED0E7DC9B2}"/>
              </a:ext>
            </a:extLst>
          </p:cNvPr>
          <p:cNvSpPr/>
          <p:nvPr/>
        </p:nvSpPr>
        <p:spPr>
          <a:xfrm>
            <a:off x="0" y="0"/>
            <a:ext cx="1029859" cy="6858000"/>
          </a:xfrm>
          <a:prstGeom prst="rect">
            <a:avLst/>
          </a:prstGeom>
          <a:solidFill>
            <a:srgbClr val="FF6115"/>
          </a:solid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 name="Title 6">
            <a:extLst>
              <a:ext uri="{FF2B5EF4-FFF2-40B4-BE49-F238E27FC236}">
                <a16:creationId xmlns:a16="http://schemas.microsoft.com/office/drawing/2014/main" id="{C2F2D25D-1066-6E44-3398-A8C3E5AC8399}"/>
              </a:ext>
            </a:extLst>
          </p:cNvPr>
          <p:cNvSpPr txBox="1">
            <a:spLocks/>
          </p:cNvSpPr>
          <p:nvPr/>
        </p:nvSpPr>
        <p:spPr>
          <a:xfrm rot="16200000">
            <a:off x="-2852837" y="2807197"/>
            <a:ext cx="6858001" cy="90739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FFFFFF"/>
                </a:solidFill>
                <a:latin typeface="Helvetica"/>
                <a:cs typeface="Helvetica"/>
              </a:rPr>
              <a:t>Mobilisation without feeling safe</a:t>
            </a:r>
            <a:endParaRPr lang="en-US" sz="3200">
              <a:solidFill>
                <a:srgbClr val="FFFFFF"/>
              </a:solidFill>
            </a:endParaRPr>
          </a:p>
        </p:txBody>
      </p:sp>
      <p:sp>
        <p:nvSpPr>
          <p:cNvPr id="4" name="Google Shape;465;p49">
            <a:extLst>
              <a:ext uri="{FF2B5EF4-FFF2-40B4-BE49-F238E27FC236}">
                <a16:creationId xmlns:a16="http://schemas.microsoft.com/office/drawing/2014/main" id="{786F7DAF-529B-4D57-2C0A-57F316097CDD}"/>
              </a:ext>
            </a:extLst>
          </p:cNvPr>
          <p:cNvSpPr txBox="1"/>
          <p:nvPr/>
        </p:nvSpPr>
        <p:spPr>
          <a:xfrm>
            <a:off x="1438353" y="475071"/>
            <a:ext cx="10421514" cy="80425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r>
              <a:rPr lang="en-US" sz="2000" b="1">
                <a:solidFill>
                  <a:srgbClr val="000000"/>
                </a:solidFill>
                <a:latin typeface="Helvetica" panose="020B0604020202030204" pitchFamily="34" charset="0"/>
                <a:sym typeface="Helvetica Neue"/>
              </a:rPr>
              <a:t>Tell Tale Signs in the Classroom </a:t>
            </a:r>
            <a:r>
              <a:rPr lang="en-US" b="1">
                <a:solidFill>
                  <a:srgbClr val="000000"/>
                </a:solidFill>
                <a:latin typeface="Helvetica" panose="020B0604020202030204" pitchFamily="34" charset="0"/>
                <a:sym typeface="Helvetica Neue"/>
              </a:rPr>
              <a:t>* </a:t>
            </a:r>
            <a:r>
              <a:rPr lang="en-US">
                <a:solidFill>
                  <a:srgbClr val="000000"/>
                </a:solidFill>
                <a:latin typeface="Helvetica" panose="020B0604020202030204" pitchFamily="34" charset="0"/>
                <a:sym typeface="Helvetica Neue"/>
              </a:rPr>
              <a:t>Our bodies are filled with energy, and we need to move. </a:t>
            </a:r>
            <a:endParaRPr>
              <a:latin typeface="Helvetica" panose="020B0604020202030204" pitchFamily="34" charset="0"/>
            </a:endParaRPr>
          </a:p>
        </p:txBody>
      </p:sp>
      <p:sp>
        <p:nvSpPr>
          <p:cNvPr id="5" name="Google Shape;422;p47">
            <a:extLst>
              <a:ext uri="{FF2B5EF4-FFF2-40B4-BE49-F238E27FC236}">
                <a16:creationId xmlns:a16="http://schemas.microsoft.com/office/drawing/2014/main" id="{C841CD1A-D9CB-B52B-9B12-F1FDCE84D01B}"/>
              </a:ext>
            </a:extLst>
          </p:cNvPr>
          <p:cNvSpPr txBox="1"/>
          <p:nvPr/>
        </p:nvSpPr>
        <p:spPr>
          <a:xfrm>
            <a:off x="1438353" y="1343094"/>
            <a:ext cx="7767120" cy="449573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Hypervigilant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Edgy/jumpy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Irritable – easily annoyed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Poor recovery from distraction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‘silly’, loud, over-excitement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Unsettled, sleep difficulties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Outbursts, aggression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Defensive, taking things personally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Increased expectations of self and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Inflexible, ‘controlling’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prstClr val="black"/>
                </a:solidFill>
                <a:effectLst/>
                <a:uLnTx/>
                <a:uFillTx/>
                <a:latin typeface="Helvetica" panose="020B0604020202030204" pitchFamily="34" charset="0"/>
              </a:rPr>
              <a:t>Sensitive to sensory input</a:t>
            </a:r>
          </a:p>
        </p:txBody>
      </p:sp>
      <p:pic>
        <p:nvPicPr>
          <p:cNvPr id="6" name="Picture 6">
            <a:extLst>
              <a:ext uri="{FF2B5EF4-FFF2-40B4-BE49-F238E27FC236}">
                <a16:creationId xmlns:a16="http://schemas.microsoft.com/office/drawing/2014/main" id="{8C7D5DFE-44B1-C096-9A9E-38C39F801616}"/>
              </a:ext>
            </a:extLst>
          </p:cNvPr>
          <p:cNvPicPr>
            <a:picLocks noChangeAspect="1"/>
          </p:cNvPicPr>
          <p:nvPr/>
        </p:nvPicPr>
        <p:blipFill>
          <a:blip r:embed="rId3"/>
          <a:stretch>
            <a:fillRect/>
          </a:stretch>
        </p:blipFill>
        <p:spPr>
          <a:xfrm>
            <a:off x="10086468" y="1938670"/>
            <a:ext cx="2279482" cy="4114800"/>
          </a:xfrm>
          <a:prstGeom prst="rect">
            <a:avLst/>
          </a:prstGeom>
        </p:spPr>
      </p:pic>
      <p:pic>
        <p:nvPicPr>
          <p:cNvPr id="7" name="Picture 7">
            <a:extLst>
              <a:ext uri="{FF2B5EF4-FFF2-40B4-BE49-F238E27FC236}">
                <a16:creationId xmlns:a16="http://schemas.microsoft.com/office/drawing/2014/main" id="{3875BCAF-0D86-1222-1B2D-BD499EA2AD6E}"/>
              </a:ext>
            </a:extLst>
          </p:cNvPr>
          <p:cNvPicPr>
            <a:picLocks noChangeAspect="1"/>
          </p:cNvPicPr>
          <p:nvPr/>
        </p:nvPicPr>
        <p:blipFill>
          <a:blip r:embed="rId4"/>
          <a:stretch>
            <a:fillRect/>
          </a:stretch>
        </p:blipFill>
        <p:spPr>
          <a:xfrm>
            <a:off x="6461050" y="3038476"/>
            <a:ext cx="3825949" cy="2942328"/>
          </a:xfrm>
          <a:prstGeom prst="rect">
            <a:avLst/>
          </a:prstGeom>
        </p:spPr>
      </p:pic>
    </p:spTree>
    <p:extLst>
      <p:ext uri="{BB962C8B-B14F-4D97-AF65-F5344CB8AC3E}">
        <p14:creationId xmlns:p14="http://schemas.microsoft.com/office/powerpoint/2010/main" val="1471076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1;p47">
            <a:extLst>
              <a:ext uri="{FF2B5EF4-FFF2-40B4-BE49-F238E27FC236}">
                <a16:creationId xmlns:a16="http://schemas.microsoft.com/office/drawing/2014/main" id="{9D32D2C3-7ADD-FC9E-E2BB-FA551E7BD368}"/>
              </a:ext>
            </a:extLst>
          </p:cNvPr>
          <p:cNvSpPr/>
          <p:nvPr/>
        </p:nvSpPr>
        <p:spPr>
          <a:xfrm>
            <a:off x="3989" y="-21760"/>
            <a:ext cx="1215267" cy="6877683"/>
          </a:xfrm>
          <a:prstGeom prst="rect">
            <a:avLst/>
          </a:prstGeom>
          <a:solidFill>
            <a:srgbClr val="5674B8"/>
          </a:solid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 name="Title 6">
            <a:extLst>
              <a:ext uri="{FF2B5EF4-FFF2-40B4-BE49-F238E27FC236}">
                <a16:creationId xmlns:a16="http://schemas.microsoft.com/office/drawing/2014/main" id="{58495585-0969-E524-589D-9F066D11425B}"/>
              </a:ext>
            </a:extLst>
          </p:cNvPr>
          <p:cNvSpPr txBox="1">
            <a:spLocks/>
          </p:cNvSpPr>
          <p:nvPr/>
        </p:nvSpPr>
        <p:spPr>
          <a:xfrm rot="16200000">
            <a:off x="-1579406" y="2963506"/>
            <a:ext cx="4308340" cy="8835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FFFFFF"/>
                </a:solidFill>
                <a:latin typeface="Helvetica"/>
                <a:cs typeface="Helvetica"/>
              </a:rPr>
              <a:t>Immobilisation </a:t>
            </a:r>
            <a:r>
              <a:rPr lang="en-US" sz="2800">
                <a:solidFill>
                  <a:srgbClr val="FFFFFF"/>
                </a:solidFill>
                <a:latin typeface="Helvetica"/>
                <a:cs typeface="Helvetica"/>
              </a:rPr>
              <a:t> </a:t>
            </a:r>
            <a:endParaRPr lang="en-US" sz="2800">
              <a:solidFill>
                <a:srgbClr val="FFFFFF"/>
              </a:solidFill>
            </a:endParaRPr>
          </a:p>
        </p:txBody>
      </p:sp>
      <p:sp>
        <p:nvSpPr>
          <p:cNvPr id="5" name="Google Shape;465;p49">
            <a:extLst>
              <a:ext uri="{FF2B5EF4-FFF2-40B4-BE49-F238E27FC236}">
                <a16:creationId xmlns:a16="http://schemas.microsoft.com/office/drawing/2014/main" id="{D8A91322-9987-08DF-1E9F-4EC8B9FEDD3F}"/>
              </a:ext>
            </a:extLst>
          </p:cNvPr>
          <p:cNvSpPr txBox="1"/>
          <p:nvPr/>
        </p:nvSpPr>
        <p:spPr>
          <a:xfrm>
            <a:off x="1560237" y="257498"/>
            <a:ext cx="10421514" cy="80425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endParaRPr sz="2000">
              <a:latin typeface="Avera Sans Regular" pitchFamily="2" charset="0"/>
            </a:endParaRPr>
          </a:p>
        </p:txBody>
      </p:sp>
      <p:sp>
        <p:nvSpPr>
          <p:cNvPr id="6" name="Google Shape;465;p49">
            <a:extLst>
              <a:ext uri="{FF2B5EF4-FFF2-40B4-BE49-F238E27FC236}">
                <a16:creationId xmlns:a16="http://schemas.microsoft.com/office/drawing/2014/main" id="{601C87F1-E55C-942A-2D8E-71C464992E56}"/>
              </a:ext>
            </a:extLst>
          </p:cNvPr>
          <p:cNvSpPr txBox="1"/>
          <p:nvPr/>
        </p:nvSpPr>
        <p:spPr>
          <a:xfrm>
            <a:off x="1560237" y="274634"/>
            <a:ext cx="10421514" cy="80425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r>
              <a:rPr lang="en-US" sz="2000" b="1">
                <a:solidFill>
                  <a:srgbClr val="000000"/>
                </a:solidFill>
                <a:latin typeface="Helvetica" panose="020B0604020202030204" pitchFamily="34" charset="0"/>
                <a:sym typeface="Helvetica Neue"/>
              </a:rPr>
              <a:t>Tell Tale Signs    *  </a:t>
            </a:r>
            <a:r>
              <a:rPr lang="en-US" sz="2000">
                <a:solidFill>
                  <a:srgbClr val="000000"/>
                </a:solidFill>
                <a:latin typeface="Helvetica" panose="020B0604020202030204" pitchFamily="34" charset="0"/>
                <a:sym typeface="Helvetica Neue"/>
              </a:rPr>
              <a:t>Our bodies are slowed right down  </a:t>
            </a:r>
            <a:endParaRPr sz="2000">
              <a:latin typeface="Helvetica" panose="020B0604020202030204" pitchFamily="34" charset="0"/>
            </a:endParaRPr>
          </a:p>
        </p:txBody>
      </p:sp>
      <p:pic>
        <p:nvPicPr>
          <p:cNvPr id="7" name="Picture 7">
            <a:extLst>
              <a:ext uri="{FF2B5EF4-FFF2-40B4-BE49-F238E27FC236}">
                <a16:creationId xmlns:a16="http://schemas.microsoft.com/office/drawing/2014/main" id="{21FB50AA-5672-B32F-C7F8-81B462ACB698}"/>
              </a:ext>
            </a:extLst>
          </p:cNvPr>
          <p:cNvPicPr>
            <a:picLocks noChangeAspect="1"/>
          </p:cNvPicPr>
          <p:nvPr/>
        </p:nvPicPr>
        <p:blipFill>
          <a:blip r:embed="rId2"/>
          <a:stretch>
            <a:fillRect/>
          </a:stretch>
        </p:blipFill>
        <p:spPr>
          <a:xfrm>
            <a:off x="1384005" y="887819"/>
            <a:ext cx="2743200" cy="2743200"/>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B7E4DE83-7E4D-4CA1-4551-9E00D172C721}"/>
              </a:ext>
            </a:extLst>
          </p:cNvPr>
          <p:cNvPicPr>
            <a:picLocks noChangeAspect="1"/>
          </p:cNvPicPr>
          <p:nvPr/>
        </p:nvPicPr>
        <p:blipFill>
          <a:blip r:embed="rId3"/>
          <a:stretch>
            <a:fillRect/>
          </a:stretch>
        </p:blipFill>
        <p:spPr>
          <a:xfrm>
            <a:off x="4762500" y="1857375"/>
            <a:ext cx="2667000" cy="3143250"/>
          </a:xfrm>
          <a:prstGeom prst="rect">
            <a:avLst/>
          </a:prstGeom>
        </p:spPr>
      </p:pic>
      <p:pic>
        <p:nvPicPr>
          <p:cNvPr id="9" name="Picture 9">
            <a:extLst>
              <a:ext uri="{FF2B5EF4-FFF2-40B4-BE49-F238E27FC236}">
                <a16:creationId xmlns:a16="http://schemas.microsoft.com/office/drawing/2014/main" id="{AFFEB6D2-1F0D-A5DB-6DD1-DEDB02B578E0}"/>
              </a:ext>
            </a:extLst>
          </p:cNvPr>
          <p:cNvPicPr>
            <a:picLocks noChangeAspect="1"/>
          </p:cNvPicPr>
          <p:nvPr/>
        </p:nvPicPr>
        <p:blipFill>
          <a:blip r:embed="rId4"/>
          <a:stretch>
            <a:fillRect/>
          </a:stretch>
        </p:blipFill>
        <p:spPr>
          <a:xfrm>
            <a:off x="6932871" y="2227854"/>
            <a:ext cx="2171700" cy="2809875"/>
          </a:xfrm>
          <a:prstGeom prst="rect">
            <a:avLst/>
          </a:prstGeom>
        </p:spPr>
      </p:pic>
      <p:pic>
        <p:nvPicPr>
          <p:cNvPr id="10" name="Picture 10">
            <a:extLst>
              <a:ext uri="{FF2B5EF4-FFF2-40B4-BE49-F238E27FC236}">
                <a16:creationId xmlns:a16="http://schemas.microsoft.com/office/drawing/2014/main" id="{A9C91E93-8A24-0177-73E4-D574EFA1E83B}"/>
              </a:ext>
            </a:extLst>
          </p:cNvPr>
          <p:cNvPicPr>
            <a:picLocks noChangeAspect="1"/>
          </p:cNvPicPr>
          <p:nvPr/>
        </p:nvPicPr>
        <p:blipFill>
          <a:blip r:embed="rId5"/>
          <a:stretch>
            <a:fillRect/>
          </a:stretch>
        </p:blipFill>
        <p:spPr>
          <a:xfrm>
            <a:off x="9482470" y="887865"/>
            <a:ext cx="2743200" cy="3717758"/>
          </a:xfrm>
          <a:prstGeom prst="rect">
            <a:avLst/>
          </a:prstGeom>
        </p:spPr>
      </p:pic>
      <p:sp>
        <p:nvSpPr>
          <p:cNvPr id="11" name="TextBox 10">
            <a:extLst>
              <a:ext uri="{FF2B5EF4-FFF2-40B4-BE49-F238E27FC236}">
                <a16:creationId xmlns:a16="http://schemas.microsoft.com/office/drawing/2014/main" id="{E2A584EC-4AC1-9B78-0D41-37D2A2294094}"/>
              </a:ext>
            </a:extLst>
          </p:cNvPr>
          <p:cNvSpPr txBox="1"/>
          <p:nvPr/>
        </p:nvSpPr>
        <p:spPr>
          <a:xfrm>
            <a:off x="1428308" y="3510517"/>
            <a:ext cx="31153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Helvetica" panose="020B0604020202030204" pitchFamily="34" charset="0"/>
              </a:rPr>
              <a:t>Being still with others for pro-social reasons, like sharing a hug.</a:t>
            </a:r>
            <a:r>
              <a:rPr lang="en-US">
                <a:latin typeface="Helvetica" panose="020B0604020202030204" pitchFamily="34" charset="0"/>
              </a:rPr>
              <a:t> </a:t>
            </a:r>
            <a:r>
              <a:rPr lang="en-US" b="1">
                <a:latin typeface="Helvetica" panose="020B0604020202030204" pitchFamily="34" charset="0"/>
              </a:rPr>
              <a:t>We find pleasure in stillness. This is an intimate state.</a:t>
            </a:r>
            <a:endParaRPr lang="en-US">
              <a:latin typeface="Helvetica" panose="020B0604020202030204" pitchFamily="34" charset="0"/>
            </a:endParaRPr>
          </a:p>
        </p:txBody>
      </p:sp>
      <p:sp>
        <p:nvSpPr>
          <p:cNvPr id="12" name="TextBox 11">
            <a:extLst>
              <a:ext uri="{FF2B5EF4-FFF2-40B4-BE49-F238E27FC236}">
                <a16:creationId xmlns:a16="http://schemas.microsoft.com/office/drawing/2014/main" id="{97421F7B-C91B-2B60-E147-C823460CE1C9}"/>
              </a:ext>
            </a:extLst>
          </p:cNvPr>
          <p:cNvSpPr txBox="1"/>
          <p:nvPr/>
        </p:nvSpPr>
        <p:spPr>
          <a:xfrm>
            <a:off x="9535633" y="480414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Helvetica" panose="020B0604020202030204" pitchFamily="34" charset="0"/>
              </a:rPr>
              <a:t>Withdrawn, submissive, collapsed, numb</a:t>
            </a:r>
            <a:endParaRPr lang="en-US">
              <a:latin typeface="Helvetica" panose="020B0604020202030204" pitchFamily="34" charset="0"/>
            </a:endParaRPr>
          </a:p>
        </p:txBody>
      </p:sp>
      <p:cxnSp>
        <p:nvCxnSpPr>
          <p:cNvPr id="13" name="Straight Arrow Connector 12">
            <a:extLst>
              <a:ext uri="{FF2B5EF4-FFF2-40B4-BE49-F238E27FC236}">
                <a16:creationId xmlns:a16="http://schemas.microsoft.com/office/drawing/2014/main" id="{0765AABC-B360-CABD-35F6-EEC36DC48F07}"/>
              </a:ext>
            </a:extLst>
          </p:cNvPr>
          <p:cNvCxnSpPr>
            <a:cxnSpLocks/>
          </p:cNvCxnSpPr>
          <p:nvPr/>
        </p:nvCxnSpPr>
        <p:spPr>
          <a:xfrm>
            <a:off x="4871611" y="6397226"/>
            <a:ext cx="3004028" cy="0"/>
          </a:xfrm>
          <a:prstGeom prst="straightConnector1">
            <a:avLst/>
          </a:prstGeom>
          <a:ln w="63500">
            <a:solidFill>
              <a:srgbClr val="5674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722E37-E7A0-54CB-E3C7-EE3324A46F4D}"/>
              </a:ext>
            </a:extLst>
          </p:cNvPr>
          <p:cNvSpPr txBox="1"/>
          <p:nvPr/>
        </p:nvSpPr>
        <p:spPr>
          <a:xfrm>
            <a:off x="1596656" y="5309191"/>
            <a:ext cx="31596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panose="020B0604020202030204" pitchFamily="34" charset="0"/>
              </a:rPr>
              <a:t>We experience a blend of immobilisation and social engagement in a </a:t>
            </a:r>
            <a:r>
              <a:rPr lang="en-US">
                <a:solidFill>
                  <a:srgbClr val="5674B8"/>
                </a:solidFill>
                <a:latin typeface="Helvetica" panose="020B0604020202030204" pitchFamily="34" charset="0"/>
              </a:rPr>
              <a:t>safely immobilised state.</a:t>
            </a:r>
          </a:p>
        </p:txBody>
      </p:sp>
      <p:sp>
        <p:nvSpPr>
          <p:cNvPr id="15" name="Google Shape;424;p47">
            <a:extLst>
              <a:ext uri="{FF2B5EF4-FFF2-40B4-BE49-F238E27FC236}">
                <a16:creationId xmlns:a16="http://schemas.microsoft.com/office/drawing/2014/main" id="{62133E16-F3BD-CF25-643E-A99135D9069A}"/>
              </a:ext>
            </a:extLst>
          </p:cNvPr>
          <p:cNvSpPr txBox="1"/>
          <p:nvPr/>
        </p:nvSpPr>
        <p:spPr>
          <a:xfrm>
            <a:off x="8052046" y="5879232"/>
            <a:ext cx="4064841" cy="64045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800"/>
            </a:pPr>
            <a:r>
              <a:rPr lang="en-US">
                <a:solidFill>
                  <a:srgbClr val="000000"/>
                </a:solidFill>
                <a:latin typeface="Helvetica" panose="020B0604020202030204" pitchFamily="34" charset="0"/>
                <a:ea typeface="Helvetica Neue"/>
                <a:cs typeface="Helvetica Neue"/>
                <a:sym typeface="Helvetica Neue"/>
              </a:rPr>
              <a:t>We experience</a:t>
            </a:r>
            <a:r>
              <a:rPr lang="en-US">
                <a:solidFill>
                  <a:srgbClr val="000000"/>
                </a:solidFill>
                <a:latin typeface="Helvetica" panose="020B0604020202030204" pitchFamily="34" charset="0"/>
                <a:sym typeface="Helvetica Neue"/>
              </a:rPr>
              <a:t> immobilisation </a:t>
            </a:r>
            <a:r>
              <a:rPr lang="en-US">
                <a:solidFill>
                  <a:srgbClr val="5674B8"/>
                </a:solidFill>
                <a:latin typeface="Helvetica" panose="020B0604020202030204" pitchFamily="34" charset="0"/>
                <a:sym typeface="Helvetica Neue"/>
              </a:rPr>
              <a:t>without a sense of safety</a:t>
            </a:r>
            <a:r>
              <a:rPr lang="en-US">
                <a:solidFill>
                  <a:srgbClr val="000000"/>
                </a:solidFill>
                <a:latin typeface="Helvetica" panose="020B0604020202030204" pitchFamily="34" charset="0"/>
                <a:sym typeface="Helvetica Neue"/>
              </a:rPr>
              <a:t> in this state.</a:t>
            </a:r>
          </a:p>
        </p:txBody>
      </p:sp>
    </p:spTree>
    <p:extLst>
      <p:ext uri="{BB962C8B-B14F-4D97-AF65-F5344CB8AC3E}">
        <p14:creationId xmlns:p14="http://schemas.microsoft.com/office/powerpoint/2010/main" val="3335765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1;p47">
            <a:extLst>
              <a:ext uri="{FF2B5EF4-FFF2-40B4-BE49-F238E27FC236}">
                <a16:creationId xmlns:a16="http://schemas.microsoft.com/office/drawing/2014/main" id="{45C2C4A7-12FC-272A-D3DC-A08C076F3833}"/>
              </a:ext>
            </a:extLst>
          </p:cNvPr>
          <p:cNvSpPr/>
          <p:nvPr/>
        </p:nvSpPr>
        <p:spPr>
          <a:xfrm>
            <a:off x="3989" y="-21760"/>
            <a:ext cx="1215267" cy="6877683"/>
          </a:xfrm>
          <a:prstGeom prst="rect">
            <a:avLst/>
          </a:prstGeom>
          <a:solidFill>
            <a:srgbClr val="5674B8"/>
          </a:solid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 name="Title 6">
            <a:extLst>
              <a:ext uri="{FF2B5EF4-FFF2-40B4-BE49-F238E27FC236}">
                <a16:creationId xmlns:a16="http://schemas.microsoft.com/office/drawing/2014/main" id="{D5B3968C-D1E9-C3B8-2F14-73DC5E4CAF34}"/>
              </a:ext>
            </a:extLst>
          </p:cNvPr>
          <p:cNvSpPr txBox="1">
            <a:spLocks/>
          </p:cNvSpPr>
          <p:nvPr/>
        </p:nvSpPr>
        <p:spPr>
          <a:xfrm rot="16200000">
            <a:off x="-1713420" y="2767469"/>
            <a:ext cx="4594089" cy="8835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FFFFFF"/>
                </a:solidFill>
                <a:latin typeface="Helvetica"/>
                <a:cs typeface="Helvetica"/>
              </a:rPr>
              <a:t>Immobilisation </a:t>
            </a:r>
            <a:r>
              <a:rPr lang="en-US" sz="2800">
                <a:solidFill>
                  <a:srgbClr val="FFFFFF"/>
                </a:solidFill>
                <a:latin typeface="Helvetica"/>
                <a:cs typeface="Helvetica"/>
              </a:rPr>
              <a:t>without feeling safe </a:t>
            </a:r>
            <a:endParaRPr lang="en-US" sz="2800">
              <a:solidFill>
                <a:srgbClr val="FFFFFF"/>
              </a:solidFill>
            </a:endParaRPr>
          </a:p>
        </p:txBody>
      </p:sp>
      <p:sp>
        <p:nvSpPr>
          <p:cNvPr id="4" name="Google Shape;465;p49">
            <a:extLst>
              <a:ext uri="{FF2B5EF4-FFF2-40B4-BE49-F238E27FC236}">
                <a16:creationId xmlns:a16="http://schemas.microsoft.com/office/drawing/2014/main" id="{9F6ECF5E-3225-6630-465D-90BB2E3A1F88}"/>
              </a:ext>
            </a:extLst>
          </p:cNvPr>
          <p:cNvSpPr txBox="1"/>
          <p:nvPr/>
        </p:nvSpPr>
        <p:spPr>
          <a:xfrm>
            <a:off x="1560237" y="257498"/>
            <a:ext cx="10421514" cy="80425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uClr>
                <a:srgbClr val="000000"/>
              </a:buClr>
              <a:buSzPts val="1600"/>
            </a:pPr>
            <a:r>
              <a:rPr lang="en-US" sz="2000" b="1">
                <a:solidFill>
                  <a:srgbClr val="000000"/>
                </a:solidFill>
                <a:latin typeface="Avera Sans Regular" pitchFamily="2" charset="0"/>
                <a:sym typeface="Helvetica Neue"/>
              </a:rPr>
              <a:t>Tell Tale Signs in the Classroom    *  </a:t>
            </a:r>
            <a:r>
              <a:rPr lang="en-US" sz="2000">
                <a:solidFill>
                  <a:srgbClr val="000000"/>
                </a:solidFill>
                <a:latin typeface="Avera Sans Regular" pitchFamily="2" charset="0"/>
                <a:sym typeface="Helvetica Neue"/>
              </a:rPr>
              <a:t>Our bodies are slowed right down  </a:t>
            </a:r>
            <a:endParaRPr sz="2000">
              <a:latin typeface="Avera Sans Regular" pitchFamily="2" charset="0"/>
            </a:endParaRPr>
          </a:p>
        </p:txBody>
      </p:sp>
      <p:sp>
        <p:nvSpPr>
          <p:cNvPr id="5" name="TextBox 4">
            <a:extLst>
              <a:ext uri="{FF2B5EF4-FFF2-40B4-BE49-F238E27FC236}">
                <a16:creationId xmlns:a16="http://schemas.microsoft.com/office/drawing/2014/main" id="{B3B5F099-FAA2-2EE7-970F-F008FE73B6F0}"/>
              </a:ext>
            </a:extLst>
          </p:cNvPr>
          <p:cNvSpPr txBox="1"/>
          <p:nvPr/>
        </p:nvSpPr>
        <p:spPr>
          <a:xfrm>
            <a:off x="2110562" y="1277679"/>
            <a:ext cx="389835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Flat, numb affect</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Disengaged, disinterested</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Withdrawn</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“boredom”</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Lethargic, unmotivated</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Disconnected from peers</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Developmental regression – e.g. with abilities to self-soothe, self-care/hygiene, toileting</a:t>
            </a:r>
            <a:endParaRPr lang="en-US" sz="2000">
              <a:latin typeface="Helvetica" panose="020B0604020202030204" pitchFamily="34" charset="0"/>
              <a:cs typeface="Arial"/>
            </a:endParaRPr>
          </a:p>
          <a:p>
            <a:pPr marL="342900" indent="-342900">
              <a:buFont typeface="Arial" panose="020B0604020202020204" pitchFamily="34" charset="0"/>
              <a:buChar char="•"/>
            </a:pPr>
            <a:r>
              <a:rPr lang="en-AU" sz="2000">
                <a:solidFill>
                  <a:srgbClr val="404040"/>
                </a:solidFill>
                <a:latin typeface="Helvetica" panose="020B0604020202030204" pitchFamily="34" charset="0"/>
                <a:cs typeface="Arial"/>
              </a:rPr>
              <a:t>Changes to appetite</a:t>
            </a:r>
          </a:p>
        </p:txBody>
      </p:sp>
      <p:pic>
        <p:nvPicPr>
          <p:cNvPr id="6" name="Picture 6">
            <a:extLst>
              <a:ext uri="{FF2B5EF4-FFF2-40B4-BE49-F238E27FC236}">
                <a16:creationId xmlns:a16="http://schemas.microsoft.com/office/drawing/2014/main" id="{23B801E2-D395-03C2-4CBC-4455E6809EB4}"/>
              </a:ext>
            </a:extLst>
          </p:cNvPr>
          <p:cNvPicPr>
            <a:picLocks noChangeAspect="1"/>
          </p:cNvPicPr>
          <p:nvPr/>
        </p:nvPicPr>
        <p:blipFill>
          <a:blip r:embed="rId2"/>
          <a:stretch>
            <a:fillRect/>
          </a:stretch>
        </p:blipFill>
        <p:spPr>
          <a:xfrm>
            <a:off x="9595884" y="2883085"/>
            <a:ext cx="2286000" cy="3076575"/>
          </a:xfrm>
          <a:prstGeom prst="rect">
            <a:avLst/>
          </a:prstGeom>
        </p:spPr>
      </p:pic>
      <p:pic>
        <p:nvPicPr>
          <p:cNvPr id="7" name="Picture 7">
            <a:extLst>
              <a:ext uri="{FF2B5EF4-FFF2-40B4-BE49-F238E27FC236}">
                <a16:creationId xmlns:a16="http://schemas.microsoft.com/office/drawing/2014/main" id="{BFFE4FD7-6BC7-9430-DE47-5829AB179EDB}"/>
              </a:ext>
            </a:extLst>
          </p:cNvPr>
          <p:cNvPicPr>
            <a:picLocks noChangeAspect="1"/>
          </p:cNvPicPr>
          <p:nvPr/>
        </p:nvPicPr>
        <p:blipFill>
          <a:blip r:embed="rId3"/>
          <a:stretch>
            <a:fillRect/>
          </a:stretch>
        </p:blipFill>
        <p:spPr>
          <a:xfrm>
            <a:off x="6769395" y="3546844"/>
            <a:ext cx="2286000" cy="2971800"/>
          </a:xfrm>
          <a:prstGeom prst="rect">
            <a:avLst/>
          </a:prstGeom>
        </p:spPr>
      </p:pic>
    </p:spTree>
    <p:extLst>
      <p:ext uri="{BB962C8B-B14F-4D97-AF65-F5344CB8AC3E}">
        <p14:creationId xmlns:p14="http://schemas.microsoft.com/office/powerpoint/2010/main" val="1602464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B31A40-D7FB-47B4-B9D8-A202A08FEDA9}"/>
              </a:ext>
            </a:extLst>
          </p:cNvPr>
          <p:cNvSpPr>
            <a:spLocks noGrp="1"/>
          </p:cNvSpPr>
          <p:nvPr>
            <p:ph type="title"/>
          </p:nvPr>
        </p:nvSpPr>
        <p:spPr/>
        <p:txBody>
          <a:bodyPr>
            <a:normAutofit/>
          </a:bodyPr>
          <a:lstStyle/>
          <a:p>
            <a:r>
              <a:rPr lang="en-AU"/>
              <a:t>The Social Engagement System </a:t>
            </a:r>
          </a:p>
        </p:txBody>
      </p:sp>
      <p:pic>
        <p:nvPicPr>
          <p:cNvPr id="4" name="Online Media 3" title="Dr. Stephen Porges: What is the Polyvagal Theory">
            <a:hlinkClick r:id="" action="ppaction://media"/>
            <a:extLst>
              <a:ext uri="{FF2B5EF4-FFF2-40B4-BE49-F238E27FC236}">
                <a16:creationId xmlns:a16="http://schemas.microsoft.com/office/drawing/2014/main" id="{8AB0F554-9201-3C5E-71BA-0E6C321685BD}"/>
              </a:ext>
            </a:extLst>
          </p:cNvPr>
          <p:cNvPicPr>
            <a:picLocks noGrp="1" noRot="1" noChangeAspect="1"/>
          </p:cNvPicPr>
          <p:nvPr>
            <p:ph idx="1"/>
            <a:videoFile r:link="rId1"/>
          </p:nvPr>
        </p:nvPicPr>
        <p:blipFill>
          <a:blip r:embed="rId4"/>
          <a:stretch>
            <a:fillRect/>
          </a:stretch>
        </p:blipFill>
        <p:spPr>
          <a:xfrm>
            <a:off x="3810000" y="2469356"/>
            <a:ext cx="4572000" cy="3429000"/>
          </a:xfrm>
        </p:spPr>
      </p:pic>
    </p:spTree>
    <p:extLst>
      <p:ext uri="{BB962C8B-B14F-4D97-AF65-F5344CB8AC3E}">
        <p14:creationId xmlns:p14="http://schemas.microsoft.com/office/powerpoint/2010/main" val="405620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F317-0726-1FE9-9925-928939878D55}"/>
              </a:ext>
            </a:extLst>
          </p:cNvPr>
          <p:cNvSpPr>
            <a:spLocks noGrp="1"/>
          </p:cNvSpPr>
          <p:nvPr>
            <p:ph type="title"/>
          </p:nvPr>
        </p:nvSpPr>
        <p:spPr/>
        <p:txBody>
          <a:bodyPr/>
          <a:lstStyle/>
          <a:p>
            <a:r>
              <a:rPr lang="en-US">
                <a:latin typeface="Helvetica"/>
                <a:cs typeface="Helvetica"/>
              </a:rPr>
              <a:t>Line of my day activity</a:t>
            </a:r>
            <a:endParaRPr lang="en-US"/>
          </a:p>
        </p:txBody>
      </p:sp>
      <p:pic>
        <p:nvPicPr>
          <p:cNvPr id="5" name="Picture 4" descr="Chart, histogram&#10;&#10;Description automatically generated">
            <a:extLst>
              <a:ext uri="{FF2B5EF4-FFF2-40B4-BE49-F238E27FC236}">
                <a16:creationId xmlns:a16="http://schemas.microsoft.com/office/drawing/2014/main" id="{E78F4F08-C1C5-B08B-E496-751012E827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200" y="1165225"/>
            <a:ext cx="10120488" cy="5692775"/>
          </a:xfrm>
          <a:prstGeom prst="rect">
            <a:avLst/>
          </a:prstGeom>
        </p:spPr>
      </p:pic>
    </p:spTree>
    <p:extLst>
      <p:ext uri="{BB962C8B-B14F-4D97-AF65-F5344CB8AC3E}">
        <p14:creationId xmlns:p14="http://schemas.microsoft.com/office/powerpoint/2010/main" val="206739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D311-094F-4D88-8C4E-F27D64ED41A2}"/>
              </a:ext>
            </a:extLst>
          </p:cNvPr>
          <p:cNvSpPr>
            <a:spLocks noGrp="1"/>
          </p:cNvSpPr>
          <p:nvPr>
            <p:ph type="title"/>
          </p:nvPr>
        </p:nvSpPr>
        <p:spPr/>
        <p:txBody>
          <a:bodyPr/>
          <a:lstStyle/>
          <a:p>
            <a:r>
              <a:rPr lang="en-US">
                <a:latin typeface="Helvetica"/>
                <a:cs typeface="Helvetica"/>
              </a:rPr>
              <a:t>Connected</a:t>
            </a:r>
            <a:endParaRPr lang="en-US"/>
          </a:p>
        </p:txBody>
      </p:sp>
      <p:sp>
        <p:nvSpPr>
          <p:cNvPr id="6" name="Content Placeholder 5">
            <a:extLst>
              <a:ext uri="{FF2B5EF4-FFF2-40B4-BE49-F238E27FC236}">
                <a16:creationId xmlns:a16="http://schemas.microsoft.com/office/drawing/2014/main" id="{75C6D5BB-8BCB-2F2E-E5CB-36B540498F7A}"/>
              </a:ext>
            </a:extLst>
          </p:cNvPr>
          <p:cNvSpPr>
            <a:spLocks noGrp="1"/>
          </p:cNvSpPr>
          <p:nvPr>
            <p:ph idx="1"/>
          </p:nvPr>
        </p:nvSpPr>
        <p:spPr/>
        <p:txBody>
          <a:bodyPr vert="horz" lIns="91440" tIns="45720" rIns="91440" bIns="45720" rtlCol="0" anchor="t">
            <a:normAutofit/>
          </a:bodyPr>
          <a:lstStyle/>
          <a:p>
            <a:pPr marL="342900" indent="-342900">
              <a:buFont typeface="Arial,Sans-Serif" panose="020B0604020202020204" pitchFamily="34" charset="0"/>
            </a:pPr>
            <a:r>
              <a:rPr lang="en-AU">
                <a:latin typeface="Helvetica"/>
                <a:cs typeface="Helvetica"/>
              </a:rPr>
              <a:t>Children’s relational templates for forming and being in relationships take shape as they grow. They learn what to expect and how to navigate relationships through their experiences of connection with those around them. </a:t>
            </a:r>
          </a:p>
          <a:p>
            <a:pPr marL="342900" indent="-342900">
              <a:buFont typeface="Arial,Sans-Serif" panose="020B0604020202020204" pitchFamily="34" charset="0"/>
            </a:pPr>
            <a:r>
              <a:rPr lang="en-AU">
                <a:latin typeface="Helvetica"/>
                <a:cs typeface="Helvetica"/>
              </a:rPr>
              <a:t>We tend to expect things from relationships based on what we have known from past connections.      </a:t>
            </a:r>
          </a:p>
          <a:p>
            <a:pPr marL="342900" indent="-342900">
              <a:buFont typeface="Arial,Sans-Serif" panose="020B0604020202020204" pitchFamily="34" charset="0"/>
            </a:pPr>
            <a:r>
              <a:rPr lang="en-AU">
                <a:latin typeface="Helvetica"/>
                <a:cs typeface="Helvetica"/>
              </a:rPr>
              <a:t>Strategies to support children as their relational templates continue to develop emphasise relationships with safe and consistent adults and peers as the foundation for healthy, strong social and emotional functioning.</a:t>
            </a:r>
            <a:endParaRPr lang="en-US">
              <a:latin typeface="Helvetica"/>
            </a:endParaRPr>
          </a:p>
        </p:txBody>
      </p:sp>
      <p:sp>
        <p:nvSpPr>
          <p:cNvPr id="7" name="TextBox 1">
            <a:extLst>
              <a:ext uri="{FF2B5EF4-FFF2-40B4-BE49-F238E27FC236}">
                <a16:creationId xmlns:a16="http://schemas.microsoft.com/office/drawing/2014/main" id="{6818E2A8-C201-3540-72A6-923D9C1B4217}"/>
              </a:ext>
            </a:extLst>
          </p:cNvPr>
          <p:cNvSpPr txBox="1"/>
          <p:nvPr/>
        </p:nvSpPr>
        <p:spPr>
          <a:xfrm>
            <a:off x="838201" y="5433732"/>
            <a:ext cx="10591800" cy="115967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AU" sz="2000" b="1" baseline="0">
                <a:solidFill>
                  <a:srgbClr val="FF6115"/>
                </a:solidFill>
                <a:effectLst/>
                <a:latin typeface="Helvetica"/>
                <a:cs typeface="Helvetica"/>
              </a:rPr>
              <a:t>I need to feel like I am connected.</a:t>
            </a:r>
            <a:endParaRPr lang="en-US" sz="2000" b="1" baseline="0">
              <a:solidFill>
                <a:srgbClr val="FF6115"/>
              </a:solidFill>
              <a:effectLst/>
              <a:latin typeface="Helvetica"/>
              <a:ea typeface="Calibri" panose="020F0502020204030204" pitchFamily="34" charset="0"/>
              <a:cs typeface="Helvetica"/>
            </a:endParaRPr>
          </a:p>
          <a:p>
            <a:pPr>
              <a:lnSpc>
                <a:spcPct val="107000"/>
              </a:lnSpc>
            </a:pPr>
            <a:r>
              <a:rPr lang="en-US" sz="2000" b="1" baseline="0">
                <a:solidFill>
                  <a:srgbClr val="FF6115"/>
                </a:solidFill>
                <a:effectLst/>
                <a:latin typeface="Helvetica"/>
                <a:cs typeface="Helvetica"/>
              </a:rPr>
              <a:t>I need to feel safe.</a:t>
            </a:r>
            <a:r>
              <a:rPr lang="en-US" sz="2000" b="1">
                <a:solidFill>
                  <a:srgbClr val="FF6115"/>
                </a:solidFill>
                <a:latin typeface="Helvetica"/>
                <a:cs typeface="Helvetica"/>
              </a:rPr>
              <a:t>                                                         </a:t>
            </a:r>
            <a:r>
              <a:rPr lang="en-US" sz="2000" b="1" baseline="0">
                <a:solidFill>
                  <a:srgbClr val="FF6115"/>
                </a:solidFill>
                <a:effectLst/>
                <a:latin typeface="Helvetica"/>
                <a:cs typeface="Helvetica"/>
              </a:rPr>
              <a:t>I need safe connections in my life</a:t>
            </a:r>
            <a:r>
              <a:rPr lang="en-US" sz="2800" b="1" baseline="0">
                <a:solidFill>
                  <a:srgbClr val="FF6115"/>
                </a:solidFill>
                <a:effectLst/>
                <a:latin typeface="Helvetica"/>
                <a:cs typeface="Helvetica"/>
              </a:rPr>
              <a:t>.</a:t>
            </a:r>
          </a:p>
          <a:p>
            <a:endParaRPr lang="en-US">
              <a:latin typeface="Helvetica" pitchFamily="2" charset="0"/>
            </a:endParaRPr>
          </a:p>
        </p:txBody>
      </p:sp>
    </p:spTree>
    <p:extLst>
      <p:ext uri="{BB962C8B-B14F-4D97-AF65-F5344CB8AC3E}">
        <p14:creationId xmlns:p14="http://schemas.microsoft.com/office/powerpoint/2010/main" val="323943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60D-C71A-1F72-5BBD-AAE5D2EE3D9E}"/>
              </a:ext>
            </a:extLst>
          </p:cNvPr>
          <p:cNvSpPr>
            <a:spLocks noGrp="1"/>
          </p:cNvSpPr>
          <p:nvPr>
            <p:ph type="title"/>
          </p:nvPr>
        </p:nvSpPr>
        <p:spPr/>
        <p:txBody>
          <a:bodyPr/>
          <a:lstStyle/>
          <a:p>
            <a:r>
              <a:rPr lang="en-US">
                <a:latin typeface="Helvetica"/>
                <a:cs typeface="Helvetica"/>
              </a:rPr>
              <a:t>Connected</a:t>
            </a:r>
            <a:endParaRPr lang="en-US"/>
          </a:p>
        </p:txBody>
      </p:sp>
      <p:sp>
        <p:nvSpPr>
          <p:cNvPr id="3" name="Content Placeholder 2">
            <a:extLst>
              <a:ext uri="{FF2B5EF4-FFF2-40B4-BE49-F238E27FC236}">
                <a16:creationId xmlns:a16="http://schemas.microsoft.com/office/drawing/2014/main" id="{34064F63-572E-1841-EA20-DA23196A5995}"/>
              </a:ext>
            </a:extLst>
          </p:cNvPr>
          <p:cNvSpPr>
            <a:spLocks noGrp="1"/>
          </p:cNvSpPr>
          <p:nvPr>
            <p:ph idx="1"/>
          </p:nvPr>
        </p:nvSpPr>
        <p:spPr>
          <a:xfrm>
            <a:off x="650810" y="1954087"/>
            <a:ext cx="10890380" cy="3986656"/>
          </a:xfrm>
        </p:spPr>
        <p:txBody>
          <a:bodyPr vert="horz" lIns="91440" tIns="45720" rIns="91440" bIns="45720" rtlCol="0" anchor="t">
            <a:noAutofit/>
          </a:bodyPr>
          <a:lstStyle/>
          <a:p>
            <a:pPr marL="0" indent="0">
              <a:buNone/>
            </a:pPr>
            <a:r>
              <a:rPr lang="en-US" b="1" dirty="0">
                <a:latin typeface="Helvetica"/>
                <a:cs typeface="Helvetica"/>
              </a:rPr>
              <a:t>Relational Safety</a:t>
            </a:r>
            <a:endParaRPr lang="en-US" b="1" dirty="0">
              <a:cs typeface="Helvetica" pitchFamily="2" charset="0"/>
            </a:endParaRPr>
          </a:p>
          <a:p>
            <a:pPr marL="227965" indent="-227965"/>
            <a:r>
              <a:rPr lang="en-US" dirty="0">
                <a:latin typeface="Helvetica"/>
                <a:cs typeface="Helvetica"/>
              </a:rPr>
              <a:t>Safety occurs in relationships that support physiological growth and renewal</a:t>
            </a:r>
            <a:endParaRPr lang="en-US" dirty="0"/>
          </a:p>
          <a:p>
            <a:pPr marL="227965" indent="-227965"/>
            <a:r>
              <a:rPr lang="en-US" dirty="0">
                <a:latin typeface="Helvetica"/>
                <a:cs typeface="Helvetica"/>
              </a:rPr>
              <a:t>It is integrated into stories of meaning that offer predictability, security and stability</a:t>
            </a:r>
          </a:p>
          <a:p>
            <a:pPr marL="227965" indent="-227965"/>
            <a:r>
              <a:rPr lang="en-US" dirty="0">
                <a:latin typeface="Helvetica"/>
                <a:cs typeface="Helvetica"/>
              </a:rPr>
              <a:t>It is connected with memories of family and home and experiences of strength love and nurture.</a:t>
            </a:r>
          </a:p>
          <a:p>
            <a:pPr marL="227965" indent="-227965"/>
            <a:r>
              <a:rPr lang="en-US" dirty="0">
                <a:latin typeface="Helvetica"/>
                <a:cs typeface="Helvetica"/>
              </a:rPr>
              <a:t> It ritualises care and empathy</a:t>
            </a:r>
            <a:br>
              <a:rPr lang="en-US" dirty="0">
                <a:cs typeface="Helvetica"/>
              </a:rPr>
            </a:br>
            <a:endParaRPr lang="en-US" dirty="0">
              <a:cs typeface="Helvetica"/>
            </a:endParaRPr>
          </a:p>
          <a:p>
            <a:pPr algn="ctr"/>
            <a:r>
              <a:rPr lang="en-US" i="1" dirty="0">
                <a:latin typeface="Helvetica"/>
                <a:cs typeface="Helvetica"/>
              </a:rPr>
              <a:t>“ Safety and healing gives us back to ourselves. Not to hide or fight any more. But to sit still calm our minds, listen to the universe and allow our spirits to dance on the wind. It lets us enjoy the sunshine and be bathed by the golden glow of the moon as we drift into our dreamtime… Safety in relationships gives us back to our country. To stand once again in our rightful place, eternal and generational. It keeps us strong and gentle at the same time.”</a:t>
            </a:r>
            <a:endParaRPr lang="en-US" dirty="0">
              <a:latin typeface="Helvetica"/>
              <a:cs typeface="Helvetica"/>
            </a:endParaRPr>
          </a:p>
          <a:p>
            <a:pPr algn="ctr"/>
            <a:r>
              <a:rPr lang="en-US">
                <a:latin typeface="Helvetica"/>
                <a:cs typeface="Helvetica"/>
              </a:rPr>
              <a:t>Helen Milroy (2018)</a:t>
            </a:r>
            <a:endParaRPr lang="en-US">
              <a:latin typeface="Helvetica"/>
            </a:endParaRPr>
          </a:p>
        </p:txBody>
      </p:sp>
    </p:spTree>
    <p:extLst>
      <p:ext uri="{BB962C8B-B14F-4D97-AF65-F5344CB8AC3E}">
        <p14:creationId xmlns:p14="http://schemas.microsoft.com/office/powerpoint/2010/main" val="174746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0C43-7DB4-6383-5E32-1FDB06FACA1A}"/>
              </a:ext>
            </a:extLst>
          </p:cNvPr>
          <p:cNvSpPr>
            <a:spLocks noGrp="1"/>
          </p:cNvSpPr>
          <p:nvPr>
            <p:ph type="title"/>
          </p:nvPr>
        </p:nvSpPr>
        <p:spPr/>
        <p:txBody>
          <a:bodyPr/>
          <a:lstStyle/>
          <a:p>
            <a:r>
              <a:rPr lang="en-US">
                <a:latin typeface="Helvetica"/>
                <a:cs typeface="Helvetica"/>
              </a:rPr>
              <a:t>Connected</a:t>
            </a:r>
            <a:endParaRPr lang="en-US"/>
          </a:p>
        </p:txBody>
      </p:sp>
      <p:sp>
        <p:nvSpPr>
          <p:cNvPr id="3" name="Content Placeholder 2">
            <a:extLst>
              <a:ext uri="{FF2B5EF4-FFF2-40B4-BE49-F238E27FC236}">
                <a16:creationId xmlns:a16="http://schemas.microsoft.com/office/drawing/2014/main" id="{D40FF869-AA15-2274-9E71-C8CDA94B22E2}"/>
              </a:ext>
            </a:extLst>
          </p:cNvPr>
          <p:cNvSpPr>
            <a:spLocks noGrp="1"/>
          </p:cNvSpPr>
          <p:nvPr>
            <p:ph idx="1"/>
          </p:nvPr>
        </p:nvSpPr>
        <p:spPr/>
        <p:txBody>
          <a:bodyPr vert="horz" lIns="91440" tIns="45720" rIns="91440" bIns="45720" rtlCol="0" anchor="t">
            <a:normAutofit/>
          </a:bodyPr>
          <a:lstStyle/>
          <a:p>
            <a:pPr marL="0" indent="0">
              <a:buNone/>
            </a:pPr>
            <a:r>
              <a:rPr lang="en-AU">
                <a:latin typeface="Helvetica" panose="020B0604020202030204" pitchFamily="34" charset="0"/>
                <a:cs typeface="Segoe UI"/>
              </a:rPr>
              <a:t>Safety is a central whilst complex concept in this training. It holds a range of meanings for us and for the children, families and communities that we work with </a:t>
            </a:r>
            <a:br>
              <a:rPr lang="en-AU">
                <a:latin typeface="Helvetica" panose="020B0604020202030204" pitchFamily="34" charset="0"/>
                <a:cs typeface="Segoe UI"/>
              </a:rPr>
            </a:br>
            <a:br>
              <a:rPr lang="en-AU">
                <a:latin typeface="Helvetica" panose="020B0604020202030204" pitchFamily="34" charset="0"/>
                <a:cs typeface="Segoe UI"/>
              </a:rPr>
            </a:br>
            <a:r>
              <a:rPr lang="en-AU">
                <a:latin typeface="Helvetica" panose="020B0604020202030204" pitchFamily="34" charset="0"/>
                <a:cs typeface="Segoe UI"/>
              </a:rPr>
              <a:t>What does a safe space feel like for you? </a:t>
            </a:r>
            <a:br>
              <a:rPr lang="en-AU">
                <a:latin typeface="Helvetica" panose="020B0604020202030204" pitchFamily="34" charset="0"/>
                <a:cs typeface="Segoe UI"/>
              </a:rPr>
            </a:br>
            <a:br>
              <a:rPr lang="en-AU">
                <a:latin typeface="Helvetica" panose="020B0604020202030204" pitchFamily="34" charset="0"/>
                <a:cs typeface="Segoe UI"/>
              </a:rPr>
            </a:br>
            <a:r>
              <a:rPr lang="en-AU">
                <a:latin typeface="Helvetica" panose="020B0604020202030204" pitchFamily="34" charset="0"/>
                <a:cs typeface="Segoe UI"/>
              </a:rPr>
              <a:t>How do you inhabit it? </a:t>
            </a:r>
            <a:br>
              <a:rPr lang="en-AU">
                <a:latin typeface="Helvetica" panose="020B0604020202030204" pitchFamily="34" charset="0"/>
                <a:cs typeface="Segoe UI"/>
              </a:rPr>
            </a:br>
            <a:br>
              <a:rPr lang="en-AU">
                <a:latin typeface="Helvetica" panose="020B0604020202030204" pitchFamily="34" charset="0"/>
                <a:cs typeface="Segoe UI"/>
              </a:rPr>
            </a:br>
            <a:r>
              <a:rPr lang="en-AU">
                <a:latin typeface="Helvetica" panose="020B0604020202030204" pitchFamily="34" charset="0"/>
                <a:cs typeface="Segoe UI"/>
              </a:rPr>
              <a:t>What do you bring to it to make it feel safe? </a:t>
            </a:r>
            <a:br>
              <a:rPr lang="en-AU">
                <a:latin typeface="Helvetica" panose="020B0604020202030204" pitchFamily="34" charset="0"/>
                <a:cs typeface="Segoe UI"/>
              </a:rPr>
            </a:br>
            <a:br>
              <a:rPr lang="en-AU">
                <a:latin typeface="Helvetica" panose="020B0604020202030204" pitchFamily="34" charset="0"/>
                <a:cs typeface="Segoe UI"/>
              </a:rPr>
            </a:br>
            <a:r>
              <a:rPr lang="en-AU">
                <a:latin typeface="Helvetica" panose="020B0604020202030204" pitchFamily="34" charset="0"/>
                <a:cs typeface="Segoe UI"/>
              </a:rPr>
              <a:t>What/ who else is inside the space that contributes to the safe nature of it?</a:t>
            </a:r>
            <a:br>
              <a:rPr lang="en-AU">
                <a:latin typeface="Segoe UI"/>
                <a:cs typeface="Segoe UI"/>
              </a:rPr>
            </a:br>
            <a:endParaRPr lang="en-US">
              <a:cs typeface="Helvetica"/>
            </a:endParaRPr>
          </a:p>
        </p:txBody>
      </p:sp>
      <p:pic>
        <p:nvPicPr>
          <p:cNvPr id="5" name="Picture 4" descr="Shape&#10;&#10;Description automatically generated with low confidence">
            <a:extLst>
              <a:ext uri="{FF2B5EF4-FFF2-40B4-BE49-F238E27FC236}">
                <a16:creationId xmlns:a16="http://schemas.microsoft.com/office/drawing/2014/main" id="{F2B6BFE2-AEEA-4CBE-839C-726695705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844" y="2318656"/>
            <a:ext cx="2540579" cy="2540579"/>
          </a:xfrm>
          <a:prstGeom prst="rect">
            <a:avLst/>
          </a:prstGeom>
        </p:spPr>
      </p:pic>
    </p:spTree>
    <p:extLst>
      <p:ext uri="{BB962C8B-B14F-4D97-AF65-F5344CB8AC3E}">
        <p14:creationId xmlns:p14="http://schemas.microsoft.com/office/powerpoint/2010/main" val="2363376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9A2B-3BB6-CB02-0140-353EB5CFE11B}"/>
              </a:ext>
            </a:extLst>
          </p:cNvPr>
          <p:cNvSpPr>
            <a:spLocks noGrp="1"/>
          </p:cNvSpPr>
          <p:nvPr>
            <p:ph type="title"/>
          </p:nvPr>
        </p:nvSpPr>
        <p:spPr/>
        <p:txBody>
          <a:bodyPr/>
          <a:lstStyle/>
          <a:p>
            <a:r>
              <a:rPr lang="en-US">
                <a:latin typeface="Helvetica"/>
                <a:cs typeface="Helvetica"/>
              </a:rPr>
              <a:t>Connected</a:t>
            </a:r>
            <a:endParaRPr lang="en-US"/>
          </a:p>
        </p:txBody>
      </p:sp>
      <p:sp>
        <p:nvSpPr>
          <p:cNvPr id="3" name="Content Placeholder 2">
            <a:extLst>
              <a:ext uri="{FF2B5EF4-FFF2-40B4-BE49-F238E27FC236}">
                <a16:creationId xmlns:a16="http://schemas.microsoft.com/office/drawing/2014/main" id="{08A66F81-4815-F198-8757-A81E4627EB39}"/>
              </a:ext>
            </a:extLst>
          </p:cNvPr>
          <p:cNvSpPr>
            <a:spLocks noGrp="1"/>
          </p:cNvSpPr>
          <p:nvPr>
            <p:ph idx="1"/>
          </p:nvPr>
        </p:nvSpPr>
        <p:spPr>
          <a:xfrm>
            <a:off x="811619" y="2057400"/>
            <a:ext cx="10515600" cy="3986656"/>
          </a:xfrm>
        </p:spPr>
        <p:txBody>
          <a:bodyPr vert="horz" lIns="91440" tIns="45720" rIns="91440" bIns="45720" rtlCol="0" anchor="t">
            <a:normAutofit/>
          </a:bodyPr>
          <a:lstStyle/>
          <a:p>
            <a:pPr marL="0" indent="0" algn="ctr">
              <a:buNone/>
            </a:pPr>
            <a:r>
              <a:rPr lang="en-US" b="1">
                <a:latin typeface="Helvetica"/>
                <a:cs typeface="Helvetica"/>
              </a:rPr>
              <a:t>What is Relational Safety in the classroom?</a:t>
            </a:r>
            <a:endParaRPr lang="en-US" b="1">
              <a:cs typeface="Helvetica" pitchFamily="2" charset="0"/>
            </a:endParaRPr>
          </a:p>
          <a:p>
            <a:pPr algn="ctr"/>
            <a:endParaRPr lang="en-US" b="1">
              <a:latin typeface="Helvetica"/>
              <a:cs typeface="Helvetica"/>
            </a:endParaRPr>
          </a:p>
          <a:p>
            <a:pPr algn="ctr"/>
            <a:endParaRPr lang="en-US" b="1">
              <a:latin typeface="Helvetica"/>
              <a:cs typeface="Helvetica"/>
            </a:endParaRPr>
          </a:p>
          <a:p>
            <a:pPr marL="0" indent="0" algn="ctr">
              <a:buNone/>
            </a:pPr>
            <a:r>
              <a:rPr lang="en-US" b="1">
                <a:latin typeface="Helvetica"/>
                <a:cs typeface="Helvetica"/>
              </a:rPr>
              <a:t>Accompaniment</a:t>
            </a:r>
            <a:r>
              <a:rPr lang="en-US">
                <a:latin typeface="Helvetica"/>
                <a:cs typeface="Helvetica"/>
              </a:rPr>
              <a:t> is an experience for a child that offers emotional reciprocity, validation, care and comfort. In this experience they feel heard, met, felt and understood.</a:t>
            </a:r>
            <a:endParaRPr lang="en-US">
              <a:cs typeface="Helvetica"/>
            </a:endParaRPr>
          </a:p>
          <a:p>
            <a:pPr algn="ctr"/>
            <a:endParaRPr lang="en-US">
              <a:cs typeface="Helvetica"/>
            </a:endParaRPr>
          </a:p>
          <a:p>
            <a:pPr marL="0" indent="0" algn="ctr">
              <a:buNone/>
            </a:pPr>
            <a:r>
              <a:rPr lang="en-US" i="1">
                <a:latin typeface="Helvetica"/>
                <a:cs typeface="Helvetica"/>
              </a:rPr>
              <a:t>“ Children </a:t>
            </a:r>
            <a:r>
              <a:rPr lang="en-US" i="1" err="1">
                <a:latin typeface="Helvetica"/>
                <a:cs typeface="Helvetica"/>
              </a:rPr>
              <a:t>internalise</a:t>
            </a:r>
            <a:r>
              <a:rPr lang="en-US" i="1">
                <a:latin typeface="Helvetica"/>
                <a:cs typeface="Helvetica"/>
              </a:rPr>
              <a:t> the people who understand and comfort them, so that they often have the felt sense of accompaniment when they are alone.” </a:t>
            </a:r>
            <a:endParaRPr lang="en-US">
              <a:latin typeface="Helvetica"/>
              <a:cs typeface="Helvetica"/>
            </a:endParaRPr>
          </a:p>
          <a:p>
            <a:pPr marL="0" indent="0" algn="ctr">
              <a:buNone/>
            </a:pPr>
            <a:r>
              <a:rPr lang="en-US">
                <a:cs typeface="Helvetica"/>
              </a:rPr>
              <a:t>Bonnie Badenoch</a:t>
            </a:r>
            <a:endParaRPr lang="en-US"/>
          </a:p>
        </p:txBody>
      </p:sp>
    </p:spTree>
    <p:extLst>
      <p:ext uri="{BB962C8B-B14F-4D97-AF65-F5344CB8AC3E}">
        <p14:creationId xmlns:p14="http://schemas.microsoft.com/office/powerpoint/2010/main" val="1625839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7873-8496-7848-27CF-BE016F2BA276}"/>
              </a:ext>
            </a:extLst>
          </p:cNvPr>
          <p:cNvSpPr>
            <a:spLocks noGrp="1"/>
          </p:cNvSpPr>
          <p:nvPr>
            <p:ph type="title"/>
          </p:nvPr>
        </p:nvSpPr>
        <p:spPr/>
        <p:txBody>
          <a:bodyPr/>
          <a:lstStyle/>
          <a:p>
            <a:r>
              <a:rPr lang="en-US">
                <a:latin typeface="Helvetica"/>
                <a:cs typeface="Helvetica"/>
              </a:rPr>
              <a:t>Enabled</a:t>
            </a:r>
            <a:endParaRPr lang="en-US"/>
          </a:p>
        </p:txBody>
      </p:sp>
      <p:sp>
        <p:nvSpPr>
          <p:cNvPr id="3" name="Content Placeholder 2">
            <a:extLst>
              <a:ext uri="{FF2B5EF4-FFF2-40B4-BE49-F238E27FC236}">
                <a16:creationId xmlns:a16="http://schemas.microsoft.com/office/drawing/2014/main" id="{238C4AF7-AF1C-06A9-F8EE-F20A65C3C88E}"/>
              </a:ext>
            </a:extLst>
          </p:cNvPr>
          <p:cNvSpPr>
            <a:spLocks noGrp="1"/>
          </p:cNvSpPr>
          <p:nvPr>
            <p:ph idx="1"/>
          </p:nvPr>
        </p:nvSpPr>
        <p:spPr/>
        <p:txBody>
          <a:bodyPr vert="horz" lIns="91440" tIns="45720" rIns="91440" bIns="45720" rtlCol="0" anchor="t">
            <a:normAutofit/>
          </a:bodyPr>
          <a:lstStyle/>
          <a:p>
            <a:pPr marL="342900" indent="-342900">
              <a:spcAft>
                <a:spcPts val="1800"/>
              </a:spcAft>
            </a:pPr>
            <a:r>
              <a:rPr lang="en-AU">
                <a:latin typeface="Helvetica"/>
                <a:cs typeface="Helvetica"/>
              </a:rPr>
              <a:t>Engaging students in the process of understanding themselves can build social and emotional learning. </a:t>
            </a:r>
            <a:endParaRPr lang="en-US">
              <a:latin typeface="Helvetica"/>
              <a:cs typeface="Helvetica"/>
            </a:endParaRPr>
          </a:p>
          <a:p>
            <a:pPr marL="342900" indent="-342900">
              <a:spcAft>
                <a:spcPts val="1800"/>
              </a:spcAft>
            </a:pPr>
            <a:r>
              <a:rPr lang="en-AU">
                <a:latin typeface="Helvetica"/>
                <a:cs typeface="Helvetica"/>
              </a:rPr>
              <a:t>When students know about their qualities, their attributes and their talents they can feel good about themselves. </a:t>
            </a:r>
            <a:endParaRPr lang="en-US">
              <a:latin typeface="Helvetica"/>
              <a:cs typeface="Helvetica"/>
            </a:endParaRPr>
          </a:p>
          <a:p>
            <a:pPr marL="342900" indent="-342900">
              <a:spcAft>
                <a:spcPts val="1800"/>
              </a:spcAft>
            </a:pPr>
            <a:r>
              <a:rPr lang="en-AU">
                <a:latin typeface="Helvetica"/>
                <a:cs typeface="Helvetica"/>
              </a:rPr>
              <a:t>Knowing about their own special story helps students to build a coherent self-narrative.</a:t>
            </a:r>
          </a:p>
          <a:p>
            <a:pPr marL="0" indent="0">
              <a:spcAft>
                <a:spcPts val="1800"/>
              </a:spcAft>
              <a:buNone/>
            </a:pPr>
            <a:endParaRPr lang="en-AU" b="1">
              <a:latin typeface="Helvetica"/>
              <a:cs typeface="Helvetica"/>
            </a:endParaRPr>
          </a:p>
          <a:p>
            <a:pPr marL="0" indent="0">
              <a:spcAft>
                <a:spcPts val="1800"/>
              </a:spcAft>
              <a:buNone/>
            </a:pPr>
            <a:r>
              <a:rPr lang="en-AU" b="1">
                <a:solidFill>
                  <a:srgbClr val="FF6115"/>
                </a:solidFill>
                <a:latin typeface="Helvetica"/>
                <a:cs typeface="Helvetica"/>
              </a:rPr>
              <a:t>I grow stronger as I learn more about what makes me, me.</a:t>
            </a:r>
            <a:endParaRPr lang="en-AU">
              <a:solidFill>
                <a:srgbClr val="FF6115"/>
              </a:solidFill>
              <a:cs typeface="Helvetica"/>
            </a:endParaRPr>
          </a:p>
        </p:txBody>
      </p:sp>
    </p:spTree>
    <p:extLst>
      <p:ext uri="{BB962C8B-B14F-4D97-AF65-F5344CB8AC3E}">
        <p14:creationId xmlns:p14="http://schemas.microsoft.com/office/powerpoint/2010/main" val="227561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141BB135-61C9-A742-BF83-0C02DE2DA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195" y="0"/>
            <a:ext cx="6350000" cy="6350000"/>
          </a:xfrm>
          <a:prstGeom prst="rect">
            <a:avLst/>
          </a:prstGeom>
        </p:spPr>
      </p:pic>
    </p:spTree>
    <p:extLst>
      <p:ext uri="{BB962C8B-B14F-4D97-AF65-F5344CB8AC3E}">
        <p14:creationId xmlns:p14="http://schemas.microsoft.com/office/powerpoint/2010/main" val="622128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lstStyle/>
          <a:p>
            <a:r>
              <a:rPr lang="en-AU" sz="3600"/>
              <a:t>Today’s Session flow </a:t>
            </a:r>
            <a:endParaRPr lang="en-US" sz="3600"/>
          </a:p>
        </p:txBody>
      </p:sp>
      <p:pic>
        <p:nvPicPr>
          <p:cNvPr id="7" name="Picture 6">
            <a:extLst>
              <a:ext uri="{FF2B5EF4-FFF2-40B4-BE49-F238E27FC236}">
                <a16:creationId xmlns:a16="http://schemas.microsoft.com/office/drawing/2014/main" id="{387DB3BB-4020-E24A-8C60-A85AC50BEB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9668" y="809625"/>
            <a:ext cx="10752664" cy="6048374"/>
          </a:xfrm>
          <a:prstGeom prst="rect">
            <a:avLst/>
          </a:prstGeom>
        </p:spPr>
      </p:pic>
    </p:spTree>
    <p:extLst>
      <p:ext uri="{BB962C8B-B14F-4D97-AF65-F5344CB8AC3E}">
        <p14:creationId xmlns:p14="http://schemas.microsoft.com/office/powerpoint/2010/main" val="2814561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233" y="1128717"/>
            <a:ext cx="9643532" cy="5424487"/>
          </a:xfrm>
          <a:prstGeom prst="rect">
            <a:avLst/>
          </a:prstGeom>
        </p:spPr>
      </p:pic>
    </p:spTree>
    <p:extLst>
      <p:ext uri="{BB962C8B-B14F-4D97-AF65-F5344CB8AC3E}">
        <p14:creationId xmlns:p14="http://schemas.microsoft.com/office/powerpoint/2010/main" val="3316586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 Staged</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234" y="1433514"/>
            <a:ext cx="9643532" cy="5424486"/>
          </a:xfrm>
          <a:prstGeom prst="rect">
            <a:avLst/>
          </a:prstGeom>
        </p:spPr>
      </p:pic>
    </p:spTree>
    <p:extLst>
      <p:ext uri="{BB962C8B-B14F-4D97-AF65-F5344CB8AC3E}">
        <p14:creationId xmlns:p14="http://schemas.microsoft.com/office/powerpoint/2010/main" val="1894562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 Predictable</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235" y="1433514"/>
            <a:ext cx="9643530" cy="5424486"/>
          </a:xfrm>
          <a:prstGeom prst="rect">
            <a:avLst/>
          </a:prstGeom>
        </p:spPr>
      </p:pic>
    </p:spTree>
    <p:extLst>
      <p:ext uri="{BB962C8B-B14F-4D97-AF65-F5344CB8AC3E}">
        <p14:creationId xmlns:p14="http://schemas.microsoft.com/office/powerpoint/2010/main" val="4160796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 Adaptive</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235" y="1333991"/>
            <a:ext cx="9643530" cy="5424485"/>
          </a:xfrm>
          <a:prstGeom prst="rect">
            <a:avLst/>
          </a:prstGeom>
        </p:spPr>
      </p:pic>
    </p:spTree>
    <p:extLst>
      <p:ext uri="{BB962C8B-B14F-4D97-AF65-F5344CB8AC3E}">
        <p14:creationId xmlns:p14="http://schemas.microsoft.com/office/powerpoint/2010/main" val="1108446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 Connected</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266" y="1352652"/>
            <a:ext cx="9643530" cy="5424485"/>
          </a:xfrm>
          <a:prstGeom prst="rect">
            <a:avLst/>
          </a:prstGeom>
        </p:spPr>
      </p:pic>
    </p:spTree>
    <p:extLst>
      <p:ext uri="{BB962C8B-B14F-4D97-AF65-F5344CB8AC3E}">
        <p14:creationId xmlns:p14="http://schemas.microsoft.com/office/powerpoint/2010/main" val="799244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normAutofit/>
          </a:bodyPr>
          <a:lstStyle/>
          <a:p>
            <a:r>
              <a:rPr lang="en-US" sz="3600"/>
              <a:t>Circle of Strategies: Enabled</a:t>
            </a:r>
            <a:endParaRPr lang="en-AU">
              <a:solidFill>
                <a:srgbClr val="660033"/>
              </a:solidFill>
            </a:endParaRPr>
          </a:p>
        </p:txBody>
      </p:sp>
      <p:pic>
        <p:nvPicPr>
          <p:cNvPr id="6" name="Picture 5">
            <a:extLst>
              <a:ext uri="{FF2B5EF4-FFF2-40B4-BE49-F238E27FC236}">
                <a16:creationId xmlns:a16="http://schemas.microsoft.com/office/drawing/2014/main" id="{8291A01E-2236-AA46-9580-E8DFB9788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236" y="1433516"/>
            <a:ext cx="9643527" cy="5424484"/>
          </a:xfrm>
          <a:prstGeom prst="rect">
            <a:avLst/>
          </a:prstGeom>
        </p:spPr>
      </p:pic>
    </p:spTree>
    <p:extLst>
      <p:ext uri="{BB962C8B-B14F-4D97-AF65-F5344CB8AC3E}">
        <p14:creationId xmlns:p14="http://schemas.microsoft.com/office/powerpoint/2010/main" val="2841574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CF9397-3E7B-4610-AC76-74056F0F6976}"/>
              </a:ext>
            </a:extLst>
          </p:cNvPr>
          <p:cNvSpPr>
            <a:spLocks noGrp="1"/>
          </p:cNvSpPr>
          <p:nvPr>
            <p:ph type="title"/>
          </p:nvPr>
        </p:nvSpPr>
        <p:spPr/>
        <p:txBody>
          <a:bodyPr/>
          <a:lstStyle/>
          <a:p>
            <a:r>
              <a:rPr lang="en-AU" dirty="0"/>
              <a:t>Resources</a:t>
            </a:r>
          </a:p>
        </p:txBody>
      </p:sp>
      <p:pic>
        <p:nvPicPr>
          <p:cNvPr id="9" name="Picture 8" descr="Graphical user interface, website&#10;&#10;Description automatically generated">
            <a:extLst>
              <a:ext uri="{FF2B5EF4-FFF2-40B4-BE49-F238E27FC236}">
                <a16:creationId xmlns:a16="http://schemas.microsoft.com/office/drawing/2014/main" id="{84B09EEE-B790-43E4-98AC-79DAA41AC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994" y="2116534"/>
            <a:ext cx="3349949" cy="4741466"/>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DC0E72AE-B178-43D3-BF87-91BE4E450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061" y="2077654"/>
            <a:ext cx="3349948" cy="4780346"/>
          </a:xfrm>
          <a:prstGeom prst="rect">
            <a:avLst/>
          </a:prstGeom>
        </p:spPr>
      </p:pic>
    </p:spTree>
    <p:extLst>
      <p:ext uri="{BB962C8B-B14F-4D97-AF65-F5344CB8AC3E}">
        <p14:creationId xmlns:p14="http://schemas.microsoft.com/office/powerpoint/2010/main" val="3546041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lstStyle/>
          <a:p>
            <a:r>
              <a:rPr lang="en-AU">
                <a:latin typeface="Helvetica" panose="020B0604020202030204" pitchFamily="34" charset="0"/>
              </a:rPr>
              <a:t>Check</a:t>
            </a:r>
            <a:r>
              <a:rPr lang="en-AU">
                <a:latin typeface="HelveticaNeueLT Pro 45 Lt"/>
              </a:rPr>
              <a:t> </a:t>
            </a:r>
            <a:r>
              <a:rPr lang="en-AU">
                <a:latin typeface="Helvetica" panose="020B0604020202030204" pitchFamily="34" charset="0"/>
              </a:rPr>
              <a:t>out</a:t>
            </a:r>
          </a:p>
        </p:txBody>
      </p:sp>
      <p:sp>
        <p:nvSpPr>
          <p:cNvPr id="4" name="Content Placeholder 3">
            <a:extLst>
              <a:ext uri="{FF2B5EF4-FFF2-40B4-BE49-F238E27FC236}">
                <a16:creationId xmlns:a16="http://schemas.microsoft.com/office/drawing/2014/main" id="{DC60C2F9-DB50-48F6-ACD7-398EF41F3F4B}"/>
              </a:ext>
            </a:extLst>
          </p:cNvPr>
          <p:cNvSpPr>
            <a:spLocks noGrp="1"/>
          </p:cNvSpPr>
          <p:nvPr>
            <p:ph idx="1"/>
          </p:nvPr>
        </p:nvSpPr>
        <p:spPr>
          <a:xfrm>
            <a:off x="838200" y="2211571"/>
            <a:ext cx="7175205" cy="3965391"/>
          </a:xfrm>
        </p:spPr>
        <p:txBody>
          <a:bodyPr vert="horz" lIns="91440" tIns="45720" rIns="91440" bIns="45720" rtlCol="0" anchor="t">
            <a:normAutofit/>
          </a:bodyPr>
          <a:lstStyle/>
          <a:p>
            <a:pPr marL="0" indent="0">
              <a:buNone/>
            </a:pPr>
            <a:r>
              <a:rPr lang="en-AU">
                <a:latin typeface="Helvetica"/>
                <a:cs typeface="Helvetica"/>
              </a:rPr>
              <a:t>What are you taking back to your school/site tomorrow?</a:t>
            </a:r>
            <a:endParaRPr lang="en-US">
              <a:latin typeface="Helvetica"/>
              <a:cs typeface="Helvetica"/>
            </a:endParaRPr>
          </a:p>
          <a:p>
            <a:endParaRPr lang="en-AU">
              <a:latin typeface="Helvetica"/>
              <a:cs typeface="Helvetica"/>
            </a:endParaRPr>
          </a:p>
          <a:p>
            <a:r>
              <a:rPr lang="en-AU">
                <a:latin typeface="Helvetica"/>
                <a:cs typeface="Helvetica"/>
              </a:rPr>
              <a:t>  New perspective?</a:t>
            </a:r>
            <a:endParaRPr lang="en-US">
              <a:latin typeface="Helvetica"/>
              <a:cs typeface="Helvetica"/>
            </a:endParaRPr>
          </a:p>
          <a:p>
            <a:r>
              <a:rPr lang="en-AU">
                <a:latin typeface="Helvetica"/>
                <a:cs typeface="Helvetica"/>
              </a:rPr>
              <a:t>  Strategy?</a:t>
            </a:r>
            <a:endParaRPr lang="en-US">
              <a:latin typeface="Helvetica"/>
              <a:cs typeface="Helvetica"/>
            </a:endParaRPr>
          </a:p>
          <a:p>
            <a:r>
              <a:rPr lang="en-AU">
                <a:latin typeface="Helvetica"/>
                <a:cs typeface="Helvetica"/>
              </a:rPr>
              <a:t>  Activity?</a:t>
            </a:r>
            <a:endParaRPr lang="en-AU">
              <a:cs typeface="Helvetica" pitchFamily="2" charset="0"/>
            </a:endParaRPr>
          </a:p>
        </p:txBody>
      </p:sp>
      <p:pic>
        <p:nvPicPr>
          <p:cNvPr id="3" name="Picture 4" descr="Shape, circle&#10;&#10;Description automatically generated">
            <a:extLst>
              <a:ext uri="{FF2B5EF4-FFF2-40B4-BE49-F238E27FC236}">
                <a16:creationId xmlns:a16="http://schemas.microsoft.com/office/drawing/2014/main" id="{153EFA86-EA80-6099-57B3-B7EFA8A7DEA6}"/>
              </a:ext>
            </a:extLst>
          </p:cNvPr>
          <p:cNvPicPr>
            <a:picLocks noChangeAspect="1"/>
          </p:cNvPicPr>
          <p:nvPr/>
        </p:nvPicPr>
        <p:blipFill>
          <a:blip r:embed="rId2"/>
          <a:stretch>
            <a:fillRect/>
          </a:stretch>
        </p:blipFill>
        <p:spPr>
          <a:xfrm>
            <a:off x="4750981" y="3209260"/>
            <a:ext cx="2743200" cy="2743200"/>
          </a:xfrm>
          <a:prstGeom prst="rect">
            <a:avLst/>
          </a:prstGeom>
        </p:spPr>
      </p:pic>
    </p:spTree>
    <p:extLst>
      <p:ext uri="{BB962C8B-B14F-4D97-AF65-F5344CB8AC3E}">
        <p14:creationId xmlns:p14="http://schemas.microsoft.com/office/powerpoint/2010/main" val="3723030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3981-6828-4688-A0C6-D9078B1E8824}"/>
              </a:ext>
            </a:extLst>
          </p:cNvPr>
          <p:cNvSpPr>
            <a:spLocks noGrp="1"/>
          </p:cNvSpPr>
          <p:nvPr>
            <p:ph type="title"/>
          </p:nvPr>
        </p:nvSpPr>
        <p:spPr/>
        <p:txBody>
          <a:bodyPr/>
          <a:lstStyle/>
          <a:p>
            <a:r>
              <a:rPr lang="en-AU"/>
              <a:t>For more information</a:t>
            </a:r>
          </a:p>
        </p:txBody>
      </p:sp>
      <p:sp>
        <p:nvSpPr>
          <p:cNvPr id="3" name="Content Placeholder 2">
            <a:extLst>
              <a:ext uri="{FF2B5EF4-FFF2-40B4-BE49-F238E27FC236}">
                <a16:creationId xmlns:a16="http://schemas.microsoft.com/office/drawing/2014/main" id="{577E3DC8-33DC-415C-9CE2-80799E589779}"/>
              </a:ext>
            </a:extLst>
          </p:cNvPr>
          <p:cNvSpPr>
            <a:spLocks noGrp="1"/>
          </p:cNvSpPr>
          <p:nvPr>
            <p:ph idx="1"/>
          </p:nvPr>
        </p:nvSpPr>
        <p:spPr>
          <a:xfrm>
            <a:off x="838200" y="2211571"/>
            <a:ext cx="10515600" cy="4160321"/>
          </a:xfrm>
        </p:spPr>
        <p:txBody>
          <a:bodyPr vert="horz" lIns="91440" tIns="45720" rIns="91440" bIns="45720" rtlCol="0" anchor="t">
            <a:normAutofit fontScale="92500" lnSpcReduction="20000"/>
          </a:bodyPr>
          <a:lstStyle/>
          <a:p>
            <a:pPr marL="0" indent="0">
              <a:lnSpc>
                <a:spcPct val="120000"/>
              </a:lnSpc>
              <a:buNone/>
            </a:pPr>
            <a:r>
              <a:rPr lang="en-AU">
                <a:latin typeface="Helvetica"/>
                <a:cs typeface="Helvetica"/>
              </a:rPr>
              <a:t>If you have any further questions about the professional learning program, please contact the Wellbeing Unit at </a:t>
            </a:r>
            <a:r>
              <a:rPr lang="en-AU" u="sng">
                <a:latin typeface="Helvetica"/>
                <a:cs typeface="Helvetica"/>
                <a:hlinkClick r:id="rId2"/>
              </a:rPr>
              <a:t>wellbeing.unit@decyp.tas.gov.au</a:t>
            </a:r>
            <a:endParaRPr lang="en-AU">
              <a:latin typeface="Helvetica"/>
              <a:cs typeface="Helvetica" pitchFamily="2" charset="0"/>
            </a:endParaRPr>
          </a:p>
          <a:p>
            <a:pPr marL="0" indent="0">
              <a:lnSpc>
                <a:spcPct val="120000"/>
              </a:lnSpc>
              <a:buNone/>
            </a:pPr>
            <a:r>
              <a:rPr lang="en-AU">
                <a:latin typeface="Helvetica"/>
                <a:cs typeface="Helvetica"/>
              </a:rPr>
              <a:t>The Employee Assistance Program can also be accessed by calling 1800 650 204 or by emailing </a:t>
            </a:r>
            <a:r>
              <a:rPr lang="en-AU" u="sng">
                <a:latin typeface="Helvetica"/>
                <a:cs typeface="Helvetica"/>
                <a:hlinkClick r:id="rId3"/>
              </a:rPr>
              <a:t>admin@newportwildman.com.au</a:t>
            </a:r>
            <a:endParaRPr lang="en-AU">
              <a:latin typeface="Helvetica"/>
              <a:cs typeface="Helvetica" pitchFamily="2" charset="0"/>
            </a:endParaRPr>
          </a:p>
          <a:p>
            <a:pPr marL="0" indent="0">
              <a:lnSpc>
                <a:spcPct val="120000"/>
              </a:lnSpc>
              <a:buNone/>
            </a:pPr>
            <a:endParaRPr lang="en-AU">
              <a:latin typeface="Helvetica"/>
              <a:cs typeface="Helvetica"/>
            </a:endParaRPr>
          </a:p>
          <a:p>
            <a:pPr marL="0" indent="0">
              <a:lnSpc>
                <a:spcPct val="120000"/>
              </a:lnSpc>
              <a:buNone/>
            </a:pPr>
            <a:r>
              <a:rPr lang="en-AU">
                <a:latin typeface="Helvetica"/>
                <a:cs typeface="Helvetica"/>
              </a:rPr>
              <a:t>Further information and resources to support trauma informed practice can be found</a:t>
            </a:r>
            <a:endParaRPr lang="en-AU">
              <a:cs typeface="Helvetica" pitchFamily="2" charset="0"/>
            </a:endParaRPr>
          </a:p>
          <a:p>
            <a:pPr>
              <a:lnSpc>
                <a:spcPct val="120000"/>
              </a:lnSpc>
            </a:pPr>
            <a:r>
              <a:rPr lang="en-AU" u="sng">
                <a:latin typeface="Helvetica"/>
                <a:cs typeface="Helvetica"/>
                <a:hlinkClick r:id="rId4"/>
              </a:rPr>
              <a:t>https://professionals.childhood.org.au/resources/</a:t>
            </a:r>
            <a:endParaRPr lang="en-AU">
              <a:latin typeface="Helvetica"/>
              <a:cs typeface="Helvetica"/>
            </a:endParaRPr>
          </a:p>
          <a:p>
            <a:pPr>
              <a:lnSpc>
                <a:spcPct val="120000"/>
              </a:lnSpc>
            </a:pPr>
            <a:r>
              <a:rPr lang="en-AU">
                <a:latin typeface="Helvetica"/>
                <a:cs typeface="Helvetica"/>
              </a:rPr>
              <a:t>Or sign up to ACF and you will be able to access even more resources! Training and resources </a:t>
            </a:r>
            <a:r>
              <a:rPr lang="en-AU" u="sng">
                <a:latin typeface="Helvetica"/>
                <a:cs typeface="Helvetica"/>
                <a:hlinkClick r:id="rId5"/>
              </a:rPr>
              <a:t>https://professionals.childhood.org.au/professional-community-network/</a:t>
            </a:r>
            <a:endParaRPr lang="en-AU">
              <a:latin typeface="Helvetica"/>
              <a:cs typeface="Helvetica"/>
            </a:endParaRPr>
          </a:p>
          <a:p>
            <a:pPr>
              <a:lnSpc>
                <a:spcPct val="120000"/>
              </a:lnSpc>
            </a:pPr>
            <a:r>
              <a:rPr lang="en-AU">
                <a:latin typeface="Helvetica"/>
                <a:cs typeface="Helvetica"/>
              </a:rPr>
              <a:t>Key  DECYP resources </a:t>
            </a:r>
            <a:r>
              <a:rPr lang="en-AU" i="1" u="sng">
                <a:latin typeface="Helvetica"/>
                <a:cs typeface="Helvetica"/>
                <a:hlinkClick r:id="rId6"/>
              </a:rPr>
              <a:t>Good Teaching: Trauma Informed Practice</a:t>
            </a:r>
            <a:r>
              <a:rPr lang="en-AU" i="1" u="sng">
                <a:solidFill>
                  <a:srgbClr val="5674B8"/>
                </a:solidFill>
                <a:latin typeface="Helvetica"/>
                <a:cs typeface="Helvetica"/>
              </a:rPr>
              <a:t> Guide</a:t>
            </a:r>
            <a:r>
              <a:rPr lang="en-AU" i="1">
                <a:solidFill>
                  <a:srgbClr val="5674B8"/>
                </a:solidFill>
                <a:latin typeface="Helvetica"/>
                <a:cs typeface="Helvetica"/>
              </a:rPr>
              <a:t> </a:t>
            </a:r>
            <a:r>
              <a:rPr lang="en-AU">
                <a:latin typeface="Helvetica"/>
                <a:cs typeface="Helvetica"/>
              </a:rPr>
              <a:t>and</a:t>
            </a:r>
            <a:r>
              <a:rPr lang="en-AU" i="1">
                <a:latin typeface="Helvetica"/>
                <a:cs typeface="Helvetica"/>
              </a:rPr>
              <a:t> </a:t>
            </a:r>
            <a:r>
              <a:rPr lang="en-AU" i="1" u="sng">
                <a:latin typeface="Helvetica"/>
                <a:cs typeface="Helvetica"/>
                <a:hlinkClick r:id="rId7"/>
              </a:rPr>
              <a:t>Good Teaching: Trauma Informed Practice in Action Workbook</a:t>
            </a:r>
            <a:r>
              <a:rPr lang="en-AU">
                <a:latin typeface="Helvetica"/>
                <a:cs typeface="Helvetica"/>
              </a:rPr>
              <a:t> </a:t>
            </a:r>
            <a:endParaRPr lang="en-AU">
              <a:cs typeface="Helvetica" pitchFamily="2" charset="0"/>
            </a:endParaRPr>
          </a:p>
          <a:p>
            <a:endParaRPr lang="en-AU">
              <a:cs typeface="Helvetica"/>
            </a:endParaRPr>
          </a:p>
        </p:txBody>
      </p:sp>
    </p:spTree>
    <p:extLst>
      <p:ext uri="{BB962C8B-B14F-4D97-AF65-F5344CB8AC3E}">
        <p14:creationId xmlns:p14="http://schemas.microsoft.com/office/powerpoint/2010/main" val="268950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ACC3-73C9-A8E5-A8D5-938B75FE6438}"/>
              </a:ext>
            </a:extLst>
          </p:cNvPr>
          <p:cNvSpPr>
            <a:spLocks noGrp="1"/>
          </p:cNvSpPr>
          <p:nvPr>
            <p:ph type="ctrTitle"/>
          </p:nvPr>
        </p:nvSpPr>
        <p:spPr/>
        <p:txBody>
          <a:bodyPr/>
          <a:lstStyle/>
          <a:p>
            <a:r>
              <a:rPr lang="en-US">
                <a:latin typeface="Helvetica"/>
                <a:cs typeface="Helvetica"/>
              </a:rPr>
              <a:t>Learning together</a:t>
            </a:r>
            <a:endParaRPr lang="en-US"/>
          </a:p>
        </p:txBody>
      </p:sp>
      <p:sp>
        <p:nvSpPr>
          <p:cNvPr id="3" name="Content Placeholder 2">
            <a:extLst>
              <a:ext uri="{FF2B5EF4-FFF2-40B4-BE49-F238E27FC236}">
                <a16:creationId xmlns:a16="http://schemas.microsoft.com/office/drawing/2014/main" id="{C1B7B984-FB9C-65C5-D6EA-D84C901CD3C8}"/>
              </a:ext>
            </a:extLst>
          </p:cNvPr>
          <p:cNvSpPr>
            <a:spLocks noGrp="1"/>
          </p:cNvSpPr>
          <p:nvPr>
            <p:ph type="subTitle" idx="1"/>
          </p:nvPr>
        </p:nvSpPr>
        <p:spPr>
          <a:xfrm>
            <a:off x="413422" y="3983045"/>
            <a:ext cx="6519331" cy="568696"/>
          </a:xfrm>
        </p:spPr>
        <p:txBody>
          <a:bodyPr vert="horz" lIns="91440" tIns="45720" rIns="91440" bIns="45720" rtlCol="0" anchor="t">
            <a:noAutofit/>
          </a:bodyPr>
          <a:lstStyle/>
          <a:p>
            <a:pPr marL="342900" indent="-342900">
              <a:buChar char="•"/>
            </a:pPr>
            <a:r>
              <a:rPr lang="en-US" sz="2000">
                <a:latin typeface="Helvetica"/>
                <a:cs typeface="Helvetica"/>
              </a:rPr>
              <a:t>We all have knowledge, lived experience and practice wisdom we can share</a:t>
            </a:r>
            <a:endParaRPr lang="en-US" sz="2000">
              <a:latin typeface="Helvetica"/>
              <a:cs typeface="Helvetica" pitchFamily="2" charset="0"/>
            </a:endParaRPr>
          </a:p>
          <a:p>
            <a:pPr marL="342900" indent="-342900">
              <a:buChar char="•"/>
            </a:pPr>
            <a:r>
              <a:rPr lang="en-US" sz="2000">
                <a:latin typeface="Helvetica"/>
                <a:cs typeface="Helvetica"/>
              </a:rPr>
              <a:t>Learn with curiosity and openness</a:t>
            </a:r>
          </a:p>
          <a:p>
            <a:endParaRPr lang="en-US">
              <a:cs typeface="Helvetica"/>
            </a:endParaRPr>
          </a:p>
        </p:txBody>
      </p:sp>
      <p:pic>
        <p:nvPicPr>
          <p:cNvPr id="4" name="Picture 4" descr="A group of people posing for the camera&#10;&#10;Description automatically generated">
            <a:extLst>
              <a:ext uri="{FF2B5EF4-FFF2-40B4-BE49-F238E27FC236}">
                <a16:creationId xmlns:a16="http://schemas.microsoft.com/office/drawing/2014/main" id="{86E0F6E3-4D66-F551-0081-ED80906C08D9}"/>
              </a:ext>
            </a:extLst>
          </p:cNvPr>
          <p:cNvPicPr>
            <a:picLocks noChangeAspect="1"/>
          </p:cNvPicPr>
          <p:nvPr/>
        </p:nvPicPr>
        <p:blipFill>
          <a:blip r:embed="rId3"/>
          <a:stretch>
            <a:fillRect/>
          </a:stretch>
        </p:blipFill>
        <p:spPr>
          <a:xfrm>
            <a:off x="6382140" y="-533410"/>
            <a:ext cx="5396438" cy="5402130"/>
          </a:xfrm>
          <a:prstGeom prst="rect">
            <a:avLst/>
          </a:prstGeom>
        </p:spPr>
      </p:pic>
    </p:spTree>
    <p:extLst>
      <p:ext uri="{BB962C8B-B14F-4D97-AF65-F5344CB8AC3E}">
        <p14:creationId xmlns:p14="http://schemas.microsoft.com/office/powerpoint/2010/main" val="2923695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9FE8-1551-4DEE-9550-6EBE42D07FE1}"/>
              </a:ext>
            </a:extLst>
          </p:cNvPr>
          <p:cNvSpPr>
            <a:spLocks noGrp="1"/>
          </p:cNvSpPr>
          <p:nvPr>
            <p:ph type="title"/>
          </p:nvPr>
        </p:nvSpPr>
        <p:spPr/>
        <p:txBody>
          <a:bodyPr/>
          <a:lstStyle/>
          <a:p>
            <a:r>
              <a:rPr lang="en-AU" dirty="0">
                <a:latin typeface="Helvetica" panose="020B0604020202030204" pitchFamily="34" charset="0"/>
              </a:rPr>
              <a:t>Evaluation</a:t>
            </a:r>
            <a:endParaRPr lang="en-AU" dirty="0">
              <a:solidFill>
                <a:schemeClr val="tx1"/>
              </a:solidFill>
              <a:latin typeface="Helvetica" panose="020B0604020202030204" pitchFamily="34" charset="0"/>
            </a:endParaRPr>
          </a:p>
        </p:txBody>
      </p:sp>
      <p:pic>
        <p:nvPicPr>
          <p:cNvPr id="8" name="Content Placeholder 7" descr="Qr code&#10;&#10;Description automatically generated">
            <a:extLst>
              <a:ext uri="{FF2B5EF4-FFF2-40B4-BE49-F238E27FC236}">
                <a16:creationId xmlns:a16="http://schemas.microsoft.com/office/drawing/2014/main" id="{07AB3A85-67AB-4DD4-8A50-A0831B85C5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6875" y="2606003"/>
            <a:ext cx="3518249" cy="3503662"/>
          </a:xfrm>
        </p:spPr>
      </p:pic>
      <p:pic>
        <p:nvPicPr>
          <p:cNvPr id="5" name="Content Placeholder 3" descr="Logo, icon&#10;&#10;Description automatically generated">
            <a:extLst>
              <a:ext uri="{FF2B5EF4-FFF2-40B4-BE49-F238E27FC236}">
                <a16:creationId xmlns:a16="http://schemas.microsoft.com/office/drawing/2014/main" id="{3346CD12-B04B-4303-A4F9-9645E7E9527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1879" y="1783006"/>
            <a:ext cx="1675541" cy="1645994"/>
          </a:xfrm>
          <a:prstGeom prst="rect">
            <a:avLst/>
          </a:prstGeom>
          <a:noFill/>
          <a:ln>
            <a:noFill/>
          </a:ln>
        </p:spPr>
      </p:pic>
      <p:pic>
        <p:nvPicPr>
          <p:cNvPr id="6" name="Picture 5" descr="Shape&#10;&#10;Description automatically generated with medium confidence">
            <a:extLst>
              <a:ext uri="{FF2B5EF4-FFF2-40B4-BE49-F238E27FC236}">
                <a16:creationId xmlns:a16="http://schemas.microsoft.com/office/drawing/2014/main" id="{C94640AD-1ED2-4723-A366-F48887A87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84" y="6312214"/>
            <a:ext cx="1781236" cy="375443"/>
          </a:xfrm>
          <a:prstGeom prst="rect">
            <a:avLst/>
          </a:prstGeom>
        </p:spPr>
      </p:pic>
      <p:sp>
        <p:nvSpPr>
          <p:cNvPr id="9" name="Content Placeholder 2">
            <a:extLst>
              <a:ext uri="{FF2B5EF4-FFF2-40B4-BE49-F238E27FC236}">
                <a16:creationId xmlns:a16="http://schemas.microsoft.com/office/drawing/2014/main" id="{BFEE5253-DAE4-4B15-A0AE-FCD739CB6269}"/>
              </a:ext>
            </a:extLst>
          </p:cNvPr>
          <p:cNvSpPr txBox="1">
            <a:spLocks/>
          </p:cNvSpPr>
          <p:nvPr/>
        </p:nvSpPr>
        <p:spPr>
          <a:xfrm>
            <a:off x="2441511" y="2348960"/>
            <a:ext cx="8783216" cy="910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latin typeface="Helvetica"/>
                <a:cs typeface="Helvetica" pitchFamily="2" charset="0"/>
              </a:rPr>
              <a:t>Please complete the program evaluation using the QR code below.  </a:t>
            </a:r>
            <a:endParaRPr lang="en-US" dirty="0">
              <a:latin typeface="Helvetica"/>
              <a:cs typeface="Helvetica" pitchFamily="2" charset="0"/>
            </a:endParaRPr>
          </a:p>
        </p:txBody>
      </p:sp>
    </p:spTree>
    <p:extLst>
      <p:ext uri="{BB962C8B-B14F-4D97-AF65-F5344CB8AC3E}">
        <p14:creationId xmlns:p14="http://schemas.microsoft.com/office/powerpoint/2010/main" val="2962288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8BE9-F3F1-A247-8611-679FF083DD2F}"/>
              </a:ext>
            </a:extLst>
          </p:cNvPr>
          <p:cNvSpPr>
            <a:spLocks noGrp="1"/>
          </p:cNvSpPr>
          <p:nvPr>
            <p:ph type="ctrTitle"/>
          </p:nvPr>
        </p:nvSpPr>
        <p:spPr/>
        <p:txBody>
          <a:bodyPr/>
          <a:lstStyle/>
          <a:p>
            <a:r>
              <a:rPr lang="en-US" sz="3600">
                <a:latin typeface="Helvetica" panose="020B0604020202030204" pitchFamily="34" charset="0"/>
              </a:rPr>
              <a:t>Thank you for your participation today</a:t>
            </a:r>
          </a:p>
        </p:txBody>
      </p:sp>
      <p:sp>
        <p:nvSpPr>
          <p:cNvPr id="3" name="Subtitle 2">
            <a:extLst>
              <a:ext uri="{FF2B5EF4-FFF2-40B4-BE49-F238E27FC236}">
                <a16:creationId xmlns:a16="http://schemas.microsoft.com/office/drawing/2014/main" id="{5FF74F68-9DDD-DE45-8A4D-14EAC7FD8D25}"/>
              </a:ext>
            </a:extLst>
          </p:cNvPr>
          <p:cNvSpPr>
            <a:spLocks noGrp="1"/>
          </p:cNvSpPr>
          <p:nvPr>
            <p:ph type="subTitle" idx="1"/>
          </p:nvPr>
        </p:nvSpPr>
        <p:spPr>
          <a:xfrm>
            <a:off x="414867" y="3441843"/>
            <a:ext cx="5503047" cy="1859622"/>
          </a:xfrm>
        </p:spPr>
        <p:txBody>
          <a:bodyPr/>
          <a:lstStyle/>
          <a:p>
            <a:endParaRPr lang="en-US" sz="2000" dirty="0">
              <a:latin typeface="Helvetica" panose="020B0604020202030204" pitchFamily="34" charset="0"/>
            </a:endParaRPr>
          </a:p>
        </p:txBody>
      </p:sp>
      <p:pic>
        <p:nvPicPr>
          <p:cNvPr id="4" name="Picture 3">
            <a:extLst>
              <a:ext uri="{FF2B5EF4-FFF2-40B4-BE49-F238E27FC236}">
                <a16:creationId xmlns:a16="http://schemas.microsoft.com/office/drawing/2014/main" id="{E0DFC03D-E9E0-1240-8E10-247AC41C7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0" y="-95321"/>
            <a:ext cx="6350000" cy="6350000"/>
          </a:xfrm>
          <a:prstGeom prst="rect">
            <a:avLst/>
          </a:prstGeom>
        </p:spPr>
      </p:pic>
    </p:spTree>
    <p:extLst>
      <p:ext uri="{BB962C8B-B14F-4D97-AF65-F5344CB8AC3E}">
        <p14:creationId xmlns:p14="http://schemas.microsoft.com/office/powerpoint/2010/main" val="85538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73E7CD-876D-6640-A494-0E009EEF8133}"/>
              </a:ext>
            </a:extLst>
          </p:cNvPr>
          <p:cNvSpPr>
            <a:spLocks noGrp="1"/>
          </p:cNvSpPr>
          <p:nvPr>
            <p:ph idx="1"/>
          </p:nvPr>
        </p:nvSpPr>
        <p:spPr>
          <a:xfrm>
            <a:off x="838200" y="1623317"/>
            <a:ext cx="5675616" cy="4553646"/>
          </a:xfrm>
        </p:spPr>
        <p:txBody>
          <a:bodyPr>
            <a:normAutofit/>
          </a:bodyPr>
          <a:lstStyle/>
          <a:p>
            <a:pPr marL="0" indent="0">
              <a:lnSpc>
                <a:spcPct val="100000"/>
              </a:lnSpc>
              <a:buNone/>
            </a:pPr>
            <a:r>
              <a:rPr lang="en-AU" sz="2000" b="0" i="0" dirty="0">
                <a:solidFill>
                  <a:srgbClr val="000000"/>
                </a:solidFill>
                <a:effectLst/>
                <a:latin typeface="Helvetica" panose="020B0604020202030204" pitchFamily="34" charset="0"/>
              </a:rPr>
              <a:t>Develop an increased understanding of the impact of trauma on children and how it may present in the classroom.</a:t>
            </a:r>
            <a:r>
              <a:rPr lang="en-AU" sz="2000" b="1" i="0" dirty="0">
                <a:solidFill>
                  <a:srgbClr val="000000"/>
                </a:solidFill>
                <a:effectLst/>
                <a:latin typeface="Helvetica" panose="020B0604020202030204" pitchFamily="34" charset="0"/>
              </a:rPr>
              <a:t> </a:t>
            </a:r>
            <a:br>
              <a:rPr lang="en-AU" sz="2000" b="1" i="0" dirty="0">
                <a:solidFill>
                  <a:srgbClr val="000000"/>
                </a:solidFill>
                <a:effectLst/>
                <a:latin typeface="Helvetica" panose="020B0604020202030204" pitchFamily="34" charset="0"/>
              </a:rPr>
            </a:br>
            <a:br>
              <a:rPr lang="en-AU" sz="2000" b="1" i="0" dirty="0">
                <a:solidFill>
                  <a:srgbClr val="000000"/>
                </a:solidFill>
                <a:effectLst/>
                <a:latin typeface="Helvetica" panose="020B0604020202030204" pitchFamily="34" charset="0"/>
              </a:rPr>
            </a:br>
            <a:r>
              <a:rPr lang="en-AU" sz="2000" dirty="0">
                <a:solidFill>
                  <a:srgbClr val="000000"/>
                </a:solidFill>
                <a:latin typeface="Helvetica" panose="020B0604020202030204" pitchFamily="34" charset="0"/>
              </a:rPr>
              <a:t>Develop confidence in building strong and healing relationships with all students </a:t>
            </a:r>
            <a:br>
              <a:rPr lang="en-AU" sz="1200" b="1" i="0" dirty="0">
                <a:solidFill>
                  <a:srgbClr val="000000"/>
                </a:solidFill>
                <a:effectLst/>
                <a:latin typeface="Helvetica" panose="020B0604020202030204" pitchFamily="34" charset="0"/>
              </a:rPr>
            </a:br>
            <a:r>
              <a:rPr lang="en-AU" sz="2000" b="1" i="0" dirty="0">
                <a:solidFill>
                  <a:srgbClr val="000000"/>
                </a:solidFill>
                <a:effectLst/>
                <a:latin typeface="Helvetica" panose="020B0604020202030204" pitchFamily="34" charset="0"/>
              </a:rPr>
              <a:t> </a:t>
            </a:r>
            <a:br>
              <a:rPr lang="en-AU" sz="1200" b="1" i="0" dirty="0">
                <a:solidFill>
                  <a:srgbClr val="000000"/>
                </a:solidFill>
                <a:effectLst/>
                <a:latin typeface="Helvetica" panose="020B0604020202030204" pitchFamily="34" charset="0"/>
              </a:rPr>
            </a:br>
            <a:r>
              <a:rPr lang="en-AU" sz="2000" b="0" i="0" dirty="0">
                <a:solidFill>
                  <a:srgbClr val="000000"/>
                </a:solidFill>
                <a:effectLst/>
                <a:latin typeface="Helvetica" panose="020B0604020202030204" pitchFamily="34" charset="0"/>
              </a:rPr>
              <a:t>Develop a toolkit of strategies for working with students impacted by trauma that are accessible and applicable.</a:t>
            </a:r>
            <a:r>
              <a:rPr lang="en-AU" sz="2000" b="1" i="0" dirty="0">
                <a:solidFill>
                  <a:srgbClr val="000000"/>
                </a:solidFill>
                <a:effectLst/>
                <a:latin typeface="Helvetica" panose="020B0604020202030204" pitchFamily="34" charset="0"/>
              </a:rPr>
              <a:t> </a:t>
            </a:r>
            <a:br>
              <a:rPr lang="en-AU" sz="1200" b="1" i="0" dirty="0">
                <a:solidFill>
                  <a:srgbClr val="000000"/>
                </a:solidFill>
                <a:effectLst/>
                <a:latin typeface="Segoe UI" panose="020B0502040204020203" pitchFamily="34" charset="0"/>
              </a:rPr>
            </a:br>
            <a:r>
              <a:rPr lang="en-AU" sz="2000" b="1" i="0" dirty="0">
                <a:solidFill>
                  <a:srgbClr val="000000"/>
                </a:solidFill>
                <a:effectLst/>
                <a:latin typeface="HelveticaNeueLT Pro 45 Lt" panose="020B0403020202020204" pitchFamily="34" charset="0"/>
              </a:rPr>
              <a:t> </a:t>
            </a:r>
            <a:br>
              <a:rPr lang="en-AU" sz="1200" b="1" i="0" dirty="0">
                <a:solidFill>
                  <a:srgbClr val="000000"/>
                </a:solidFill>
                <a:effectLst/>
                <a:latin typeface="Segoe UI" panose="020B0502040204020203" pitchFamily="34" charset="0"/>
              </a:rPr>
            </a:br>
            <a:endParaRPr lang="en-US" dirty="0"/>
          </a:p>
        </p:txBody>
      </p:sp>
      <p:pic>
        <p:nvPicPr>
          <p:cNvPr id="3" name="Picture 2">
            <a:extLst>
              <a:ext uri="{FF2B5EF4-FFF2-40B4-BE49-F238E27FC236}">
                <a16:creationId xmlns:a16="http://schemas.microsoft.com/office/drawing/2014/main" id="{A2B0A285-3CE6-9344-BED9-401A7D16D8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59033" y="0"/>
            <a:ext cx="5932967" cy="5932967"/>
          </a:xfrm>
          <a:prstGeom prst="rect">
            <a:avLst/>
          </a:prstGeom>
        </p:spPr>
      </p:pic>
    </p:spTree>
    <p:extLst>
      <p:ext uri="{BB962C8B-B14F-4D97-AF65-F5344CB8AC3E}">
        <p14:creationId xmlns:p14="http://schemas.microsoft.com/office/powerpoint/2010/main" val="236222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978F-F74D-03A9-CBF8-BDAE83E984C6}"/>
              </a:ext>
            </a:extLst>
          </p:cNvPr>
          <p:cNvSpPr>
            <a:spLocks noGrp="1"/>
          </p:cNvSpPr>
          <p:nvPr>
            <p:ph type="title"/>
          </p:nvPr>
        </p:nvSpPr>
        <p:spPr/>
        <p:txBody>
          <a:bodyPr/>
          <a:lstStyle/>
          <a:p>
            <a:r>
              <a:rPr lang="en-US">
                <a:latin typeface="Helvetica"/>
                <a:cs typeface="Helvetica"/>
              </a:rPr>
              <a:t>Overview</a:t>
            </a:r>
            <a:endParaRPr lang="en-US"/>
          </a:p>
        </p:txBody>
      </p:sp>
      <p:pic>
        <p:nvPicPr>
          <p:cNvPr id="7" name="Content Placeholder 6" descr="Timeline&#10;&#10;Description automatically generated">
            <a:extLst>
              <a:ext uri="{FF2B5EF4-FFF2-40B4-BE49-F238E27FC236}">
                <a16:creationId xmlns:a16="http://schemas.microsoft.com/office/drawing/2014/main" id="{1BA7AAE5-300B-480D-8813-4483E6D9E8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515" y="578499"/>
            <a:ext cx="11336694" cy="6279501"/>
          </a:xfrm>
        </p:spPr>
      </p:pic>
    </p:spTree>
    <p:extLst>
      <p:ext uri="{BB962C8B-B14F-4D97-AF65-F5344CB8AC3E}">
        <p14:creationId xmlns:p14="http://schemas.microsoft.com/office/powerpoint/2010/main" val="62902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A509-4C9D-445C-EA43-6397B194CDBF}"/>
              </a:ext>
            </a:extLst>
          </p:cNvPr>
          <p:cNvSpPr>
            <a:spLocks noGrp="1"/>
          </p:cNvSpPr>
          <p:nvPr>
            <p:ph type="title"/>
          </p:nvPr>
        </p:nvSpPr>
        <p:spPr/>
        <p:txBody>
          <a:bodyPr/>
          <a:lstStyle/>
          <a:p>
            <a:r>
              <a:rPr lang="en-US">
                <a:latin typeface="Helvetica"/>
                <a:cs typeface="Helvetica"/>
              </a:rPr>
              <a:t>Reflective question</a:t>
            </a:r>
            <a:endParaRPr lang="en-US"/>
          </a:p>
        </p:txBody>
      </p:sp>
      <p:sp>
        <p:nvSpPr>
          <p:cNvPr id="3" name="Content Placeholder 2">
            <a:extLst>
              <a:ext uri="{FF2B5EF4-FFF2-40B4-BE49-F238E27FC236}">
                <a16:creationId xmlns:a16="http://schemas.microsoft.com/office/drawing/2014/main" id="{1BCDB14B-42F8-C382-F519-C50F229C400A}"/>
              </a:ext>
            </a:extLst>
          </p:cNvPr>
          <p:cNvSpPr>
            <a:spLocks noGrp="1"/>
          </p:cNvSpPr>
          <p:nvPr>
            <p:ph idx="1"/>
          </p:nvPr>
        </p:nvSpPr>
        <p:spPr/>
        <p:txBody>
          <a:bodyPr vert="horz" lIns="91440" tIns="45720" rIns="91440" bIns="45720" rtlCol="0" anchor="t">
            <a:normAutofit/>
          </a:bodyPr>
          <a:lstStyle/>
          <a:p>
            <a:pPr marL="0" indent="0">
              <a:buNone/>
            </a:pPr>
            <a:br>
              <a:rPr lang="en-US"/>
            </a:br>
            <a:endParaRPr lang="en-US"/>
          </a:p>
          <a:p>
            <a:pPr marL="0" indent="0">
              <a:buNone/>
            </a:pPr>
            <a:endParaRPr lang="en-US">
              <a:latin typeface="Helvetica"/>
              <a:cs typeface="Helvetica"/>
            </a:endParaRPr>
          </a:p>
          <a:p>
            <a:pPr marL="0" indent="0" algn="ctr">
              <a:buNone/>
            </a:pPr>
            <a:r>
              <a:rPr lang="en-US" sz="3200">
                <a:latin typeface="Helvetica"/>
                <a:cs typeface="Helvetica"/>
              </a:rPr>
              <a:t>All educators want children and young people to thrive in the spaces we create with them at school. </a:t>
            </a:r>
            <a:br>
              <a:rPr lang="en-US" sz="3200">
                <a:cs typeface="Helvetica"/>
              </a:rPr>
            </a:br>
            <a:br>
              <a:rPr lang="en-US">
                <a:cs typeface="Helvetica"/>
              </a:rPr>
            </a:br>
            <a:br>
              <a:rPr lang="en-US">
                <a:cs typeface="Helvetica"/>
              </a:rPr>
            </a:br>
            <a:br>
              <a:rPr lang="en-US">
                <a:cs typeface="Helvetica"/>
              </a:rPr>
            </a:br>
            <a:r>
              <a:rPr lang="en-US" b="1">
                <a:latin typeface="Helvetica"/>
                <a:cs typeface="Helvetica"/>
              </a:rPr>
              <a:t>What makes the best kinds of learning spaces for children and young people?</a:t>
            </a:r>
            <a:br>
              <a:rPr lang="en-US">
                <a:cs typeface="Helvetica"/>
              </a:rPr>
            </a:br>
            <a:endParaRPr lang="en-US">
              <a:cs typeface="Helvetica"/>
            </a:endParaRPr>
          </a:p>
        </p:txBody>
      </p:sp>
      <p:pic>
        <p:nvPicPr>
          <p:cNvPr id="5" name="Picture 4" descr="A picture containing icon&#10;&#10;Description automatically generated">
            <a:extLst>
              <a:ext uri="{FF2B5EF4-FFF2-40B4-BE49-F238E27FC236}">
                <a16:creationId xmlns:a16="http://schemas.microsoft.com/office/drawing/2014/main" id="{FC394DF1-09ED-441D-828A-A6E719F4F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493" y="1511289"/>
            <a:ext cx="1400564" cy="1400564"/>
          </a:xfrm>
          <a:prstGeom prst="rect">
            <a:avLst/>
          </a:prstGeom>
        </p:spPr>
      </p:pic>
    </p:spTree>
    <p:extLst>
      <p:ext uri="{BB962C8B-B14F-4D97-AF65-F5344CB8AC3E}">
        <p14:creationId xmlns:p14="http://schemas.microsoft.com/office/powerpoint/2010/main" val="422227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5A2E-C89E-B679-BC49-A9AE9ACAFD00}"/>
              </a:ext>
            </a:extLst>
          </p:cNvPr>
          <p:cNvSpPr>
            <a:spLocks noGrp="1"/>
          </p:cNvSpPr>
          <p:nvPr>
            <p:ph type="title"/>
          </p:nvPr>
        </p:nvSpPr>
        <p:spPr/>
        <p:txBody>
          <a:bodyPr/>
          <a:lstStyle/>
          <a:p>
            <a:r>
              <a:rPr lang="en-US">
                <a:latin typeface="Helvetica"/>
                <a:cs typeface="Helvetica"/>
              </a:rPr>
              <a:t>Today's session flow</a:t>
            </a:r>
            <a:endParaRPr lang="en-US"/>
          </a:p>
        </p:txBody>
      </p:sp>
      <p:pic>
        <p:nvPicPr>
          <p:cNvPr id="4" name="Picture 4" descr="Diagram&#10;&#10;Description automatically generated">
            <a:extLst>
              <a:ext uri="{FF2B5EF4-FFF2-40B4-BE49-F238E27FC236}">
                <a16:creationId xmlns:a16="http://schemas.microsoft.com/office/drawing/2014/main" id="{7B6392AD-F0EE-5849-50AC-4CF11C1620D9}"/>
              </a:ext>
            </a:extLst>
          </p:cNvPr>
          <p:cNvPicPr>
            <a:picLocks noGrp="1" noChangeAspect="1"/>
          </p:cNvPicPr>
          <p:nvPr>
            <p:ph idx="1"/>
          </p:nvPr>
        </p:nvPicPr>
        <p:blipFill>
          <a:blip r:embed="rId3"/>
          <a:stretch>
            <a:fillRect/>
          </a:stretch>
        </p:blipFill>
        <p:spPr>
          <a:xfrm>
            <a:off x="681135" y="791053"/>
            <a:ext cx="10860831" cy="6066947"/>
          </a:xfrm>
        </p:spPr>
      </p:pic>
    </p:spTree>
    <p:extLst>
      <p:ext uri="{BB962C8B-B14F-4D97-AF65-F5344CB8AC3E}">
        <p14:creationId xmlns:p14="http://schemas.microsoft.com/office/powerpoint/2010/main" val="455311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f047896-8028-4a0f-ad28-9ad7f953f067" xsi:nil="true"/>
    <lcf76f155ced4ddcb4097134ff3c332f xmlns="fc1daf2a-eda1-43a6-951a-875fa6b812ca">
      <Terms xmlns="http://schemas.microsoft.com/office/infopath/2007/PartnerControls"/>
    </lcf76f155ced4ddcb4097134ff3c332f>
    <DocumentsIncluded xmlns="fc1daf2a-eda1-43a6-951a-875fa6b812ca" xsi:nil="true"/>
    <SharedWithUsers xmlns="2f047896-8028-4a0f-ad28-9ad7f953f067">
      <UserInfo>
        <DisplayName>Support</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7" ma:contentTypeDescription="Create a new document." ma:contentTypeScope="" ma:versionID="dc64781c22e119ab878315877911b6f3">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a79fe0b3d019438db0e1f31476c88f24"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DocumentsInclude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DocumentsIncluded" ma:index="20" nillable="true" ma:displayName="Documents Included" ma:description="No of examples included" ma:format="Dropdown" ma:internalName="DocumentsIncluded" ma:percentage="FALSE">
      <xsd:simpleType>
        <xsd:restriction base="dms:Number"/>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42db4f-6376-4477-ba7f-168c6b9fdd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b225e6d-eb77-4ad7-8c7a-f7f46168e05d}" ma:internalName="TaxCatchAll" ma:showField="CatchAllData" ma:web="2f047896-8028-4a0f-ad28-9ad7f953f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70A4A-CF61-40B3-9FAD-B060D274BC74}">
  <ds:schemaRefs>
    <ds:schemaRef ds:uri="2f047896-8028-4a0f-ad28-9ad7f953f067"/>
    <ds:schemaRef ds:uri="fc1daf2a-eda1-43a6-951a-875fa6b812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1A6542-E3C6-4388-B6C4-84105416E136}">
  <ds:schemaRefs>
    <ds:schemaRef ds:uri="2f047896-8028-4a0f-ad28-9ad7f953f067"/>
    <ds:schemaRef ds:uri="fc1daf2a-eda1-43a6-951a-875fa6b812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FE37B9-B8B5-4862-B24B-CB026E6E02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5164</Words>
  <Application>Microsoft Office PowerPoint</Application>
  <PresentationFormat>Widescreen</PresentationFormat>
  <Paragraphs>468</Paragraphs>
  <Slides>51</Slides>
  <Notes>34</Notes>
  <HiddenSlides>0</HiddenSlides>
  <MMClips>1</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Office Theme</vt:lpstr>
      <vt:lpstr>1_Office Theme</vt:lpstr>
      <vt:lpstr>This session will be starting at 10 am.  While you are waiting please use the chat function to introduce yourself (and any colleagues with you) and where you are located.</vt:lpstr>
      <vt:lpstr>Informed, aware and responsive:</vt:lpstr>
      <vt:lpstr>PowerPoint Presentation</vt:lpstr>
      <vt:lpstr>PowerPoint Presentation</vt:lpstr>
      <vt:lpstr>Learning together</vt:lpstr>
      <vt:lpstr>PowerPoint Presentation</vt:lpstr>
      <vt:lpstr>Overview</vt:lpstr>
      <vt:lpstr>Reflective question</vt:lpstr>
      <vt:lpstr>Today's session flow</vt:lpstr>
      <vt:lpstr>Defining trauma</vt:lpstr>
      <vt:lpstr>Trauma and needs</vt:lpstr>
      <vt:lpstr>Trauma and needs</vt:lpstr>
      <vt:lpstr>Impacts of trauma</vt:lpstr>
      <vt:lpstr>Impacts of Trauma</vt:lpstr>
      <vt:lpstr>Impacts of Trauma</vt:lpstr>
      <vt:lpstr>Impacts of Trauma</vt:lpstr>
      <vt:lpstr>Today's session flow</vt:lpstr>
      <vt:lpstr>Making Space for Learning</vt:lpstr>
      <vt:lpstr>PowerPoint Presentation</vt:lpstr>
      <vt:lpstr>Staged </vt:lpstr>
      <vt:lpstr>Predictable</vt:lpstr>
      <vt:lpstr>Predictable</vt:lpstr>
      <vt:lpstr>Predictable</vt:lpstr>
      <vt:lpstr>Adaptive</vt:lpstr>
      <vt:lpstr>Adaptive</vt:lpstr>
      <vt:lpstr>What does safety look like at school?</vt:lpstr>
      <vt:lpstr> Safe &amp; Unsafe States of Being </vt:lpstr>
      <vt:lpstr>PowerPoint Presentation</vt:lpstr>
      <vt:lpstr>PowerPoint Presentation</vt:lpstr>
      <vt:lpstr>PowerPoint Presentation</vt:lpstr>
      <vt:lpstr>PowerPoint Presentation</vt:lpstr>
      <vt:lpstr>PowerPoint Presentation</vt:lpstr>
      <vt:lpstr>The Social Engagement System </vt:lpstr>
      <vt:lpstr>Line of my day activity</vt:lpstr>
      <vt:lpstr>Connected</vt:lpstr>
      <vt:lpstr>Connected</vt:lpstr>
      <vt:lpstr>Connected</vt:lpstr>
      <vt:lpstr>Connected</vt:lpstr>
      <vt:lpstr>Enabled</vt:lpstr>
      <vt:lpstr>Today’s Session flow </vt:lpstr>
      <vt:lpstr>Circle of Strategies</vt:lpstr>
      <vt:lpstr>Circle of Strategies: Staged</vt:lpstr>
      <vt:lpstr>Circle of Strategies: Predictable</vt:lpstr>
      <vt:lpstr>Circle of Strategies: Adaptive</vt:lpstr>
      <vt:lpstr>Circle of Strategies: Connected</vt:lpstr>
      <vt:lpstr>Circle of Strategies: Enabled</vt:lpstr>
      <vt:lpstr>Resources</vt:lpstr>
      <vt:lpstr>Check out</vt:lpstr>
      <vt:lpstr>For more information</vt:lpstr>
      <vt:lpstr>Evaluation</vt:lpstr>
      <vt:lpstr>Thank you for your participation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schools</dc:title>
  <dc:creator>Celina Sargent</dc:creator>
  <cp:lastModifiedBy>Celina Sargent</cp:lastModifiedBy>
  <cp:revision>49</cp:revision>
  <dcterms:created xsi:type="dcterms:W3CDTF">2022-10-13T03:48:17Z</dcterms:created>
  <dcterms:modified xsi:type="dcterms:W3CDTF">2023-02-05T21:56:13Z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y fmtid="{D5CDD505-2E9C-101B-9397-08002B2CF9AE}" pid="3" name="MediaServiceImageTags">
    <vt:lpwstr/>
  </property>
</Properties>
</file>