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1378" r:id="rId5"/>
    <p:sldId id="257" r:id="rId6"/>
    <p:sldId id="1379" r:id="rId7"/>
    <p:sldId id="1373" r:id="rId8"/>
    <p:sldId id="1380" r:id="rId9"/>
    <p:sldId id="304" r:id="rId10"/>
    <p:sldId id="261" r:id="rId11"/>
    <p:sldId id="1381" r:id="rId12"/>
    <p:sldId id="259" r:id="rId13"/>
    <p:sldId id="1382" r:id="rId14"/>
    <p:sldId id="1383" r:id="rId15"/>
    <p:sldId id="1252" r:id="rId16"/>
    <p:sldId id="1155" r:id="rId17"/>
    <p:sldId id="452" r:id="rId18"/>
    <p:sldId id="744" r:id="rId19"/>
    <p:sldId id="1306" r:id="rId20"/>
    <p:sldId id="1236" r:id="rId21"/>
    <p:sldId id="1238" r:id="rId22"/>
    <p:sldId id="1239" r:id="rId23"/>
    <p:sldId id="1401" r:id="rId24"/>
    <p:sldId id="1138" r:id="rId25"/>
    <p:sldId id="801" r:id="rId26"/>
    <p:sldId id="1096" r:id="rId27"/>
    <p:sldId id="1247" r:id="rId28"/>
    <p:sldId id="298" r:id="rId29"/>
    <p:sldId id="1387" r:id="rId30"/>
    <p:sldId id="258" r:id="rId31"/>
    <p:sldId id="1388" r:id="rId32"/>
    <p:sldId id="1389" r:id="rId33"/>
    <p:sldId id="1390" r:id="rId34"/>
    <p:sldId id="294" r:id="rId35"/>
    <p:sldId id="1391" r:id="rId36"/>
    <p:sldId id="1040" r:id="rId37"/>
    <p:sldId id="1392" r:id="rId38"/>
    <p:sldId id="1393" r:id="rId39"/>
    <p:sldId id="1394" r:id="rId40"/>
    <p:sldId id="1395" r:id="rId41"/>
    <p:sldId id="1396" r:id="rId42"/>
    <p:sldId id="1397" r:id="rId43"/>
    <p:sldId id="1269" r:id="rId44"/>
    <p:sldId id="1253" r:id="rId45"/>
    <p:sldId id="138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4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ndan Bailey" initials="BB" lastIdx="8" clrIdx="0">
    <p:extLst>
      <p:ext uri="{19B8F6BF-5375-455C-9EA6-DF929625EA0E}">
        <p15:presenceInfo xmlns:p15="http://schemas.microsoft.com/office/powerpoint/2012/main" userId="S::bbailey@childhood.org.au::a7520b92-c2f5-4ac7-a29c-095941763a0e" providerId="AD"/>
      </p:ext>
    </p:extLst>
  </p:cmAuthor>
  <p:cmAuthor id="2" name="Karyn Robinson" initials="KR" lastIdx="5" clrIdx="1">
    <p:extLst>
      <p:ext uri="{19B8F6BF-5375-455C-9EA6-DF929625EA0E}">
        <p15:presenceInfo xmlns:p15="http://schemas.microsoft.com/office/powerpoint/2012/main" userId="S::krobinson@childhood.org.au::3b863c68-e6c0-4b55-a02a-eb439661c5ef" providerId="AD"/>
      </p:ext>
    </p:extLst>
  </p:cmAuthor>
  <p:cmAuthor id="3" name="Carolyn Grace" initials="CG" lastIdx="9" clrIdx="2">
    <p:extLst>
      <p:ext uri="{19B8F6BF-5375-455C-9EA6-DF929625EA0E}">
        <p15:presenceInfo xmlns:p15="http://schemas.microsoft.com/office/powerpoint/2012/main" userId="S::cgrace@childhood.org.au::16d67fd3-ea20-41c4-a4eb-9891763492ac" providerId="AD"/>
      </p:ext>
    </p:extLst>
  </p:cmAuthor>
  <p:cmAuthor id="4" name="Donna Richards" initials="DR" lastIdx="1" clrIdx="3">
    <p:extLst>
      <p:ext uri="{19B8F6BF-5375-455C-9EA6-DF929625EA0E}">
        <p15:presenceInfo xmlns:p15="http://schemas.microsoft.com/office/powerpoint/2012/main" userId="S::drichards@childhood.org.au::e4a6ec1c-79f5-40ce-b8cf-04b8447f5c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8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54" autoAdjust="0"/>
    <p:restoredTop sz="94694" autoAdjust="0"/>
  </p:normalViewPr>
  <p:slideViewPr>
    <p:cSldViewPr snapToGrid="0" showGuides="1">
      <p:cViewPr varScale="1">
        <p:scale>
          <a:sx n="87" d="100"/>
          <a:sy n="87" d="100"/>
        </p:scale>
        <p:origin x="30" y="315"/>
      </p:cViewPr>
      <p:guideLst>
        <p:guide orient="horz" pos="1548"/>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69" d="100"/>
          <a:sy n="69" d="100"/>
        </p:scale>
        <p:origin x="2568" y="-561"/>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27T14:54:46.294" idx="6">
    <p:pos x="4491" y="-217"/>
    <p:text>love this - also love that it looks like a series of cracked phone screens!</p:text>
    <p:extLst>
      <p:ext uri="{C676402C-5697-4E1C-873F-D02D1690AC5C}">
        <p15:threadingInfo xmlns:p15="http://schemas.microsoft.com/office/powerpoint/2012/main" timeZoneBias="-600"/>
      </p:ext>
    </p:extLst>
  </p:cm>
  <p:cm authorId="2" dt="2022-09-26T22:00:36.867" idx="4">
    <p:pos x="4491" y="-81"/>
    <p:text>Neave's phone = 6 Years
</p:text>
    <p:extLst>
      <p:ext uri="{C676402C-5697-4E1C-873F-D02D1690AC5C}">
        <p15:threadingInfo xmlns:p15="http://schemas.microsoft.com/office/powerpoint/2012/main" timeZoneBias="420">
          <p15:parentCm authorId="1" idx="6"/>
        </p15:threadingInfo>
      </p:ext>
    </p:extLst>
  </p:cm>
  <p:cm authorId="3" dt="2022-09-28T18:19:28.668" idx="6">
    <p:pos x="4491" y="-121"/>
    <p:text>lol</p:text>
    <p:extLst>
      <p:ext uri="{C676402C-5697-4E1C-873F-D02D1690AC5C}">
        <p15:threadingInfo xmlns:p15="http://schemas.microsoft.com/office/powerpoint/2012/main" timeZoneBias="-570">
          <p15:parentCm authorId="1" idx="6"/>
        </p15:threadingInfo>
      </p:ext>
    </p:extLst>
  </p:cm>
  <p:cm authorId="3" dt="2022-09-28T18:19:46.335" idx="7">
    <p:pos x="4491" y="-25"/>
    <p:text>thankyou to Kim who redesigned this one for us :)</p:text>
    <p:extLst>
      <p:ext uri="{C676402C-5697-4E1C-873F-D02D1690AC5C}">
        <p15:threadingInfo xmlns:p15="http://schemas.microsoft.com/office/powerpoint/2012/main" timeZoneBias="-570">
          <p15:parentCm authorId="1" idx="6"/>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2-09-28T18:19:55.722" idx="8">
    <p:pos x="6543" y="-550"/>
    <p:text>A big thanks to Kim for updating this image for us :)</p:text>
    <p:extLst>
      <p:ext uri="{C676402C-5697-4E1C-873F-D02D1690AC5C}">
        <p15:threadingInfo xmlns:p15="http://schemas.microsoft.com/office/powerpoint/2012/main" timeZoneBias="-57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82302-5CCC-481C-B3FC-1E36AC2AA2B7}" type="datetimeFigureOut">
              <a:rPr lang="en-AU" smtClean="0"/>
              <a:t>14/08/2023</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521A4-CFA7-4D28-B937-6EF440B22791}" type="slidenum">
              <a:rPr lang="en-AU" smtClean="0"/>
              <a:t>‹#›</a:t>
            </a:fld>
            <a:endParaRPr lang="en-AU" dirty="0"/>
          </a:p>
        </p:txBody>
      </p:sp>
    </p:spTree>
    <p:extLst>
      <p:ext uri="{BB962C8B-B14F-4D97-AF65-F5344CB8AC3E}">
        <p14:creationId xmlns:p14="http://schemas.microsoft.com/office/powerpoint/2010/main" val="1326317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jXnyM0ZuKNU"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orygen.org.au/Training/Resources/Trauma/Mythbusters/Trauma-mh-yp/Trauma_and_MH_in_YP_Mythbuster?ext=" TargetMode="External"/><Relationship Id="rId7" Type="http://schemas.openxmlformats.org/officeDocument/2006/relationships/hyperlink" Target="file:///C:\Users\e4103601\Downloads\49132-20-trauma-20-informed-20-guidelines-202pdf.pd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mhcc.org.au/wp-content/uploads/2022/07/Recovery-Oriented-Language-Guide-Mental-Health-Coordinating-Council-2022.pdf" TargetMode="External"/><Relationship Id="rId5" Type="http://schemas.openxmlformats.org/officeDocument/2006/relationships/hyperlink" Target="http://mhcc.org.au/wp-content/uploads/2018/05/ticp_awg_position_paper__v_44_final___07_11_13-1.pdf" TargetMode="External"/><Relationship Id="rId4" Type="http://schemas.openxmlformats.org/officeDocument/2006/relationships/hyperlink" Target="https://beaconhouse.org.uk/wp-content/uploads/2020/02/Developmental-Trauma-Close-Up-Revised-Jan-2020.pdf"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di.sa.edu.au/library/document-library/controlled-guidelines/sexual-behaviour-in-children-and-young-people-procedure-and-guideline.pdf"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edi.sa.edu.au/library/document-library/controlled-policies/behaviour-support-policy" TargetMode="External"/><Relationship Id="rId4" Type="http://schemas.openxmlformats.org/officeDocument/2006/relationships/hyperlink" Target="https://edi.sa.edu.au/library/document-library/controlled-guidelines/protective-practices-staff-interactions-children-young-people.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4158131-4DD2-4CB1-9768-B2D0CA91E6AB}" type="slidenum">
              <a:rPr lang="en-AU" smtClean="0"/>
              <a:t>3</a:t>
            </a:fld>
            <a:endParaRPr lang="en-AU" dirty="0"/>
          </a:p>
        </p:txBody>
      </p:sp>
    </p:spTree>
    <p:extLst>
      <p:ext uri="{BB962C8B-B14F-4D97-AF65-F5344CB8AC3E}">
        <p14:creationId xmlns:p14="http://schemas.microsoft.com/office/powerpoint/2010/main" val="1713777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cs typeface="Calibri"/>
              </a:rPr>
              <a:t>CORTICAL </a:t>
            </a:r>
          </a:p>
          <a:p>
            <a:endParaRPr lang="en-AU" dirty="0">
              <a:cs typeface="Calibri"/>
            </a:endParaRPr>
          </a:p>
          <a:p>
            <a:pPr marL="171450" indent="-171450">
              <a:buFont typeface="Arial"/>
              <a:buChar char="•"/>
            </a:pPr>
            <a:r>
              <a:rPr lang="en-US" dirty="0"/>
              <a:t>Key to human advancement.</a:t>
            </a:r>
            <a:endParaRPr lang="en-US" dirty="0">
              <a:cs typeface="Calibri" panose="020F0502020204030204"/>
            </a:endParaRPr>
          </a:p>
          <a:p>
            <a:pPr marL="171450" indent="-171450">
              <a:buFont typeface="Arial"/>
              <a:buChar char="•"/>
            </a:pPr>
            <a:r>
              <a:rPr lang="en-US" dirty="0"/>
              <a:t>Unlike other species we have the ability to mitigate our basic evolutionary motivations </a:t>
            </a:r>
            <a:r>
              <a:rPr lang="en-US" b="1" dirty="0"/>
              <a:t>through conscious reflection.</a:t>
            </a:r>
            <a:endParaRPr lang="en-US" b="1" dirty="0">
              <a:cs typeface="Calibri"/>
            </a:endParaRPr>
          </a:p>
          <a:p>
            <a:pPr marL="171450" indent="-171450">
              <a:spcBef>
                <a:spcPts val="0"/>
              </a:spcBef>
              <a:spcAft>
                <a:spcPts val="0"/>
              </a:spcAft>
              <a:buFont typeface="Arial,Sans-Serif"/>
              <a:buChar char="•"/>
            </a:pPr>
            <a:r>
              <a:rPr lang="en-US" dirty="0"/>
              <a:t>The cortex offers us the advancement of reflection to mitigate basic drives/ motivations </a:t>
            </a:r>
            <a:endParaRPr lang="en-US" dirty="0">
              <a:cs typeface="Calibri"/>
            </a:endParaRPr>
          </a:p>
          <a:p>
            <a:pPr marL="171450" indent="-171450">
              <a:spcBef>
                <a:spcPts val="0"/>
              </a:spcBef>
              <a:spcAft>
                <a:spcPts val="0"/>
              </a:spcAft>
              <a:buFont typeface="Arial,Sans-Serif"/>
              <a:buChar char="•"/>
            </a:pPr>
            <a:r>
              <a:rPr lang="en-US" dirty="0"/>
              <a:t>Mindfulness and the ability to be aware of our impact/ perception = compassion  </a:t>
            </a:r>
            <a:endParaRPr lang="en-AU" dirty="0"/>
          </a:p>
          <a:p>
            <a:pPr marL="171450" indent="-171450">
              <a:spcBef>
                <a:spcPts val="0"/>
              </a:spcBef>
              <a:spcAft>
                <a:spcPts val="0"/>
              </a:spcAft>
              <a:buFont typeface="Arial"/>
              <a:buChar char="•"/>
            </a:pPr>
            <a:r>
              <a:rPr lang="en-US" dirty="0"/>
              <a:t>Consciously activated for reflection</a:t>
            </a:r>
            <a:endParaRPr lang="en-US" dirty="0">
              <a:cs typeface="Calibri"/>
            </a:endParaRPr>
          </a:p>
          <a:p>
            <a:endParaRPr lang="en-AU" dirty="0">
              <a:cs typeface="Calibri"/>
            </a:endParaRPr>
          </a:p>
          <a:p>
            <a:endParaRPr lang="en-AU" dirty="0">
              <a:cs typeface="Calibri"/>
            </a:endParaRPr>
          </a:p>
          <a:p>
            <a:endParaRPr lang="en-AU" dirty="0">
              <a:cs typeface="Calibri"/>
            </a:endParaRPr>
          </a:p>
          <a:p>
            <a:endParaRPr lang="en-AU" dirty="0">
              <a:cs typeface="Calibri"/>
            </a:endParaRPr>
          </a:p>
          <a:p>
            <a:endParaRPr lang="en-AU" dirty="0">
              <a:solidFill>
                <a:schemeClr val="tx1">
                  <a:lumMod val="85000"/>
                  <a:lumOff val="15000"/>
                </a:schemeClr>
              </a:solidFill>
              <a:latin typeface="Helvetica Neue"/>
            </a:endParaRPr>
          </a:p>
        </p:txBody>
      </p:sp>
      <p:sp>
        <p:nvSpPr>
          <p:cNvPr id="4" name="Date Placeholder 3"/>
          <p:cNvSpPr>
            <a:spLocks noGrp="1"/>
          </p:cNvSpPr>
          <p:nvPr>
            <p:ph type="dt" idx="1"/>
          </p:nvPr>
        </p:nvSpPr>
        <p:spPr/>
        <p:txBody>
          <a:bodyPr/>
          <a:lstStyle/>
          <a:p>
            <a:pPr>
              <a:defRPr/>
            </a:pPr>
            <a:fld id="{3BF13E21-E4C6-4D2B-ACE1-11786549A436}" type="datetime1">
              <a:rPr lang="en-AU" smtClean="0"/>
              <a:pPr>
                <a:defRPr/>
              </a:pPr>
              <a:t>14/08/2023</a:t>
            </a:fld>
            <a:endParaRPr lang="en-US" dirty="0"/>
          </a:p>
        </p:txBody>
      </p:sp>
      <p:sp>
        <p:nvSpPr>
          <p:cNvPr id="5" name="Footer Placeholder 4"/>
          <p:cNvSpPr>
            <a:spLocks noGrp="1"/>
          </p:cNvSpPr>
          <p:nvPr>
            <p:ph type="ftr" sz="quarter" idx="4"/>
          </p:nvPr>
        </p:nvSpPr>
        <p:spPr/>
        <p:txBody>
          <a:bodyPr/>
          <a:lstStyle/>
          <a:p>
            <a:pPr>
              <a:defRPr/>
            </a:pPr>
            <a:r>
              <a:rPr lang="en-US" dirty="0"/>
              <a:t>© Australian Childhood Foundation 2016</a:t>
            </a:r>
          </a:p>
        </p:txBody>
      </p:sp>
      <p:sp>
        <p:nvSpPr>
          <p:cNvPr id="6" name="Slide Number Placeholder 5"/>
          <p:cNvSpPr>
            <a:spLocks noGrp="1"/>
          </p:cNvSpPr>
          <p:nvPr>
            <p:ph type="sldNum" sz="quarter" idx="5"/>
          </p:nvPr>
        </p:nvSpPr>
        <p:spPr/>
        <p:txBody>
          <a:bodyPr/>
          <a:lstStyle/>
          <a:p>
            <a:pPr>
              <a:defRPr/>
            </a:pPr>
            <a:fld id="{9DEFCF2A-E07A-43BE-9AC6-7CE010CF4AB4}" type="slidenum">
              <a:rPr lang="en-US" smtClean="0"/>
              <a:pPr>
                <a:defRPr/>
              </a:pPr>
              <a:t>16</a:t>
            </a:fld>
            <a:endParaRPr lang="en-US" dirty="0"/>
          </a:p>
        </p:txBody>
      </p:sp>
    </p:spTree>
    <p:extLst>
      <p:ext uri="{BB962C8B-B14F-4D97-AF65-F5344CB8AC3E}">
        <p14:creationId xmlns:p14="http://schemas.microsoft.com/office/powerpoint/2010/main" val="3344559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
            </a:pPr>
            <a:r>
              <a:rPr lang="en-US" sz="1200" dirty="0">
                <a:solidFill>
                  <a:schemeClr val="tx1">
                    <a:lumMod val="65000"/>
                    <a:lumOff val="35000"/>
                  </a:schemeClr>
                </a:solidFill>
                <a:latin typeface="HelveticaNeueLT Pro 55 Roman" panose="020B0604020202020204" pitchFamily="34" charset="0"/>
              </a:rPr>
              <a:t>Neurons – cells in our brain interact and communicate with other neurons</a:t>
            </a:r>
          </a:p>
          <a:p>
            <a:pPr marL="342900" indent="-342900">
              <a:buFont typeface="Wingdings" panose="05000000000000000000" pitchFamily="2" charset="2"/>
              <a:buChar char="§"/>
            </a:pPr>
            <a:endParaRPr lang="en-US" sz="1200" dirty="0">
              <a:solidFill>
                <a:schemeClr val="tx1">
                  <a:lumMod val="65000"/>
                  <a:lumOff val="35000"/>
                </a:schemeClr>
              </a:solidFill>
              <a:latin typeface="HelveticaNeueLT Pro 55 Roman" panose="020B0604020202020204" pitchFamily="34" charset="0"/>
            </a:endParaRPr>
          </a:p>
          <a:p>
            <a:pPr marL="342900" indent="-342900">
              <a:buFont typeface="Wingdings" panose="05000000000000000000" pitchFamily="2" charset="2"/>
              <a:buChar char="§"/>
            </a:pPr>
            <a:r>
              <a:rPr lang="en-US" sz="1200" dirty="0">
                <a:solidFill>
                  <a:schemeClr val="tx1">
                    <a:lumMod val="65000"/>
                    <a:lumOff val="35000"/>
                  </a:schemeClr>
                </a:solidFill>
                <a:latin typeface="HelveticaNeueLT Pro 55 Roman" panose="020B0604020202020204" pitchFamily="34" charset="0"/>
              </a:rPr>
              <a:t>The neural system has the ability for one neuron to communicate with up to 10,000 other neurons</a:t>
            </a:r>
          </a:p>
          <a:p>
            <a:pPr marL="342900" indent="-342900">
              <a:buFont typeface="Wingdings" panose="05000000000000000000" pitchFamily="2" charset="2"/>
              <a:buChar char="§"/>
            </a:pPr>
            <a:endParaRPr lang="en-US" sz="1200" dirty="0">
              <a:solidFill>
                <a:schemeClr val="tx1">
                  <a:lumMod val="65000"/>
                  <a:lumOff val="35000"/>
                </a:schemeClr>
              </a:solidFill>
              <a:latin typeface="HelveticaNeueLT Pro 55 Roman" panose="020B0604020202020204" pitchFamily="34" charset="0"/>
            </a:endParaRPr>
          </a:p>
          <a:p>
            <a:pPr marL="342900" indent="-342900">
              <a:buFont typeface="Wingdings" panose="05000000000000000000" pitchFamily="2" charset="2"/>
              <a:buChar char="§"/>
            </a:pPr>
            <a:r>
              <a:rPr lang="en-US" sz="1200" dirty="0">
                <a:solidFill>
                  <a:schemeClr val="tx1">
                    <a:lumMod val="65000"/>
                    <a:lumOff val="35000"/>
                  </a:schemeClr>
                </a:solidFill>
                <a:latin typeface="HelveticaNeueLT Pro 55 Roman" panose="020B0604020202020204" pitchFamily="34" charset="0"/>
              </a:rPr>
              <a:t>The newborn brain has approximately </a:t>
            </a:r>
            <a:br>
              <a:rPr lang="en-US" sz="1200" dirty="0">
                <a:solidFill>
                  <a:schemeClr val="tx1">
                    <a:lumMod val="65000"/>
                    <a:lumOff val="35000"/>
                  </a:schemeClr>
                </a:solidFill>
                <a:latin typeface="HelveticaNeueLT Pro 55 Roman" panose="020B0604020202020204" pitchFamily="34" charset="0"/>
              </a:rPr>
            </a:br>
            <a:r>
              <a:rPr lang="en-US" sz="1200" dirty="0">
                <a:solidFill>
                  <a:schemeClr val="tx1">
                    <a:lumMod val="65000"/>
                    <a:lumOff val="35000"/>
                  </a:schemeClr>
                </a:solidFill>
                <a:latin typeface="HelveticaNeueLT Pro 55 Roman" panose="020B0604020202020204" pitchFamily="34" charset="0"/>
              </a:rPr>
              <a:t>100 billion neurons </a:t>
            </a:r>
          </a:p>
          <a:p>
            <a:endParaRPr lang="en-US" sz="1200" dirty="0">
              <a:latin typeface="Helvetica" panose="020B0604020202030204" pitchFamily="34" charset="0"/>
            </a:endParaRPr>
          </a:p>
          <a:p>
            <a:pPr algn="ctr"/>
            <a:r>
              <a:rPr lang="en-US" sz="1200" b="1" dirty="0">
                <a:solidFill>
                  <a:srgbClr val="FF671F"/>
                </a:solidFill>
                <a:latin typeface="Helvetica" panose="020B0604020202030204" pitchFamily="34" charset="0"/>
              </a:rPr>
              <a:t>             What builds our neuronal connections?	</a:t>
            </a:r>
          </a:p>
          <a:p>
            <a:pPr algn="ctr"/>
            <a:endParaRPr lang="en-US" sz="1200" b="1" dirty="0">
              <a:solidFill>
                <a:srgbClr val="FF671F"/>
              </a:solidFill>
              <a:latin typeface="Helvetica" panose="020B0604020202030204" pitchFamily="34" charset="0"/>
            </a:endParaRPr>
          </a:p>
          <a:p>
            <a:pPr lvl="0" algn="just" fontAlgn="base">
              <a:lnSpc>
                <a:spcPct val="115000"/>
              </a:lnSpc>
              <a:spcAft>
                <a:spcPts val="1000"/>
              </a:spcAft>
            </a:pPr>
            <a:r>
              <a:rPr lang="en-US" dirty="0">
                <a:solidFill>
                  <a:srgbClr val="000000"/>
                </a:solidFill>
                <a:latin typeface="Arial Rounded MT Bold"/>
                <a:ea typeface="Calibri"/>
                <a:cs typeface="Times New Roman"/>
              </a:rPr>
              <a:t>Get participants to think about what might build our neuronal connections.</a:t>
            </a:r>
          </a:p>
          <a:p>
            <a:pPr lvl="0" algn="just" fontAlgn="base">
              <a:lnSpc>
                <a:spcPct val="115000"/>
              </a:lnSpc>
              <a:spcAft>
                <a:spcPts val="1000"/>
              </a:spcAft>
            </a:pPr>
            <a:endParaRPr lang="en-US" dirty="0">
              <a:solidFill>
                <a:srgbClr val="000000"/>
              </a:solidFill>
              <a:latin typeface="Arial Rounded MT Bold"/>
              <a:ea typeface="Calibri"/>
              <a:cs typeface="Times New Roman"/>
            </a:endParaRPr>
          </a:p>
          <a:p>
            <a:pPr lvl="0" algn="just" fontAlgn="base">
              <a:lnSpc>
                <a:spcPct val="115000"/>
              </a:lnSpc>
              <a:spcAft>
                <a:spcPts val="1000"/>
              </a:spcAft>
            </a:pPr>
            <a:r>
              <a:rPr lang="en-US" dirty="0">
                <a:solidFill>
                  <a:srgbClr val="000000"/>
                </a:solidFill>
                <a:latin typeface="Arial Rounded MT Bold"/>
                <a:ea typeface="Calibri"/>
                <a:cs typeface="Times New Roman"/>
              </a:rPr>
              <a:t>Consider the importance of repeated, supportive experiences.</a:t>
            </a:r>
          </a:p>
          <a:p>
            <a:pPr lvl="0" algn="just" fontAlgn="base">
              <a:lnSpc>
                <a:spcPct val="115000"/>
              </a:lnSpc>
              <a:spcAft>
                <a:spcPts val="1000"/>
              </a:spcAft>
            </a:pPr>
            <a:endParaRPr lang="en-US" dirty="0">
              <a:solidFill>
                <a:srgbClr val="000000"/>
              </a:solidFill>
              <a:latin typeface="Arial Rounded MT Bold"/>
              <a:ea typeface="Calibri"/>
              <a:cs typeface="Times New Roman"/>
            </a:endParaRPr>
          </a:p>
          <a:p>
            <a:pPr lvl="0" algn="just" fontAlgn="base">
              <a:lnSpc>
                <a:spcPct val="115000"/>
              </a:lnSpc>
              <a:spcAft>
                <a:spcPts val="1000"/>
              </a:spcAft>
            </a:pPr>
            <a:r>
              <a:rPr lang="en-US" b="1" u="sng" dirty="0">
                <a:solidFill>
                  <a:srgbClr val="000000"/>
                </a:solidFill>
                <a:latin typeface="Arial Rounded MT Bold"/>
                <a:ea typeface="Calibri"/>
                <a:cs typeface="Times New Roman"/>
              </a:rPr>
              <a:t>Activities </a:t>
            </a:r>
          </a:p>
          <a:p>
            <a:pPr lvl="0" algn="just" fontAlgn="base">
              <a:lnSpc>
                <a:spcPct val="115000"/>
              </a:lnSpc>
              <a:spcAft>
                <a:spcPts val="1000"/>
              </a:spcAft>
            </a:pPr>
            <a:endParaRPr lang="en-US" b="1" dirty="0">
              <a:solidFill>
                <a:srgbClr val="000000"/>
              </a:solidFill>
              <a:latin typeface="Arial Rounded MT Bold"/>
              <a:ea typeface="Calibri"/>
              <a:cs typeface="Times New Roman"/>
            </a:endParaRPr>
          </a:p>
          <a:p>
            <a:pPr marL="171450" lvl="0" indent="-171450" algn="just" fontAlgn="base">
              <a:lnSpc>
                <a:spcPct val="115000"/>
              </a:lnSpc>
              <a:spcAft>
                <a:spcPts val="1000"/>
              </a:spcAft>
              <a:buFontTx/>
              <a:buChar char="-"/>
            </a:pPr>
            <a:r>
              <a:rPr lang="en-US" dirty="0">
                <a:solidFill>
                  <a:srgbClr val="000000"/>
                </a:solidFill>
                <a:latin typeface="Arial Rounded MT Bold"/>
                <a:ea typeface="Calibri"/>
                <a:cs typeface="Times New Roman"/>
              </a:rPr>
              <a:t>Wool neuronal network activity – you will need a ball or balls of wool.</a:t>
            </a:r>
          </a:p>
          <a:p>
            <a:pPr marL="171450" lvl="0" indent="-171450" algn="just" fontAlgn="base">
              <a:lnSpc>
                <a:spcPct val="115000"/>
              </a:lnSpc>
              <a:spcAft>
                <a:spcPts val="1000"/>
              </a:spcAft>
              <a:buFontTx/>
              <a:buChar char="-"/>
            </a:pPr>
            <a:r>
              <a:rPr lang="en-US" dirty="0">
                <a:solidFill>
                  <a:srgbClr val="000000"/>
                </a:solidFill>
                <a:latin typeface="Arial Rounded MT Bold"/>
                <a:ea typeface="Calibri"/>
                <a:cs typeface="Times New Roman"/>
              </a:rPr>
              <a:t>Squeeze activity</a:t>
            </a:r>
          </a:p>
          <a:p>
            <a:pPr marL="171450" lvl="0" indent="-171450" algn="just" fontAlgn="base">
              <a:lnSpc>
                <a:spcPct val="115000"/>
              </a:lnSpc>
              <a:spcAft>
                <a:spcPts val="1000"/>
              </a:spcAft>
              <a:buFontTx/>
              <a:buChar char="-"/>
            </a:pPr>
            <a:r>
              <a:rPr lang="en-US" dirty="0">
                <a:solidFill>
                  <a:srgbClr val="000000"/>
                </a:solidFill>
                <a:latin typeface="Arial Rounded MT Bold"/>
                <a:ea typeface="Calibri"/>
                <a:cs typeface="Times New Roman"/>
              </a:rPr>
              <a:t>(see activity sheets in the folder)</a:t>
            </a:r>
          </a:p>
          <a:p>
            <a:pPr marL="171450" lvl="0" indent="-171450" algn="just" fontAlgn="base">
              <a:lnSpc>
                <a:spcPct val="115000"/>
              </a:lnSpc>
              <a:spcAft>
                <a:spcPts val="1000"/>
              </a:spcAft>
              <a:buFontTx/>
              <a:buChar char="-"/>
            </a:pPr>
            <a:r>
              <a:rPr lang="en-US" dirty="0">
                <a:solidFill>
                  <a:srgbClr val="000000"/>
                </a:solidFill>
                <a:latin typeface="Arial Rounded MT Bold"/>
                <a:ea typeface="Calibri"/>
                <a:cs typeface="Times New Roman"/>
              </a:rPr>
              <a:t>Check with COVID restrictions – use sanitizer!</a:t>
            </a:r>
          </a:p>
          <a:p>
            <a:pPr marL="171450" lvl="0" indent="-171450" algn="just" fontAlgn="base">
              <a:lnSpc>
                <a:spcPct val="115000"/>
              </a:lnSpc>
              <a:spcAft>
                <a:spcPts val="1000"/>
              </a:spcAft>
              <a:buFontTx/>
              <a:buChar char="-"/>
            </a:pPr>
            <a:endParaRPr lang="en-US" dirty="0">
              <a:solidFill>
                <a:srgbClr val="000000"/>
              </a:solidFill>
              <a:latin typeface="Arial Rounded MT Bold"/>
              <a:ea typeface="Calibri"/>
              <a:cs typeface="Times New Roman"/>
            </a:endParaRPr>
          </a:p>
          <a:p>
            <a:pPr marL="171450" lvl="0" indent="-171450" algn="just" fontAlgn="base">
              <a:lnSpc>
                <a:spcPct val="115000"/>
              </a:lnSpc>
              <a:spcAft>
                <a:spcPts val="1000"/>
              </a:spcAft>
              <a:buFontTx/>
              <a:buChar char="-"/>
            </a:pPr>
            <a:r>
              <a:rPr lang="en-US" dirty="0">
                <a:solidFill>
                  <a:srgbClr val="000000"/>
                </a:solidFill>
                <a:latin typeface="Arial Rounded MT Bold"/>
                <a:ea typeface="Calibri"/>
                <a:cs typeface="Times New Roman"/>
              </a:rPr>
              <a:t>ACRONYMN Activity</a:t>
            </a:r>
          </a:p>
          <a:p>
            <a:pPr marL="171450" lvl="0" indent="-171450" algn="just" fontAlgn="base">
              <a:lnSpc>
                <a:spcPct val="115000"/>
              </a:lnSpc>
              <a:spcAft>
                <a:spcPts val="1000"/>
              </a:spcAft>
              <a:buFontTx/>
              <a:buChar char="-"/>
            </a:pPr>
            <a:r>
              <a:rPr lang="en-US" dirty="0">
                <a:solidFill>
                  <a:srgbClr val="000000"/>
                </a:solidFill>
                <a:latin typeface="Arial Rounded MT Bold"/>
                <a:ea typeface="Calibri"/>
                <a:cs typeface="Times New Roman"/>
              </a:rPr>
              <a:t>Ask participants to come up with an acronym that explains what babies, children and young people need the most for optimal brain developments and physical, emotional, social and relational development?</a:t>
            </a:r>
          </a:p>
          <a:p>
            <a:pPr marL="171450" lvl="0" indent="-171450" algn="just" fontAlgn="base">
              <a:lnSpc>
                <a:spcPct val="115000"/>
              </a:lnSpc>
              <a:spcAft>
                <a:spcPts val="1000"/>
              </a:spcAft>
              <a:buFontTx/>
              <a:buChar char="-"/>
            </a:pPr>
            <a:endParaRPr lang="en-US" dirty="0">
              <a:solidFill>
                <a:srgbClr val="000000"/>
              </a:solidFill>
              <a:latin typeface="Arial Rounded MT Bold"/>
              <a:ea typeface="Calibri"/>
              <a:cs typeface="Times New Roman"/>
            </a:endParaRPr>
          </a:p>
          <a:p>
            <a:pPr marL="171450" lvl="0" indent="-171450" algn="just" fontAlgn="base">
              <a:lnSpc>
                <a:spcPct val="115000"/>
              </a:lnSpc>
              <a:spcAft>
                <a:spcPts val="1000"/>
              </a:spcAft>
              <a:buFontTx/>
              <a:buChar char="-"/>
            </a:pPr>
            <a:r>
              <a:rPr lang="en-US" dirty="0">
                <a:solidFill>
                  <a:srgbClr val="000000"/>
                </a:solidFill>
                <a:latin typeface="Arial Rounded MT Bold"/>
                <a:ea typeface="Calibri"/>
                <a:cs typeface="Times New Roman"/>
              </a:rPr>
              <a:t>The acronym should answer complete the statement: “Every child (baby etc.) needs…..”</a:t>
            </a:r>
          </a:p>
          <a:p>
            <a:pPr marL="171450" lvl="0" indent="-171450" algn="just" fontAlgn="base">
              <a:lnSpc>
                <a:spcPct val="115000"/>
              </a:lnSpc>
              <a:spcAft>
                <a:spcPts val="1000"/>
              </a:spcAft>
              <a:buFontTx/>
              <a:buChar char="-"/>
            </a:pPr>
            <a:endParaRPr lang="en-US" dirty="0">
              <a:solidFill>
                <a:srgbClr val="000000"/>
              </a:solidFill>
              <a:latin typeface="Arial Rounded MT Bold"/>
              <a:ea typeface="Calibri"/>
              <a:cs typeface="Times New Roman"/>
            </a:endParaRPr>
          </a:p>
          <a:p>
            <a:pPr marL="171450" lvl="0" indent="-171450" algn="just" fontAlgn="base">
              <a:lnSpc>
                <a:spcPct val="115000"/>
              </a:lnSpc>
              <a:spcAft>
                <a:spcPts val="1000"/>
              </a:spcAft>
              <a:buFontTx/>
              <a:buChar char="-"/>
            </a:pPr>
            <a:r>
              <a:rPr lang="en-US" dirty="0">
                <a:solidFill>
                  <a:srgbClr val="000000"/>
                </a:solidFill>
                <a:latin typeface="Arial Rounded MT Bold"/>
                <a:ea typeface="Calibri"/>
                <a:cs typeface="Times New Roman"/>
              </a:rPr>
              <a:t>Carolyn’s acronym is:</a:t>
            </a:r>
          </a:p>
          <a:p>
            <a:pPr marL="171450" lvl="0" indent="-171450" algn="just" fontAlgn="base">
              <a:lnSpc>
                <a:spcPct val="115000"/>
              </a:lnSpc>
              <a:spcAft>
                <a:spcPts val="1000"/>
              </a:spcAft>
              <a:buFontTx/>
              <a:buChar char="-"/>
            </a:pPr>
            <a:endParaRPr lang="en-US" dirty="0">
              <a:solidFill>
                <a:srgbClr val="000000"/>
              </a:solidFill>
              <a:latin typeface="Arial Rounded MT Bold"/>
              <a:ea typeface="Calibri"/>
              <a:cs typeface="Times New Roman"/>
            </a:endParaRPr>
          </a:p>
          <a:p>
            <a:pPr marL="171450" lvl="0" indent="-171450" algn="just" fontAlgn="base">
              <a:lnSpc>
                <a:spcPct val="115000"/>
              </a:lnSpc>
              <a:spcAft>
                <a:spcPts val="1000"/>
              </a:spcAft>
              <a:buFontTx/>
              <a:buChar char="-"/>
            </a:pPr>
            <a:r>
              <a:rPr lang="en-US" dirty="0">
                <a:solidFill>
                  <a:srgbClr val="000000"/>
                </a:solidFill>
                <a:latin typeface="Arial Rounded MT Bold"/>
                <a:ea typeface="Calibri"/>
                <a:cs typeface="Times New Roman"/>
              </a:rPr>
              <a:t>S.O.C.K.S</a:t>
            </a:r>
          </a:p>
          <a:p>
            <a:pPr marL="171450" lvl="0" indent="-171450" algn="just" fontAlgn="base">
              <a:lnSpc>
                <a:spcPct val="115000"/>
              </a:lnSpc>
              <a:spcAft>
                <a:spcPts val="1000"/>
              </a:spcAft>
              <a:buFontTx/>
              <a:buChar char="-"/>
            </a:pPr>
            <a:endParaRPr lang="en-US" dirty="0">
              <a:solidFill>
                <a:srgbClr val="000000"/>
              </a:solidFill>
              <a:latin typeface="Arial Rounded MT Bold"/>
              <a:ea typeface="Calibri"/>
              <a:cs typeface="Times New Roman"/>
            </a:endParaRPr>
          </a:p>
          <a:p>
            <a:pPr marL="171450" lvl="0" indent="-171450" algn="just" fontAlgn="base">
              <a:lnSpc>
                <a:spcPct val="115000"/>
              </a:lnSpc>
              <a:spcAft>
                <a:spcPts val="1000"/>
              </a:spcAft>
              <a:buFontTx/>
              <a:buChar char="-"/>
            </a:pPr>
            <a:r>
              <a:rPr lang="en-US" dirty="0">
                <a:solidFill>
                  <a:srgbClr val="000000"/>
                </a:solidFill>
                <a:latin typeface="Arial Rounded MT Bold"/>
                <a:ea typeface="Calibri"/>
                <a:cs typeface="Times New Roman"/>
              </a:rPr>
              <a:t>S- Safety</a:t>
            </a:r>
          </a:p>
          <a:p>
            <a:pPr marL="171450" lvl="0" indent="-171450" algn="just" fontAlgn="base">
              <a:lnSpc>
                <a:spcPct val="115000"/>
              </a:lnSpc>
              <a:spcAft>
                <a:spcPts val="1000"/>
              </a:spcAft>
              <a:buFontTx/>
              <a:buChar char="-"/>
            </a:pPr>
            <a:r>
              <a:rPr lang="en-US" dirty="0">
                <a:solidFill>
                  <a:srgbClr val="000000"/>
                </a:solidFill>
                <a:latin typeface="Arial Rounded MT Bold"/>
                <a:ea typeface="Calibri"/>
                <a:cs typeface="Times New Roman"/>
              </a:rPr>
              <a:t>O- Opportunities</a:t>
            </a:r>
          </a:p>
          <a:p>
            <a:pPr marL="171450" lvl="0" indent="-171450" algn="just" fontAlgn="base">
              <a:lnSpc>
                <a:spcPct val="115000"/>
              </a:lnSpc>
              <a:spcAft>
                <a:spcPts val="1000"/>
              </a:spcAft>
              <a:buFontTx/>
              <a:buChar char="-"/>
            </a:pPr>
            <a:r>
              <a:rPr lang="en-US" dirty="0">
                <a:solidFill>
                  <a:srgbClr val="000000"/>
                </a:solidFill>
                <a:latin typeface="Arial Rounded MT Bold"/>
                <a:ea typeface="Calibri"/>
                <a:cs typeface="Times New Roman"/>
              </a:rPr>
              <a:t>C- Connection</a:t>
            </a:r>
          </a:p>
          <a:p>
            <a:pPr marL="171450" lvl="0" indent="-171450" algn="just" fontAlgn="base">
              <a:lnSpc>
                <a:spcPct val="115000"/>
              </a:lnSpc>
              <a:spcAft>
                <a:spcPts val="1000"/>
              </a:spcAft>
              <a:buFontTx/>
              <a:buChar char="-"/>
            </a:pPr>
            <a:r>
              <a:rPr lang="en-US" dirty="0">
                <a:solidFill>
                  <a:srgbClr val="000000"/>
                </a:solidFill>
                <a:latin typeface="Arial Rounded MT Bold"/>
                <a:ea typeface="Calibri"/>
                <a:cs typeface="Times New Roman"/>
              </a:rPr>
              <a:t>K- Kindness</a:t>
            </a:r>
          </a:p>
          <a:p>
            <a:pPr marL="171450" lvl="0" indent="-171450" algn="just" fontAlgn="base">
              <a:lnSpc>
                <a:spcPct val="115000"/>
              </a:lnSpc>
              <a:spcAft>
                <a:spcPts val="1000"/>
              </a:spcAft>
              <a:buFontTx/>
              <a:buChar char="-"/>
            </a:pPr>
            <a:r>
              <a:rPr lang="en-US" dirty="0">
                <a:solidFill>
                  <a:srgbClr val="000000"/>
                </a:solidFill>
                <a:latin typeface="Arial Rounded MT Bold"/>
                <a:ea typeface="Calibri"/>
                <a:cs typeface="Times New Roman"/>
              </a:rPr>
              <a:t>S- Support</a:t>
            </a:r>
          </a:p>
          <a:p>
            <a:pPr marL="171450" lvl="0" indent="-171450" algn="just" fontAlgn="base">
              <a:lnSpc>
                <a:spcPct val="115000"/>
              </a:lnSpc>
              <a:spcAft>
                <a:spcPts val="1000"/>
              </a:spcAft>
              <a:buFontTx/>
              <a:buChar char="-"/>
            </a:pPr>
            <a:endParaRPr lang="en-US" dirty="0">
              <a:solidFill>
                <a:srgbClr val="000000"/>
              </a:solidFill>
              <a:latin typeface="Arial Rounded MT Bold"/>
              <a:ea typeface="Calibri"/>
              <a:cs typeface="Times New Roman"/>
            </a:endParaRPr>
          </a:p>
          <a:p>
            <a:pPr marL="0" lvl="0" indent="0" algn="just" fontAlgn="base">
              <a:lnSpc>
                <a:spcPct val="115000"/>
              </a:lnSpc>
              <a:spcAft>
                <a:spcPts val="1000"/>
              </a:spcAft>
              <a:buFontTx/>
              <a:buNone/>
            </a:pPr>
            <a:r>
              <a:rPr lang="en-US" dirty="0">
                <a:solidFill>
                  <a:srgbClr val="000000"/>
                </a:solidFill>
                <a:latin typeface="Arial Rounded MT Bold"/>
                <a:ea typeface="Calibri"/>
                <a:cs typeface="Times New Roman"/>
              </a:rPr>
              <a:t>Provide paper and markers to do this activity</a:t>
            </a:r>
          </a:p>
          <a:p>
            <a:pPr marL="171450" lvl="0" indent="-171450" algn="just" fontAlgn="base">
              <a:lnSpc>
                <a:spcPct val="115000"/>
              </a:lnSpc>
              <a:spcAft>
                <a:spcPts val="1000"/>
              </a:spcAft>
              <a:buFontTx/>
              <a:buChar char="-"/>
            </a:pPr>
            <a:endParaRPr lang="en-US" dirty="0">
              <a:solidFill>
                <a:srgbClr val="000000"/>
              </a:solidFill>
              <a:latin typeface="Arial Rounded MT Bold"/>
              <a:ea typeface="Calibri"/>
              <a:cs typeface="Times New Roman"/>
            </a:endParaRPr>
          </a:p>
          <a:p>
            <a:pPr marL="171450" lvl="0" indent="-171450" algn="just" fontAlgn="base">
              <a:lnSpc>
                <a:spcPct val="115000"/>
              </a:lnSpc>
              <a:spcAft>
                <a:spcPts val="1000"/>
              </a:spcAft>
              <a:buFontTx/>
              <a:buChar char="-"/>
            </a:pPr>
            <a:endParaRPr lang="en-US" dirty="0">
              <a:solidFill>
                <a:srgbClr val="000000"/>
              </a:solidFill>
              <a:latin typeface="Arial Rounded MT Bold"/>
              <a:ea typeface="Calibri"/>
              <a:cs typeface="Times New Roman"/>
            </a:endParaRPr>
          </a:p>
          <a:p>
            <a:pPr marL="0" lvl="0" indent="0" algn="just" fontAlgn="base">
              <a:lnSpc>
                <a:spcPct val="115000"/>
              </a:lnSpc>
              <a:spcAft>
                <a:spcPts val="1000"/>
              </a:spcAft>
              <a:buFontTx/>
              <a:buNone/>
            </a:pPr>
            <a:r>
              <a:rPr lang="en-US" b="1" u="sng" dirty="0">
                <a:solidFill>
                  <a:srgbClr val="000000"/>
                </a:solidFill>
                <a:latin typeface="Arial Rounded MT Bold"/>
                <a:ea typeface="Calibri"/>
                <a:cs typeface="Times New Roman"/>
              </a:rPr>
              <a:t>Additional information</a:t>
            </a:r>
          </a:p>
          <a:p>
            <a:pPr lvl="0" algn="just" fontAlgn="base">
              <a:lnSpc>
                <a:spcPct val="115000"/>
              </a:lnSpc>
              <a:spcAft>
                <a:spcPts val="1000"/>
              </a:spcAft>
            </a:pPr>
            <a:endParaRPr lang="en-US" dirty="0">
              <a:solidFill>
                <a:srgbClr val="000000"/>
              </a:solidFill>
              <a:latin typeface="Arial Rounded MT Bold"/>
              <a:ea typeface="Calibri"/>
              <a:cs typeface="Times New Roman"/>
            </a:endParaRPr>
          </a:p>
          <a:p>
            <a:pPr lvl="0" algn="just" fontAlgn="base">
              <a:lnSpc>
                <a:spcPct val="115000"/>
              </a:lnSpc>
              <a:spcAft>
                <a:spcPts val="1000"/>
              </a:spcAft>
            </a:pPr>
            <a:r>
              <a:rPr lang="en-US" dirty="0">
                <a:solidFill>
                  <a:srgbClr val="000000"/>
                </a:solidFill>
                <a:latin typeface="Arial Rounded MT Bold"/>
                <a:ea typeface="Calibri"/>
                <a:cs typeface="Times New Roman"/>
              </a:rPr>
              <a:t>The neuron is a single cell, composed of four primary parts: the nucleus, axon, dendrites and synapses</a:t>
            </a:r>
          </a:p>
          <a:p>
            <a:pPr lvl="0" algn="just" fontAlgn="base">
              <a:lnSpc>
                <a:spcPct val="115000"/>
              </a:lnSpc>
              <a:spcAft>
                <a:spcPts val="1000"/>
              </a:spcAft>
            </a:pPr>
            <a:endParaRPr lang="en-US" sz="1100" dirty="0">
              <a:solidFill>
                <a:srgbClr val="000000"/>
              </a:solidFill>
              <a:ea typeface="Calibri"/>
              <a:cs typeface="Times New Roman"/>
            </a:endParaRPr>
          </a:p>
          <a:p>
            <a:pPr marL="342900" lvl="0" indent="-342900" algn="just" fontAlgn="base">
              <a:lnSpc>
                <a:spcPct val="115000"/>
              </a:lnSpc>
              <a:spcAft>
                <a:spcPts val="1000"/>
              </a:spcAft>
              <a:buFont typeface="Times New Roman"/>
              <a:buChar char="•"/>
              <a:tabLst>
                <a:tab pos="457200" algn="l"/>
              </a:tabLst>
            </a:pPr>
            <a:r>
              <a:rPr lang="en-US" dirty="0">
                <a:solidFill>
                  <a:srgbClr val="000000"/>
                </a:solidFill>
                <a:latin typeface="Arial Rounded MT Bold"/>
                <a:ea typeface="Calibri"/>
                <a:cs typeface="Times New Roman"/>
              </a:rPr>
              <a:t>This neural system has the ability to communicate with up to 10,000 other individual neurons which in turn has the potential to communicate with another 10,000 other neurons </a:t>
            </a:r>
            <a:endParaRPr lang="en-US" sz="1100" dirty="0">
              <a:solidFill>
                <a:srgbClr val="000000"/>
              </a:solidFill>
              <a:ea typeface="Calibri"/>
              <a:cs typeface="Times New Roman"/>
            </a:endParaRPr>
          </a:p>
          <a:p>
            <a:pPr marL="342900" lvl="0" indent="-342900" algn="just" fontAlgn="base">
              <a:lnSpc>
                <a:spcPct val="115000"/>
              </a:lnSpc>
              <a:spcAft>
                <a:spcPts val="1000"/>
              </a:spcAft>
              <a:buFont typeface="Times New Roman"/>
              <a:buChar char="•"/>
              <a:tabLst>
                <a:tab pos="457200" algn="l"/>
              </a:tabLst>
            </a:pPr>
            <a:r>
              <a:rPr lang="en-US" dirty="0">
                <a:solidFill>
                  <a:srgbClr val="000000"/>
                </a:solidFill>
                <a:latin typeface="Arial Rounded MT Bold"/>
                <a:ea typeface="Calibri"/>
                <a:cs typeface="Times New Roman"/>
              </a:rPr>
              <a:t>The newborn brain has approximately 100 billion neurons at birth </a:t>
            </a:r>
            <a:endParaRPr lang="en-US" sz="1100" dirty="0">
              <a:solidFill>
                <a:srgbClr val="000000"/>
              </a:solidFill>
              <a:ea typeface="Calibri"/>
              <a:cs typeface="Times New Roman"/>
            </a:endParaRPr>
          </a:p>
          <a:p>
            <a:pPr marL="342900" lvl="0" indent="-342900" fontAlgn="base">
              <a:spcBef>
                <a:spcPct val="20000"/>
              </a:spcBef>
              <a:spcAft>
                <a:spcPct val="0"/>
              </a:spcAft>
              <a:buFontTx/>
              <a:buChar char="•"/>
            </a:pPr>
            <a:r>
              <a:rPr lang="en-US" dirty="0">
                <a:solidFill>
                  <a:srgbClr val="000000"/>
                </a:solidFill>
                <a:latin typeface="Arial Rounded MT Bold"/>
                <a:ea typeface="Calibri"/>
                <a:cs typeface="Times New Roman"/>
              </a:rPr>
              <a:t>Neurons interact and communicate with each other to form 1,000 </a:t>
            </a:r>
            <a:r>
              <a:rPr lang="en-US" sz="1100" dirty="0">
                <a:solidFill>
                  <a:srgbClr val="000000"/>
                </a:solidFill>
                <a:latin typeface="Arial" pitchFamily="34" charset="0"/>
                <a:ea typeface="Calibri"/>
                <a:cs typeface="Arial" pitchFamily="34" charset="0"/>
              </a:rPr>
              <a:t>trillion </a:t>
            </a:r>
            <a:r>
              <a:rPr lang="en-US" dirty="0">
                <a:solidFill>
                  <a:srgbClr val="000000"/>
                </a:solidFill>
                <a:latin typeface="Arial Rounded MT Bold"/>
                <a:ea typeface="Calibri"/>
                <a:cs typeface="Times New Roman"/>
              </a:rPr>
              <a:t>synaptic connections by three years of age</a:t>
            </a:r>
          </a:p>
          <a:p>
            <a:pPr marL="342900" lvl="0" indent="-342900" fontAlgn="base">
              <a:spcBef>
                <a:spcPct val="20000"/>
              </a:spcBef>
              <a:spcAft>
                <a:spcPct val="0"/>
              </a:spcAft>
              <a:buFontTx/>
              <a:buChar char="•"/>
            </a:pPr>
            <a:r>
              <a:rPr lang="en-US" kern="0" dirty="0">
                <a:solidFill>
                  <a:srgbClr val="000000"/>
                </a:solidFill>
                <a:latin typeface="Arial Rounded MT Bold" pitchFamily="34" charset="0"/>
                <a:cs typeface="Arial" pitchFamily="34" charset="0"/>
              </a:rPr>
              <a:t>One month after fertilization, the brain is generating 500,000 neurons every minute</a:t>
            </a:r>
          </a:p>
          <a:p>
            <a:pPr marL="342900" lvl="0" indent="-342900" fontAlgn="base">
              <a:spcBef>
                <a:spcPct val="30000"/>
              </a:spcBef>
              <a:spcAft>
                <a:spcPct val="0"/>
              </a:spcAft>
              <a:buFont typeface="Arial" pitchFamily="34" charset="0"/>
              <a:buChar char="•"/>
            </a:pPr>
            <a:r>
              <a:rPr lang="en-US" dirty="0">
                <a:solidFill>
                  <a:srgbClr val="000000"/>
                </a:solidFill>
                <a:latin typeface="Arial Rounded MT Bold" pitchFamily="34" charset="0"/>
              </a:rPr>
              <a:t>Long before birth the developing young person has a full compliment of neurons at 24 weeks of gestation</a:t>
            </a:r>
          </a:p>
          <a:p>
            <a:pPr algn="ctr"/>
            <a:endParaRPr lang="en-AU" dirty="0"/>
          </a:p>
        </p:txBody>
      </p:sp>
      <p:sp>
        <p:nvSpPr>
          <p:cNvPr id="4" name="Slide Number Placeholder 3"/>
          <p:cNvSpPr>
            <a:spLocks noGrp="1"/>
          </p:cNvSpPr>
          <p:nvPr>
            <p:ph type="sldNum" sz="quarter" idx="5"/>
          </p:nvPr>
        </p:nvSpPr>
        <p:spPr/>
        <p:txBody>
          <a:bodyPr/>
          <a:lstStyle/>
          <a:p>
            <a:fld id="{0AA15B29-7448-4144-8C37-E23B8B79C313}" type="slidenum">
              <a:rPr lang="en-US" smtClean="0"/>
              <a:t>17</a:t>
            </a:fld>
            <a:endParaRPr lang="en-US" dirty="0"/>
          </a:p>
        </p:txBody>
      </p:sp>
    </p:spTree>
    <p:extLst>
      <p:ext uri="{BB962C8B-B14F-4D97-AF65-F5344CB8AC3E}">
        <p14:creationId xmlns:p14="http://schemas.microsoft.com/office/powerpoint/2010/main" val="3889915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b="1" u="sng" dirty="0">
                <a:solidFill>
                  <a:schemeClr val="tx2"/>
                </a:solidFill>
                <a:hlinkClick r:id="rId3">
                  <a:extLst>
                    <a:ext uri="{A12FA001-AC4F-418D-AE19-62706E023703}">
                      <ahyp:hlinkClr xmlns:ahyp="http://schemas.microsoft.com/office/drawing/2018/hyperlinkcolor" val="tx"/>
                    </a:ext>
                  </a:extLst>
                </a:hlinkClick>
              </a:rPr>
              <a:t>This is the link to Dan Siegel’s video on The Remodelling Brain: Pruning and Myelination in the Teenage Brain.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dirty="0">
              <a:solidFill>
                <a:srgbClr val="0563C1"/>
              </a:solidFill>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solidFill>
                  <a:srgbClr val="0563C1"/>
                </a:solidFill>
                <a:hlinkClick r:id="" action="ppaction://noaction">
                  <a:extLst>
                    <a:ext uri="{A12FA001-AC4F-418D-AE19-62706E023703}">
                      <ahyp:hlinkClr xmlns:ahyp="http://schemas.microsoft.com/office/drawing/2018/hyperlinkcolor" val="tx"/>
                    </a:ext>
                  </a:extLst>
                </a:hlinkClick>
              </a:rPr>
              <a:t>https://www.youtube.com/watch?v=jXnyM0ZuKNU</a:t>
            </a:r>
            <a:endParaRPr lang="en-AU"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t>Get participants to watch and reflect on any key learnings.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t>A good question to ask….how many times more efficient is a myelinated circuit as opposed to an unmyelinated one? How does that translate into reality</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t>Also flag Dan Siegel’s Book </a:t>
            </a:r>
            <a:r>
              <a:rPr lang="en-AU" b="1" dirty="0"/>
              <a:t>“</a:t>
            </a:r>
            <a:r>
              <a:rPr lang="en-AU" b="1" i="1" dirty="0">
                <a:solidFill>
                  <a:schemeClr val="tx2"/>
                </a:solidFill>
              </a:rPr>
              <a:t>Brainstorm – the Power and Purpose of the Teenage Brain – An Inside-Out Guide to the Emerging Adolescent Mind Ages 12 - 24</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dirty="0"/>
          </a:p>
          <a:p>
            <a:pPr marL="228600" indent="-228600" algn="l">
              <a:spcBef>
                <a:spcPts val="1440"/>
              </a:spcBef>
              <a:spcAft>
                <a:spcPts val="0"/>
              </a:spcAft>
              <a:buFont typeface="Wingdings" pitchFamily="2" charset="2"/>
              <a:buChar char="§"/>
              <a:defRPr/>
            </a:pPr>
            <a:r>
              <a:rPr lang="en-AU" altLang="en-AU" sz="800" kern="1200" dirty="0">
                <a:solidFill>
                  <a:schemeClr val="tx1"/>
                </a:solidFill>
                <a:latin typeface="Arial" pitchFamily="34" charset="0"/>
                <a:ea typeface="ヒラギノ角ゴ Pro W3" pitchFamily="84" charset="-128"/>
                <a:cs typeface="ヒラギノ角ゴ Pro W3"/>
              </a:rPr>
              <a:t>There seems to be a general rule that myelin goes where there is action in the brain</a:t>
            </a:r>
          </a:p>
          <a:p>
            <a:pPr marL="228600" indent="-228600" algn="l">
              <a:spcBef>
                <a:spcPts val="1440"/>
              </a:spcBef>
              <a:spcAft>
                <a:spcPts val="0"/>
              </a:spcAft>
              <a:buFont typeface="Wingdings" pitchFamily="2" charset="2"/>
              <a:buChar char="§"/>
              <a:defRPr/>
            </a:pPr>
            <a:r>
              <a:rPr lang="en-AU" altLang="en-AU" sz="800" kern="1200" dirty="0">
                <a:solidFill>
                  <a:schemeClr val="tx1"/>
                </a:solidFill>
                <a:latin typeface="Arial" pitchFamily="34" charset="0"/>
                <a:ea typeface="ヒラギノ角ゴ Pro W3" pitchFamily="84" charset="-128"/>
                <a:cs typeface="ヒラギノ角ゴ Pro W3"/>
              </a:rPr>
              <a:t>Throughout adolescence the part of the brain that young people are learning and practicing to work is the prefrontal cortex which is responsible for abilities like judgement, self regulation, and impulse control</a:t>
            </a:r>
          </a:p>
          <a:p>
            <a:pPr marL="228600" indent="-228600" algn="l">
              <a:spcBef>
                <a:spcPts val="1440"/>
              </a:spcBef>
              <a:spcAft>
                <a:spcPts val="0"/>
              </a:spcAft>
              <a:buFont typeface="Wingdings" pitchFamily="2" charset="2"/>
              <a:buChar char="§"/>
              <a:defRPr/>
            </a:pPr>
            <a:r>
              <a:rPr lang="en-AU" altLang="en-AU" sz="800" kern="1200" dirty="0">
                <a:solidFill>
                  <a:schemeClr val="tx1"/>
                </a:solidFill>
                <a:latin typeface="Arial" pitchFamily="34" charset="0"/>
                <a:ea typeface="ヒラギノ角ゴ Pro W3" pitchFamily="84" charset="-128"/>
                <a:cs typeface="ヒラギノ角ゴ Pro W3"/>
              </a:rPr>
              <a:t>Myelin helps to strengthen these processes by making the connections between the neurons more efficient and stronger </a:t>
            </a:r>
            <a:endParaRPr lang="en-AU" altLang="en-AU" sz="1000" kern="1200" dirty="0">
              <a:solidFill>
                <a:schemeClr val="tx1"/>
              </a:solidFill>
              <a:latin typeface="Arial" pitchFamily="34" charset="0"/>
              <a:ea typeface="ヒラギノ角ゴ Pro W3" pitchFamily="84" charset="-128"/>
              <a:cs typeface="ヒラギノ角ゴ Pro W3"/>
            </a:endParaRPr>
          </a:p>
          <a:p>
            <a:pPr algn="l"/>
            <a:r>
              <a:rPr lang="en-AU" dirty="0"/>
              <a:t>Genetically programmed process</a:t>
            </a:r>
          </a:p>
          <a:p>
            <a:pPr algn="l"/>
            <a:r>
              <a:rPr lang="en-AU" dirty="0"/>
              <a:t>Experientially moulded process</a:t>
            </a:r>
          </a:p>
          <a:p>
            <a:pPr algn="l"/>
            <a:r>
              <a:rPr lang="en-AU" dirty="0"/>
              <a:t>Stress exacerbated process</a:t>
            </a:r>
          </a:p>
          <a:p>
            <a:pPr eaLnBrk="1" hangingPunct="1"/>
            <a:endParaRPr lang="en-AU" dirty="0">
              <a:latin typeface="Arial" pitchFamily="34" charset="0"/>
              <a:ea typeface="ヒラギノ角ゴ Pro W3" charset="-128"/>
            </a:endParaRPr>
          </a:p>
          <a:p>
            <a:pPr marL="228600" indent="-228600" algn="l">
              <a:lnSpc>
                <a:spcPct val="90000"/>
              </a:lnSpc>
              <a:spcBef>
                <a:spcPts val="1440"/>
              </a:spcBef>
              <a:spcAft>
                <a:spcPts val="0"/>
              </a:spcAft>
              <a:buFont typeface="Wingdings" pitchFamily="2" charset="2"/>
              <a:buChar char="§"/>
              <a:defRPr/>
            </a:pPr>
            <a:r>
              <a:rPr lang="en-AU" altLang="en-AU" sz="1200" kern="1200" dirty="0">
                <a:solidFill>
                  <a:schemeClr val="tx1"/>
                </a:solidFill>
                <a:latin typeface="Arial" pitchFamily="34" charset="0"/>
                <a:ea typeface="ヒラギノ角ゴ Pro W3" pitchFamily="84" charset="-128"/>
                <a:cs typeface="ヒラギノ角ゴ Pro W3"/>
              </a:rPr>
              <a:t>Compared to adults, young people use different brain structures to make decisions</a:t>
            </a:r>
          </a:p>
          <a:p>
            <a:pPr marL="228600" indent="-228600" algn="l">
              <a:lnSpc>
                <a:spcPct val="90000"/>
              </a:lnSpc>
              <a:spcBef>
                <a:spcPts val="1440"/>
              </a:spcBef>
              <a:spcAft>
                <a:spcPts val="0"/>
              </a:spcAft>
              <a:buFont typeface="Wingdings" pitchFamily="2" charset="2"/>
              <a:buChar char="§"/>
              <a:defRPr/>
            </a:pPr>
            <a:r>
              <a:rPr lang="en-AU" altLang="en-AU" sz="1200" kern="1200" dirty="0">
                <a:solidFill>
                  <a:schemeClr val="tx1"/>
                </a:solidFill>
                <a:latin typeface="Arial" pitchFamily="34" charset="0"/>
                <a:ea typeface="ヒラギノ角ゴ Pro W3" pitchFamily="84" charset="-128"/>
                <a:cs typeface="ヒラギノ角ゴ Pro W3"/>
              </a:rPr>
              <a:t>We know a fully developed pre-frontal cortex curbs impulses coming from other parts of the brain. It is the structure that has final sign off on how we will react in situations. We also know that a teenager does not have full use of this region as it is under developed</a:t>
            </a:r>
          </a:p>
          <a:p>
            <a:pPr marL="228600" indent="-228600" algn="l">
              <a:lnSpc>
                <a:spcPct val="90000"/>
              </a:lnSpc>
              <a:spcBef>
                <a:spcPts val="1440"/>
              </a:spcBef>
              <a:spcAft>
                <a:spcPts val="0"/>
              </a:spcAft>
              <a:buFont typeface="Wingdings" pitchFamily="2" charset="2"/>
              <a:buChar char="§"/>
              <a:defRPr/>
            </a:pPr>
            <a:r>
              <a:rPr lang="en-AU" altLang="en-AU" sz="1200" kern="1200" dirty="0">
                <a:solidFill>
                  <a:schemeClr val="tx1"/>
                </a:solidFill>
                <a:latin typeface="Arial" pitchFamily="34" charset="0"/>
                <a:ea typeface="ヒラギノ角ゴ Pro W3" pitchFamily="84" charset="-128"/>
                <a:cs typeface="ヒラギノ角ゴ Pro W3"/>
              </a:rPr>
              <a:t>Studies have shown that teenagers use local regions of the brain in responding to some tasks while adults whose brains are more integrated recruit regions from different areas of the brain and have them work together when responding to particular situations</a:t>
            </a:r>
          </a:p>
          <a:p>
            <a:pPr marL="228600" indent="-228600" algn="l">
              <a:lnSpc>
                <a:spcPct val="90000"/>
              </a:lnSpc>
              <a:spcBef>
                <a:spcPts val="1440"/>
              </a:spcBef>
              <a:spcAft>
                <a:spcPts val="0"/>
              </a:spcAft>
              <a:buFont typeface="Wingdings" pitchFamily="2" charset="2"/>
              <a:buChar char="§"/>
              <a:defRPr/>
            </a:pPr>
            <a:endParaRPr lang="en-AU" altLang="en-AU" sz="1200" kern="1200" dirty="0">
              <a:solidFill>
                <a:schemeClr val="tx1"/>
              </a:solidFill>
              <a:latin typeface="Arial" pitchFamily="34" charset="0"/>
              <a:ea typeface="ヒラギノ角ゴ Pro W3" pitchFamily="84" charset="-128"/>
              <a:cs typeface="ヒラギノ角ゴ Pro W3"/>
            </a:endParaRPr>
          </a:p>
          <a:p>
            <a:pPr marL="0" indent="0" algn="l">
              <a:lnSpc>
                <a:spcPct val="90000"/>
              </a:lnSpc>
              <a:spcBef>
                <a:spcPts val="1440"/>
              </a:spcBef>
              <a:spcAft>
                <a:spcPts val="0"/>
              </a:spcAft>
              <a:buFont typeface="Wingdings" pitchFamily="2" charset="2"/>
              <a:buNone/>
              <a:defRPr/>
            </a:pPr>
            <a:r>
              <a:rPr lang="en-AU" altLang="en-AU" sz="1200" b="1" kern="1200" dirty="0">
                <a:solidFill>
                  <a:schemeClr val="tx1"/>
                </a:solidFill>
                <a:latin typeface="Arial" pitchFamily="34" charset="0"/>
                <a:ea typeface="ヒラギノ角ゴ Pro W3" pitchFamily="84" charset="-128"/>
                <a:cs typeface="ヒラギノ角ゴ Pro W3"/>
              </a:rPr>
              <a:t>Other information about Pruning….</a:t>
            </a:r>
          </a:p>
          <a:p>
            <a:pPr marL="228600" indent="-228600" algn="l">
              <a:lnSpc>
                <a:spcPct val="90000"/>
              </a:lnSpc>
              <a:spcBef>
                <a:spcPts val="1440"/>
              </a:spcBef>
              <a:spcAft>
                <a:spcPts val="0"/>
              </a:spcAft>
              <a:buFont typeface="Wingdings" pitchFamily="2" charset="2"/>
              <a:buChar char="§"/>
              <a:defRPr/>
            </a:pPr>
            <a:endParaRPr lang="en-AU" altLang="en-AU" sz="1200" kern="1200" dirty="0">
              <a:solidFill>
                <a:schemeClr val="tx1"/>
              </a:solidFill>
              <a:latin typeface="Arial" pitchFamily="34" charset="0"/>
              <a:ea typeface="ヒラギノ角ゴ Pro W3" pitchFamily="84" charset="-128"/>
              <a:cs typeface="ヒラギノ角ゴ Pro W3"/>
            </a:endParaRPr>
          </a:p>
          <a:p>
            <a:pPr eaLnBrk="1" hangingPunct="1">
              <a:defRPr/>
            </a:pPr>
            <a:r>
              <a:rPr lang="en-AU" dirty="0"/>
              <a:t>Neuronal pathways can change</a:t>
            </a:r>
          </a:p>
          <a:p>
            <a:pPr eaLnBrk="1" hangingPunct="1">
              <a:defRPr/>
            </a:pPr>
            <a:r>
              <a:rPr lang="en-AU" dirty="0"/>
              <a:t>Influxes we lay down for life = templates</a:t>
            </a:r>
          </a:p>
          <a:p>
            <a:pPr eaLnBrk="1" hangingPunct="1">
              <a:defRPr/>
            </a:pPr>
            <a:r>
              <a:rPr lang="en-AU" dirty="0"/>
              <a:t>After this it is harder to learn things.</a:t>
            </a:r>
          </a:p>
          <a:p>
            <a:pPr eaLnBrk="1" hangingPunct="1">
              <a:defRPr/>
            </a:pPr>
            <a:r>
              <a:rPr lang="en-AU" dirty="0"/>
              <a:t>Process can take up to two years.</a:t>
            </a:r>
          </a:p>
          <a:p>
            <a:pPr eaLnBrk="1" hangingPunct="1">
              <a:defRPr/>
            </a:pPr>
            <a:r>
              <a:rPr lang="en-AU" dirty="0"/>
              <a:t>Trauma affects this.</a:t>
            </a:r>
          </a:p>
          <a:p>
            <a:pPr marL="228600" indent="-228600">
              <a:spcBef>
                <a:spcPts val="1438"/>
              </a:spcBef>
              <a:buFont typeface="Wingdings" pitchFamily="2" charset="2"/>
              <a:buChar char="§"/>
              <a:defRPr/>
            </a:pPr>
            <a:r>
              <a:rPr lang="en-AU" dirty="0"/>
              <a:t>Prior to puberty there is a period of synaptic excess in the brain. This spike in synapses is like an explosion of extra work power for the brain. The brain over-produces these connections- some 50% more than will be preserved in adulthood.</a:t>
            </a:r>
          </a:p>
          <a:p>
            <a:pPr marL="228600" indent="-228600">
              <a:spcBef>
                <a:spcPts val="1438"/>
              </a:spcBef>
              <a:buFont typeface="Wingdings" pitchFamily="2" charset="2"/>
              <a:buChar char="§"/>
              <a:defRPr/>
            </a:pPr>
            <a:r>
              <a:rPr lang="en-AU" dirty="0"/>
              <a:t>This increase occurs in different parts of the brain at different ages: in the frontal lobes, the growth continues until about age 11 in girls and 12 ½ in boys</a:t>
            </a:r>
          </a:p>
          <a:p>
            <a:pPr marL="228600" indent="-228600">
              <a:spcBef>
                <a:spcPts val="1438"/>
              </a:spcBef>
              <a:buFont typeface="Wingdings" pitchFamily="2" charset="2"/>
              <a:buChar char="§"/>
              <a:defRPr/>
            </a:pPr>
            <a:r>
              <a:rPr lang="en-AU" dirty="0"/>
              <a:t>During this critical period, a young person’s experience determines which of these synapses will be preserved, through pruning of the least useful connections and strengthening (myelination) of the useful ones</a:t>
            </a:r>
          </a:p>
          <a:p>
            <a:pPr marL="228600" indent="-228600">
              <a:spcBef>
                <a:spcPts val="1438"/>
              </a:spcBef>
              <a:buFont typeface="Wingdings" pitchFamily="2" charset="2"/>
              <a:buChar char="§"/>
              <a:defRPr/>
            </a:pPr>
            <a:endParaRPr lang="en-AU" dirty="0"/>
          </a:p>
          <a:p>
            <a:pPr marL="228600" indent="-228600">
              <a:spcBef>
                <a:spcPts val="1438"/>
              </a:spcBef>
              <a:buFont typeface="Wingdings" pitchFamily="2" charset="2"/>
              <a:buChar char="§"/>
              <a:defRPr/>
            </a:pPr>
            <a:r>
              <a:rPr lang="en-AU" dirty="0"/>
              <a:t>A teenager who studies the piano for e.g. will strengthen connections in the auditory and motor part of the brain Another who studies drawing will do the same in the visual cortex</a:t>
            </a:r>
          </a:p>
          <a:p>
            <a:pPr marL="228600" indent="-228600">
              <a:spcBef>
                <a:spcPts val="1438"/>
              </a:spcBef>
              <a:buFont typeface="Wingdings" pitchFamily="2" charset="2"/>
              <a:buChar char="§"/>
              <a:defRPr/>
            </a:pPr>
            <a:r>
              <a:rPr lang="en-AU" dirty="0"/>
              <a:t>This process is the brain’s way of setting itself up for the future. The brain works out what it thinks a person will want to do in the future by taking note of what they are doing now   </a:t>
            </a:r>
          </a:p>
          <a:p>
            <a:pPr marL="228600" indent="-228600">
              <a:spcBef>
                <a:spcPts val="1438"/>
              </a:spcBef>
              <a:buFont typeface="Wingdings" pitchFamily="2" charset="2"/>
              <a:buChar char="§"/>
              <a:defRPr/>
            </a:pPr>
            <a:r>
              <a:rPr lang="en-AU" dirty="0"/>
              <a:t>In this way, each young person’s brain becomes tuned to meet the challenges of her or his particular environment</a:t>
            </a:r>
            <a:r>
              <a:rPr lang="en-AU" sz="1400" dirty="0"/>
              <a:t> </a:t>
            </a:r>
          </a:p>
          <a:p>
            <a:pPr marL="228600" indent="-228600">
              <a:spcBef>
                <a:spcPts val="1438"/>
              </a:spcBef>
              <a:buFont typeface="Wingdings" pitchFamily="2" charset="2"/>
              <a:buChar char="§"/>
              <a:defRPr/>
            </a:pPr>
            <a:endParaRPr lang="en-AU" dirty="0"/>
          </a:p>
          <a:p>
            <a:pPr eaLnBrk="1" hangingPunct="1">
              <a:defRPr/>
            </a:pPr>
            <a:endParaRPr lang="en-AU" dirty="0"/>
          </a:p>
          <a:p>
            <a:pPr marL="228600" indent="-228600" algn="l">
              <a:lnSpc>
                <a:spcPct val="90000"/>
              </a:lnSpc>
              <a:spcBef>
                <a:spcPts val="1440"/>
              </a:spcBef>
              <a:spcAft>
                <a:spcPts val="0"/>
              </a:spcAft>
              <a:buFont typeface="Wingdings" pitchFamily="2" charset="2"/>
              <a:buChar char="§"/>
              <a:defRPr/>
            </a:pPr>
            <a:endParaRPr lang="en-AU" altLang="en-AU" sz="1200" kern="1200" dirty="0">
              <a:solidFill>
                <a:schemeClr val="tx1"/>
              </a:solidFill>
              <a:latin typeface="Arial" pitchFamily="34" charset="0"/>
              <a:ea typeface="ヒラギノ角ゴ Pro W3" pitchFamily="84" charset="-128"/>
              <a:cs typeface="ヒラギノ角ゴ Pro W3"/>
            </a:endParaRPr>
          </a:p>
          <a:p>
            <a:pPr eaLnBrk="1" hangingPunct="1"/>
            <a:endParaRPr lang="en-AU" dirty="0">
              <a:latin typeface="Arial" pitchFamily="34" charset="0"/>
              <a:ea typeface="ヒラギノ角ゴ Pro W3"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dirty="0"/>
          </a:p>
          <a:p>
            <a:pPr eaLnBrk="1" hangingPunct="1"/>
            <a:endParaRPr lang="en-AU" altLang="en-US" dirty="0">
              <a:latin typeface="Arial" pitchFamily="34" charset="0"/>
              <a:ea typeface="ヒラギノ角ゴ Pro W3"/>
            </a:endParaRPr>
          </a:p>
          <a:p>
            <a:pPr marL="171653" indent="-171653">
              <a:buFont typeface="Arial" panose="020B0604020202020204" pitchFamily="34" charset="0"/>
              <a:buChar char="•"/>
            </a:pPr>
            <a:r>
              <a:rPr lang="en-AU" baseline="0" dirty="0">
                <a:latin typeface="Arial" pitchFamily="34" charset="0"/>
                <a:ea typeface="ヒラギノ角ゴ Pro W3" charset="-128"/>
              </a:rPr>
              <a:t>A great deal of pruning goes on – brain lets a number of systems go if they are not being use </a:t>
            </a:r>
          </a:p>
          <a:p>
            <a:pPr marL="171653" indent="-171653">
              <a:buFont typeface="Arial" panose="020B0604020202020204" pitchFamily="34" charset="0"/>
              <a:buChar char="•"/>
            </a:pPr>
            <a:r>
              <a:rPr lang="en-AU" altLang="en-AU" b="1" kern="0" dirty="0"/>
              <a:t>Brain reaches 90% of its full size by 6 years</a:t>
            </a:r>
          </a:p>
          <a:p>
            <a:pPr marL="171653" indent="-171653">
              <a:buFont typeface="Arial" panose="020B0604020202020204" pitchFamily="34" charset="0"/>
              <a:buChar char="•"/>
            </a:pPr>
            <a:r>
              <a:rPr lang="en-AU" altLang="en-AU" b="1" kern="0" dirty="0"/>
              <a:t>Brain undergoes massive reorganisation between 12</a:t>
            </a:r>
            <a:r>
              <a:rPr lang="en-AU" altLang="en-AU" b="1" kern="0" baseline="30000" dirty="0"/>
              <a:t>th</a:t>
            </a:r>
            <a:r>
              <a:rPr lang="en-AU" altLang="en-AU" b="1" kern="0" dirty="0"/>
              <a:t> and 25</a:t>
            </a:r>
            <a:r>
              <a:rPr lang="en-AU" altLang="en-AU" b="1" kern="0" baseline="30000" dirty="0"/>
              <a:t>th</a:t>
            </a:r>
            <a:r>
              <a:rPr lang="en-AU" altLang="en-AU" b="1" kern="0" dirty="0"/>
              <a:t> years</a:t>
            </a:r>
          </a:p>
          <a:p>
            <a:pPr marL="171653" indent="-171653">
              <a:buFont typeface="Arial" panose="020B0604020202020204" pitchFamily="34" charset="0"/>
              <a:buChar char="•"/>
            </a:pPr>
            <a:r>
              <a:rPr lang="en-AU" b="1" dirty="0"/>
              <a:t>Discussion</a:t>
            </a:r>
            <a:r>
              <a:rPr lang="en-AU" b="1" baseline="0" dirty="0"/>
              <a:t> point: </a:t>
            </a:r>
            <a:r>
              <a:rPr lang="en-AU" baseline="0" dirty="0"/>
              <a:t>Renovation not Construction (e.g. house reno – keep what is still needed, pull out the rest, re-do to suit tailored needs. Some circuits might be affected during the process – e.g. need to use a site toilet temporarily, but not permanently!)</a:t>
            </a:r>
          </a:p>
          <a:p>
            <a:pPr marL="171653" indent="-171653">
              <a:buFont typeface="Arial" panose="020B0604020202020204" pitchFamily="34" charset="0"/>
              <a:buChar char="•"/>
            </a:pPr>
            <a:r>
              <a:rPr lang="en-AU" baseline="0" dirty="0"/>
              <a:t>Drives efficiency, tailored to its environment</a:t>
            </a:r>
            <a:endParaRPr lang="en-AU" dirty="0"/>
          </a:p>
          <a:p>
            <a:endParaRPr lang="en-AU" dirty="0"/>
          </a:p>
          <a:p>
            <a:pPr marL="171653" indent="-171653">
              <a:buFont typeface="Arial" panose="020B0604020202020204" pitchFamily="34" charset="0"/>
              <a:buChar char="•"/>
            </a:pPr>
            <a:r>
              <a:rPr lang="en-AU" baseline="0" dirty="0"/>
              <a:t>If goal of remodelling is </a:t>
            </a:r>
            <a:r>
              <a:rPr lang="en-AU" i="1" baseline="0" dirty="0"/>
              <a:t>INTEGRATION  </a:t>
            </a:r>
            <a:r>
              <a:rPr lang="en-AU" i="0" baseline="0" dirty="0"/>
              <a:t>how can we help the brain be more integrated?</a:t>
            </a:r>
          </a:p>
          <a:p>
            <a:pPr eaLnBrk="1" hangingPunct="1"/>
            <a:endParaRPr lang="en-AU" altLang="en-US" dirty="0">
              <a:latin typeface="Arial" pitchFamily="34" charset="0"/>
              <a:ea typeface="ヒラギノ角ゴ Pro W3"/>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dirty="0">
              <a:hlinkClick r:id="" action="ppaction://noaction"/>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dirty="0">
              <a:hlinkClick r:id="" action="ppaction://noaction"/>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AU" dirty="0">
                <a:hlinkClick r:id="" action="ppaction://noaction"/>
              </a:rPr>
              <a:t>https://www.youtube.com/watch?v=jXnyM0ZuKNU</a:t>
            </a:r>
            <a:endParaRPr lang="en-AU" dirty="0"/>
          </a:p>
          <a:p>
            <a:pPr eaLnBrk="1" hangingPunct="1"/>
            <a:endParaRPr lang="en-AU" altLang="en-US" dirty="0">
              <a:latin typeface="Arial" pitchFamily="34" charset="0"/>
              <a:ea typeface="ヒラギノ角ゴ Pro W3"/>
            </a:endParaRPr>
          </a:p>
          <a:p>
            <a:pPr eaLnBrk="1" hangingPunct="1"/>
            <a:r>
              <a:rPr lang="en-AU" altLang="en-US" dirty="0">
                <a:latin typeface="Arial" pitchFamily="34" charset="0"/>
                <a:ea typeface="ヒラギノ角ゴ Pro W3"/>
              </a:rPr>
              <a:t>Play Dan Siegel’s video – Myelination and Pruning in the Adolescent brain.</a:t>
            </a:r>
          </a:p>
          <a:p>
            <a:pPr eaLnBrk="1" hangingPunct="1"/>
            <a:endParaRPr lang="en-AU" altLang="en-US" dirty="0">
              <a:latin typeface="Arial" pitchFamily="34" charset="0"/>
              <a:ea typeface="ヒラギノ角ゴ Pro W3"/>
            </a:endParaRPr>
          </a:p>
          <a:p>
            <a:pPr eaLnBrk="1" hangingPunct="1"/>
            <a:r>
              <a:rPr lang="en-AU" altLang="en-US" dirty="0">
                <a:latin typeface="Arial" pitchFamily="34" charset="0"/>
                <a:ea typeface="ヒラギノ角ゴ Pro W3"/>
              </a:rPr>
              <a:t>Normative Development :   Puberty =Hormonally based</a:t>
            </a:r>
          </a:p>
          <a:p>
            <a:pPr eaLnBrk="1" hangingPunct="1"/>
            <a:r>
              <a:rPr lang="en-AU" altLang="en-US" dirty="0">
                <a:latin typeface="Arial" pitchFamily="34" charset="0"/>
                <a:ea typeface="ヒラギノ角ゴ Pro W3"/>
              </a:rPr>
              <a:t>		Age and Experience = related to pre-frontal cortex development</a:t>
            </a:r>
          </a:p>
          <a:p>
            <a:pPr eaLnBrk="1" hangingPunct="1"/>
            <a:endParaRPr lang="en-AU" altLang="en-US" dirty="0">
              <a:latin typeface="Arial" pitchFamily="34" charset="0"/>
              <a:ea typeface="ヒラギノ角ゴ Pro W3"/>
            </a:endParaRPr>
          </a:p>
          <a:p>
            <a:pPr eaLnBrk="1" hangingPunct="1"/>
            <a:r>
              <a:rPr lang="en-AU" altLang="en-US" dirty="0">
                <a:latin typeface="Arial" pitchFamily="34" charset="0"/>
                <a:ea typeface="ヒラギノ角ゴ Pro W3"/>
              </a:rPr>
              <a:t>These different changes are linked to different parts of the brain.</a:t>
            </a:r>
          </a:p>
          <a:p>
            <a:pPr eaLnBrk="1" hangingPunct="1"/>
            <a:endParaRPr lang="en-AU" altLang="en-US" dirty="0">
              <a:latin typeface="Arial" pitchFamily="34" charset="0"/>
              <a:ea typeface="ヒラギノ角ゴ Pro W3"/>
            </a:endParaRPr>
          </a:p>
          <a:p>
            <a:pPr eaLnBrk="1" hangingPunct="1"/>
            <a:r>
              <a:rPr lang="en-AU" altLang="en-US" dirty="0">
                <a:latin typeface="Arial" pitchFamily="34" charset="0"/>
                <a:ea typeface="ヒラギノ角ゴ Pro W3"/>
              </a:rPr>
              <a:t>Comment on school situations – US and Germany whereby teenagers starting school later in the day and results in more effective learning and outcomes.</a:t>
            </a:r>
          </a:p>
          <a:p>
            <a:pPr eaLnBrk="1" hangingPunct="1"/>
            <a:endParaRPr lang="en-AU" altLang="en-US" dirty="0">
              <a:latin typeface="Arial" pitchFamily="34" charset="0"/>
              <a:ea typeface="ヒラギノ角ゴ Pro W3"/>
            </a:endParaRPr>
          </a:p>
          <a:p>
            <a:pPr eaLnBrk="1" hangingPunct="1"/>
            <a:r>
              <a:rPr lang="en-AU" altLang="en-US" dirty="0">
                <a:latin typeface="Arial" pitchFamily="34" charset="0"/>
                <a:ea typeface="ヒラギノ角ゴ Pro W3"/>
              </a:rPr>
              <a:t>DVD = The Human Mind</a:t>
            </a:r>
          </a:p>
          <a:p>
            <a:pPr eaLnBrk="1" hangingPunct="1"/>
            <a:endParaRPr lang="en-AU" altLang="en-US" dirty="0">
              <a:latin typeface="Arial" pitchFamily="34" charset="0"/>
              <a:ea typeface="ヒラギノ角ゴ Pro W3"/>
            </a:endParaRPr>
          </a:p>
          <a:p>
            <a:pPr eaLnBrk="1" hangingPunct="1"/>
            <a:r>
              <a:rPr lang="en-AU" altLang="en-US" dirty="0">
                <a:latin typeface="Arial" pitchFamily="34" charset="0"/>
                <a:ea typeface="ヒラギノ角ゴ Pro W3"/>
              </a:rPr>
              <a:t>Inextricable links.</a:t>
            </a:r>
          </a:p>
          <a:p>
            <a:pPr eaLnBrk="1" hangingPunct="1"/>
            <a:endParaRPr lang="en-AU" altLang="en-US" dirty="0">
              <a:latin typeface="Arial" pitchFamily="34" charset="0"/>
              <a:ea typeface="ヒラギノ角ゴ Pro W3"/>
            </a:endParaRPr>
          </a:p>
          <a:p>
            <a:pPr marL="171653" indent="-171653">
              <a:buFont typeface="Arial" panose="020B0604020202020204" pitchFamily="34" charset="0"/>
              <a:buChar char="•"/>
            </a:pPr>
            <a:r>
              <a:rPr lang="en-AU" dirty="0">
                <a:latin typeface="Arial" pitchFamily="34" charset="0"/>
                <a:ea typeface="ヒラギノ角ゴ Pro W3" charset="-128"/>
              </a:rPr>
              <a:t>Adolescence is</a:t>
            </a:r>
            <a:r>
              <a:rPr lang="en-AU" baseline="0" dirty="0">
                <a:latin typeface="Arial" pitchFamily="34" charset="0"/>
                <a:ea typeface="ヒラギノ角ゴ Pro W3" charset="-128"/>
              </a:rPr>
              <a:t> a remodelling phase of development. Brain is pulling all individual parts into functioning whole.</a:t>
            </a:r>
          </a:p>
          <a:p>
            <a:pPr marL="171653" indent="-171653">
              <a:buFont typeface="Arial" panose="020B0604020202020204" pitchFamily="34" charset="0"/>
              <a:buChar char="•"/>
            </a:pPr>
            <a:endParaRPr lang="en-US" baseline="0" dirty="0">
              <a:latin typeface="Arial" pitchFamily="34" charset="0"/>
              <a:ea typeface="ヒラギノ角ゴ Pro W3" charset="-128"/>
            </a:endParaRPr>
          </a:p>
          <a:p>
            <a:pPr algn="l"/>
            <a:r>
              <a:rPr lang="en-AU" dirty="0"/>
              <a:t>Genetically programmed process</a:t>
            </a:r>
          </a:p>
          <a:p>
            <a:pPr algn="l"/>
            <a:r>
              <a:rPr lang="en-AU" dirty="0"/>
              <a:t>Experientially moulded process</a:t>
            </a:r>
          </a:p>
          <a:p>
            <a:pPr algn="l"/>
            <a:r>
              <a:rPr lang="en-AU" dirty="0"/>
              <a:t>Stress exacerbated process</a:t>
            </a:r>
          </a:p>
          <a:p>
            <a:r>
              <a:rPr lang="en-US" baseline="0" dirty="0">
                <a:latin typeface="Arial" pitchFamily="34" charset="0"/>
                <a:ea typeface="ヒラギノ角ゴ Pro W3" charset="-128"/>
              </a:rPr>
              <a:t>Allows areas to be differentiated (fruit salad, not smoothie)</a:t>
            </a:r>
            <a:endParaRPr lang="en-AU" baseline="0" dirty="0">
              <a:latin typeface="Arial" pitchFamily="34" charset="0"/>
              <a:ea typeface="ヒラギノ角ゴ Pro W3" charset="-128"/>
            </a:endParaRPr>
          </a:p>
          <a:p>
            <a:pPr marL="171653" indent="-171653">
              <a:buFont typeface="Arial" panose="020B0604020202020204" pitchFamily="34" charset="0"/>
              <a:buChar char="•"/>
            </a:pPr>
            <a:r>
              <a:rPr lang="en-AU" baseline="0" dirty="0">
                <a:latin typeface="Arial" pitchFamily="34" charset="0"/>
                <a:ea typeface="ヒラギノ角ゴ Pro W3" charset="-128"/>
              </a:rPr>
              <a:t>A great deal of pruning goes on – brain lets a number of systems go if they are not being use </a:t>
            </a:r>
          </a:p>
          <a:p>
            <a:pPr marL="171653" indent="-171653">
              <a:buFont typeface="Arial" panose="020B0604020202020204" pitchFamily="34" charset="0"/>
              <a:buChar char="•"/>
            </a:pPr>
            <a:r>
              <a:rPr lang="en-AU" altLang="en-AU" kern="0" dirty="0"/>
              <a:t>Brain reaches 90% of its full size by 6 years</a:t>
            </a:r>
          </a:p>
          <a:p>
            <a:pPr marL="171653" indent="-171653">
              <a:buFont typeface="Arial" panose="020B0604020202020204" pitchFamily="34" charset="0"/>
              <a:buChar char="•"/>
            </a:pPr>
            <a:r>
              <a:rPr lang="en-AU" altLang="en-AU" kern="0" dirty="0"/>
              <a:t>Brain undergoes massive reorganisation between 12</a:t>
            </a:r>
            <a:r>
              <a:rPr lang="en-AU" altLang="en-AU" kern="0" baseline="30000" dirty="0"/>
              <a:t>th</a:t>
            </a:r>
            <a:r>
              <a:rPr lang="en-AU" altLang="en-AU" kern="0" dirty="0"/>
              <a:t> and 25</a:t>
            </a:r>
            <a:r>
              <a:rPr lang="en-AU" altLang="en-AU" kern="0" baseline="30000" dirty="0"/>
              <a:t>th</a:t>
            </a:r>
            <a:r>
              <a:rPr lang="en-AU" altLang="en-AU" kern="0" dirty="0"/>
              <a:t> years</a:t>
            </a:r>
          </a:p>
          <a:p>
            <a:pPr marL="171653" indent="-171653">
              <a:buFont typeface="Arial" panose="020B0604020202020204" pitchFamily="34" charset="0"/>
              <a:buChar char="•"/>
            </a:pPr>
            <a:r>
              <a:rPr lang="en-AU" b="1" dirty="0"/>
              <a:t>Discussion</a:t>
            </a:r>
            <a:r>
              <a:rPr lang="en-AU" b="1" baseline="0" dirty="0"/>
              <a:t> point: </a:t>
            </a:r>
            <a:r>
              <a:rPr lang="en-AU" baseline="0" dirty="0"/>
              <a:t>Renovation not Construction (e.g. house reno – keep what is still needed, pull out the rest, re-do to suit tailored needs. Some circuits might be affected during the process – e.g. need to use a site toilet temporarily, but not permanently!)</a:t>
            </a:r>
          </a:p>
          <a:p>
            <a:pPr marL="171653" indent="-171653">
              <a:buFont typeface="Arial" panose="020B0604020202020204" pitchFamily="34" charset="0"/>
              <a:buChar char="•"/>
            </a:pPr>
            <a:r>
              <a:rPr lang="en-AU" baseline="0" dirty="0"/>
              <a:t>Drives efficiency, tailored to its environment</a:t>
            </a:r>
            <a:endParaRPr lang="en-AU" dirty="0"/>
          </a:p>
          <a:p>
            <a:endParaRPr lang="en-AU" dirty="0"/>
          </a:p>
          <a:p>
            <a:pPr marL="171653" indent="-171653">
              <a:buFont typeface="Arial" panose="020B0604020202020204" pitchFamily="34" charset="0"/>
              <a:buChar char="•"/>
            </a:pPr>
            <a:r>
              <a:rPr lang="en-AU" baseline="0" dirty="0"/>
              <a:t>If goal of remodelling is </a:t>
            </a:r>
            <a:r>
              <a:rPr lang="en-AU" i="1" baseline="0" dirty="0"/>
              <a:t>INTEGRATION  </a:t>
            </a:r>
            <a:r>
              <a:rPr lang="en-AU" i="0" baseline="0" dirty="0"/>
              <a:t>how can we help the brain be more integrated?</a:t>
            </a:r>
          </a:p>
          <a:p>
            <a:pPr eaLnBrk="1" hangingPunct="1"/>
            <a:endParaRPr lang="en-AU" altLang="en-US" dirty="0">
              <a:latin typeface="Arial" pitchFamily="34" charset="0"/>
              <a:ea typeface="ヒラギノ角ゴ Pro W3"/>
            </a:endParaRPr>
          </a:p>
          <a:p>
            <a:endParaRPr lang="en-AU" dirty="0"/>
          </a:p>
        </p:txBody>
      </p:sp>
      <p:sp>
        <p:nvSpPr>
          <p:cNvPr id="4" name="Slide Number Placeholder 3"/>
          <p:cNvSpPr>
            <a:spLocks noGrp="1"/>
          </p:cNvSpPr>
          <p:nvPr>
            <p:ph type="sldNum" sz="quarter" idx="5"/>
          </p:nvPr>
        </p:nvSpPr>
        <p:spPr/>
        <p:txBody>
          <a:bodyPr/>
          <a:lstStyle/>
          <a:p>
            <a:fld id="{0AA15B29-7448-4144-8C37-E23B8B79C313}" type="slidenum">
              <a:rPr lang="en-US" smtClean="0"/>
              <a:t>18</a:t>
            </a:fld>
            <a:endParaRPr lang="en-US" dirty="0"/>
          </a:p>
        </p:txBody>
      </p:sp>
    </p:spTree>
    <p:extLst>
      <p:ext uri="{BB962C8B-B14F-4D97-AF65-F5344CB8AC3E}">
        <p14:creationId xmlns:p14="http://schemas.microsoft.com/office/powerpoint/2010/main" val="742507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AU" sz="1200" dirty="0">
                <a:solidFill>
                  <a:srgbClr val="000000">
                    <a:lumMod val="50000"/>
                    <a:lumOff val="50000"/>
                  </a:srgbClr>
                </a:solidFill>
                <a:latin typeface="HelveticaNeueLT Pro 55 Roman" panose="020B0604020202020204" pitchFamily="34" charset="0"/>
              </a:rPr>
              <a:t>A</a:t>
            </a:r>
            <a:r>
              <a:rPr kumimoji="0" lang="en-AU" sz="1200" b="0" i="0" u="none" strike="noStrike" kern="1200" cap="none" spc="0" normalizeH="0" baseline="0" noProof="0" dirty="0">
                <a:ln>
                  <a:noFill/>
                </a:ln>
                <a:solidFill>
                  <a:srgbClr val="000000">
                    <a:lumMod val="50000"/>
                    <a:lumOff val="50000"/>
                  </a:srgbClr>
                </a:solidFill>
                <a:effectLst/>
                <a:uLnTx/>
                <a:uFillTx/>
                <a:latin typeface="HelveticaNeueLT Pro 55 Roman" panose="020B0604020202020204" pitchFamily="34" charset="0"/>
              </a:rPr>
              <a:t>adolescents need more sleep than adults or Young people- </a:t>
            </a:r>
            <a:r>
              <a:rPr kumimoji="0" lang="en-AU" altLang="en-AU" sz="1200" b="0" i="0" u="none" strike="noStrike" kern="1200" cap="none" spc="0" normalizeH="0" baseline="0" noProof="0" dirty="0">
                <a:ln>
                  <a:noFill/>
                </a:ln>
                <a:solidFill>
                  <a:srgbClr val="000000">
                    <a:lumMod val="50000"/>
                    <a:lumOff val="50000"/>
                  </a:srgbClr>
                </a:solidFill>
                <a:effectLst/>
                <a:uLnTx/>
                <a:uFillTx/>
                <a:latin typeface="HelveticaNeueLT Pro 55 Roman" panose="020B0604020202020204" pitchFamily="34" charset="0"/>
              </a:rPr>
              <a:t>optimal time being about nine and a half hours</a:t>
            </a: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AU" altLang="en-AU" sz="1200" b="0" i="0" u="none" strike="noStrike" kern="1200" cap="none" spc="0" normalizeH="0" baseline="0" noProof="0" dirty="0">
              <a:ln>
                <a:noFill/>
              </a:ln>
              <a:solidFill>
                <a:srgbClr val="000000">
                  <a:lumMod val="50000"/>
                  <a:lumOff val="50000"/>
                </a:srgbClr>
              </a:solidFill>
              <a:effectLst/>
              <a:uLnTx/>
              <a:uFillTx/>
              <a:latin typeface="HelveticaNeueLT Pro 55 Roman" panose="020B0604020202020204"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AU" altLang="en-AU" sz="1200" b="0" i="0" u="none" strike="noStrike" kern="1200" cap="none" spc="0" normalizeH="0" baseline="0" noProof="0" dirty="0">
              <a:ln>
                <a:noFill/>
              </a:ln>
              <a:solidFill>
                <a:srgbClr val="000000">
                  <a:lumMod val="50000"/>
                  <a:lumOff val="50000"/>
                </a:srgbClr>
              </a:solidFill>
              <a:effectLst/>
              <a:uLnTx/>
              <a:uFillTx/>
              <a:latin typeface="HelveticaNeueLT Pro 55 Roman" panose="020B0604020202020204" pitchFamily="34" charset="0"/>
            </a:endParaRP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AU" sz="1200" b="0" i="0" u="none" strike="noStrike" kern="1200" cap="none" spc="0" normalizeH="0" baseline="0" noProof="0" dirty="0">
              <a:ln>
                <a:noFill/>
              </a:ln>
              <a:solidFill>
                <a:srgbClr val="000000">
                  <a:lumMod val="50000"/>
                  <a:lumOff val="50000"/>
                </a:srgbClr>
              </a:solidFill>
              <a:effectLst/>
              <a:uLnTx/>
              <a:uFillTx/>
              <a:latin typeface="HelveticaNeueLT Pro 55 Roman"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lumMod val="50000"/>
                    <a:lumOff val="50000"/>
                  </a:srgbClr>
                </a:solidFill>
                <a:latin typeface="HelveticaNeueLT Pro 55 Roman" panose="020B0604020202020204" pitchFamily="34" charset="0"/>
              </a:rPr>
              <a:t>L</a:t>
            </a:r>
            <a:r>
              <a:rPr kumimoji="0" lang="en-AU" sz="1200" b="0" i="0" u="none" strike="noStrike" kern="1200" cap="none" spc="0" normalizeH="0" baseline="0" noProof="0" dirty="0">
                <a:ln>
                  <a:noFill/>
                </a:ln>
                <a:solidFill>
                  <a:srgbClr val="000000">
                    <a:lumMod val="50000"/>
                    <a:lumOff val="50000"/>
                  </a:srgbClr>
                </a:solidFill>
                <a:effectLst/>
                <a:uLnTx/>
                <a:uFillTx/>
                <a:latin typeface="HelveticaNeueLT Pro 55 Roman" panose="020B0604020202020204" pitchFamily="34" charset="0"/>
              </a:rPr>
              <a:t>ater starting times for schools show statistically significant impact on academic achievement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srgbClr val="000000">
                  <a:lumMod val="50000"/>
                  <a:lumOff val="50000"/>
                </a:srgbClr>
              </a:solidFill>
              <a:effectLst/>
              <a:uLnTx/>
              <a:uFillTx/>
              <a:latin typeface="HelveticaNeueLT Pro 55 Roman"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lumMod val="50000"/>
                    <a:lumOff val="50000"/>
                  </a:srgbClr>
                </a:solidFill>
                <a:effectLst/>
                <a:uLnTx/>
                <a:uFillTx/>
                <a:latin typeface="HelveticaNeueLT Pro 55 Roman" panose="020B0604020202020204" pitchFamily="34" charset="0"/>
              </a:rPr>
              <a:t>Think about </a:t>
            </a:r>
          </a:p>
          <a:p>
            <a:endParaRPr lang="en-AU" dirty="0"/>
          </a:p>
        </p:txBody>
      </p:sp>
      <p:sp>
        <p:nvSpPr>
          <p:cNvPr id="4" name="Slide Number Placeholder 3"/>
          <p:cNvSpPr>
            <a:spLocks noGrp="1"/>
          </p:cNvSpPr>
          <p:nvPr>
            <p:ph type="sldNum" sz="quarter" idx="5"/>
          </p:nvPr>
        </p:nvSpPr>
        <p:spPr/>
        <p:txBody>
          <a:bodyPr/>
          <a:lstStyle/>
          <a:p>
            <a:fld id="{0AA15B29-7448-4144-8C37-E23B8B79C313}" type="slidenum">
              <a:rPr lang="en-US" smtClean="0"/>
              <a:t>19</a:t>
            </a:fld>
            <a:endParaRPr lang="en-US" dirty="0"/>
          </a:p>
        </p:txBody>
      </p:sp>
    </p:spTree>
    <p:extLst>
      <p:ext uri="{BB962C8B-B14F-4D97-AF65-F5344CB8AC3E}">
        <p14:creationId xmlns:p14="http://schemas.microsoft.com/office/powerpoint/2010/main" val="3404944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5">
              <a:defRPr/>
            </a:pPr>
            <a:endParaRPr lang="en-US" b="1" dirty="0"/>
          </a:p>
          <a:p>
            <a:pPr defTabSz="914365">
              <a:defRPr/>
            </a:pPr>
            <a:r>
              <a:rPr lang="en-US" b="1" dirty="0"/>
              <a:t>In school context, prime message: optimal learning happens when you can socially engage. The other behaviours we see are </a:t>
            </a:r>
            <a:r>
              <a:rPr lang="en-US" sz="2400" b="1" dirty="0"/>
              <a:t>adaptive </a:t>
            </a:r>
            <a:r>
              <a:rPr lang="en-US" b="1" dirty="0"/>
              <a:t>behaviours. Keeping them safe.</a:t>
            </a:r>
          </a:p>
          <a:p>
            <a:pPr defTabSz="914365">
              <a:defRPr/>
            </a:pPr>
            <a:r>
              <a:rPr lang="en-US" b="1" dirty="0"/>
              <a:t> Where there’s rupture we need to repair to get the child back to feeling safe. So often the repair happens with assistant principal but  then child and teacher back in class together with no repair.</a:t>
            </a:r>
          </a:p>
          <a:p>
            <a:pPr defTabSz="914365">
              <a:defRPr/>
            </a:pPr>
            <a:endParaRPr lang="en-US" b="1" dirty="0"/>
          </a:p>
          <a:p>
            <a:pPr defTabSz="914365">
              <a:defRPr/>
            </a:pPr>
            <a:r>
              <a:rPr lang="en-US" b="1" dirty="0"/>
              <a:t>Safety – to sense of self – judgement and shame</a:t>
            </a:r>
          </a:p>
          <a:p>
            <a:pPr defTabSz="914365">
              <a:defRPr/>
            </a:pPr>
            <a:endParaRPr lang="en-US" b="1" dirty="0"/>
          </a:p>
          <a:p>
            <a:pPr defTabSz="914365">
              <a:defRPr/>
            </a:pPr>
            <a:r>
              <a:rPr lang="en-US" b="1" dirty="0"/>
              <a:t>The goal of this slide is to describe how Porges Polyvagal Theory helps us to understand the responses we see in Student.</a:t>
            </a:r>
          </a:p>
          <a:p>
            <a:pPr defTabSz="914365">
              <a:defRPr/>
            </a:pPr>
            <a:endParaRPr lang="en-US" dirty="0">
              <a:latin typeface="Arial" pitchFamily="34" charset="0"/>
              <a:ea typeface="ヒラギノ角ゴ Pro W3"/>
              <a:cs typeface="ヒラギノ角ゴ Pro W3"/>
            </a:endParaRPr>
          </a:p>
          <a:p>
            <a:pPr defTabSz="914365">
              <a:defRPr/>
            </a:pPr>
            <a:r>
              <a:rPr lang="en-US" dirty="0">
                <a:latin typeface="Arial" pitchFamily="34" charset="0"/>
                <a:ea typeface="ヒラギノ角ゴ Pro W3"/>
                <a:cs typeface="ヒラギノ角ゴ Pro W3"/>
              </a:rPr>
              <a:t>Polyvagal Theory outlines three evolutionary stages that took place over millions of years in the development of our autonomic nervous system. It proposes that the three stages are hierarchical in their use, even today.</a:t>
            </a:r>
          </a:p>
          <a:p>
            <a:pPr defTabSz="914365">
              <a:defRPr/>
            </a:pPr>
            <a:endParaRPr lang="en-US" dirty="0">
              <a:latin typeface="Arial" pitchFamily="34" charset="0"/>
              <a:ea typeface="ヒラギノ角ゴ Pro W3"/>
              <a:cs typeface="ヒラギノ角ゴ Pro W3"/>
            </a:endParaRPr>
          </a:p>
          <a:p>
            <a:pPr marL="228591" indent="-228591" defTabSz="914365">
              <a:buFont typeface="+mj-lt"/>
              <a:buAutoNum type="arabicPeriod"/>
              <a:defRPr/>
            </a:pPr>
            <a:r>
              <a:rPr lang="en-US" dirty="0">
                <a:latin typeface="Arial" pitchFamily="34" charset="0"/>
                <a:ea typeface="ヒラギノ角ゴ Pro W3"/>
                <a:cs typeface="ヒラギノ角ゴ Pro W3"/>
              </a:rPr>
              <a:t>The first formed defence developed uses the older branch of the Vagus and conserved energy for the animal or human in the face of a threat too big to face and would effectively produce an Immobilization response. </a:t>
            </a:r>
          </a:p>
          <a:p>
            <a:pPr marL="228591" indent="-228591" defTabSz="914365">
              <a:buFont typeface="+mj-lt"/>
              <a:buAutoNum type="arabicPeriod"/>
              <a:defRPr/>
            </a:pPr>
            <a:r>
              <a:rPr lang="en-US" dirty="0">
                <a:latin typeface="Arial" pitchFamily="34" charset="0"/>
                <a:ea typeface="ヒラギノ角ゴ Pro W3"/>
                <a:cs typeface="ヒラギノ角ゴ Pro W3"/>
              </a:rPr>
              <a:t>The next stage was the evolution of the sympathetic-adrenal system which assisted us to mobilise against threats, allowing the heart rate to rise and the SNS to take over.</a:t>
            </a:r>
            <a:br>
              <a:rPr lang="en-US" dirty="0">
                <a:latin typeface="Arial" pitchFamily="34" charset="0"/>
                <a:ea typeface="ヒラギノ角ゴ Pro W3"/>
                <a:cs typeface="ヒラギノ角ゴ Pro W3"/>
              </a:rPr>
            </a:br>
            <a:r>
              <a:rPr lang="en-US" dirty="0">
                <a:latin typeface="Arial" pitchFamily="34" charset="0"/>
                <a:ea typeface="ヒラギノ角ゴ Pro W3"/>
                <a:cs typeface="ヒラギノ角ゴ Pro W3"/>
              </a:rPr>
              <a:t>(At this point in time we had a ‘all or nothing’ ANS response to threat – either Mobilized (even in active freeze) or Immobilized)</a:t>
            </a:r>
          </a:p>
          <a:p>
            <a:pPr marL="228591" indent="-228591" defTabSz="914365">
              <a:buFont typeface="+mj-lt"/>
              <a:buAutoNum type="arabicPeriod" startAt="3"/>
              <a:defRPr/>
            </a:pPr>
            <a:r>
              <a:rPr lang="en-US" dirty="0">
                <a:latin typeface="Arial" pitchFamily="34" charset="0"/>
                <a:ea typeface="ヒラギノ角ゴ Pro W3"/>
                <a:cs typeface="ヒラギノ角ゴ Pro W3"/>
              </a:rPr>
              <a:t>The newest to form to develop was the Social engagement system, where through the use the newer vagus branch we could modulate calm bodily states and social engagement behaviors. </a:t>
            </a:r>
          </a:p>
          <a:p>
            <a:pPr marL="228591" indent="-228591" defTabSz="914365">
              <a:buFont typeface="+mj-lt"/>
              <a:buAutoNum type="arabicPeriod" startAt="3"/>
              <a:defRPr/>
            </a:pPr>
            <a:endParaRPr lang="en-US" dirty="0">
              <a:latin typeface="Arial" pitchFamily="34" charset="0"/>
              <a:ea typeface="ヒラギノ角ゴ Pro W3"/>
              <a:cs typeface="ヒラギノ角ゴ Pro W3"/>
            </a:endParaRPr>
          </a:p>
          <a:p>
            <a:pPr defTabSz="914365">
              <a:defRPr/>
            </a:pPr>
            <a:r>
              <a:rPr lang="en-US" dirty="0">
                <a:latin typeface="Arial" pitchFamily="34" charset="0"/>
                <a:ea typeface="ヒラギノ角ゴ Pro W3"/>
                <a:cs typeface="ヒラギノ角ゴ Pro W3"/>
              </a:rPr>
              <a:t>The hierarchy emphasizes that the newer “circuits” inhibit the older ones - we start with our most modern systems, and work our way backward. </a:t>
            </a:r>
          </a:p>
          <a:p>
            <a:pPr defTabSz="914365">
              <a:defRPr/>
            </a:pPr>
            <a:br>
              <a:rPr lang="en-US" dirty="0">
                <a:latin typeface="Arial" pitchFamily="34" charset="0"/>
                <a:ea typeface="ヒラギノ角ゴ Pro W3"/>
                <a:cs typeface="ヒラギノ角ゴ Pro W3"/>
              </a:rPr>
            </a:br>
            <a:r>
              <a:rPr lang="en-US" dirty="0">
                <a:latin typeface="Arial" pitchFamily="34" charset="0"/>
                <a:ea typeface="ヒラギノ角ゴ Pro W3"/>
                <a:cs typeface="ヒラギノ角ゴ Pro W3"/>
              </a:rPr>
              <a:t>(The use of this system means we can modulate our response and transition between ANS states, but our capacity to do so depends on modes of regulation set as a result of interactions early in life (Schore 1994).</a:t>
            </a:r>
          </a:p>
          <a:p>
            <a:pPr defTabSz="914365">
              <a:defRPr/>
            </a:pPr>
            <a:endParaRPr lang="en-US" dirty="0">
              <a:latin typeface="Arial" pitchFamily="34" charset="0"/>
              <a:ea typeface="ヒラギノ角ゴ Pro W3"/>
              <a:cs typeface="ヒラギノ角ゴ Pro W3"/>
            </a:endParaRPr>
          </a:p>
          <a:p>
            <a:pPr marL="228591" indent="-228591" defTabSz="914365">
              <a:buFont typeface="Arial" pitchFamily="34" charset="0"/>
              <a:buChar char="•"/>
              <a:defRPr/>
            </a:pPr>
            <a:r>
              <a:rPr lang="en-US" dirty="0">
                <a:latin typeface="Arial" pitchFamily="34" charset="0"/>
                <a:ea typeface="ヒラギノ角ゴ Pro W3"/>
                <a:cs typeface="ヒラギノ角ゴ Pro W3"/>
              </a:rPr>
              <a:t>We use the newest circuit to promote calm states, to self-soothe and to engage. – We are able to slow down or speed up as required.</a:t>
            </a:r>
          </a:p>
          <a:p>
            <a:pPr marL="228591" indent="-228591" defTabSz="914365">
              <a:buFont typeface="Arial" pitchFamily="34" charset="0"/>
              <a:buChar char="•"/>
              <a:defRPr/>
            </a:pPr>
            <a:r>
              <a:rPr lang="en-US" dirty="0">
                <a:latin typeface="Arial" pitchFamily="34" charset="0"/>
                <a:ea typeface="ヒラギノ角ゴ Pro W3"/>
                <a:cs typeface="ヒラギノ角ゴ Pro W3"/>
              </a:rPr>
              <a:t>When this doesn't work, we use the sympathetic-adrenal system to mobilize for fight and flight behaviors. </a:t>
            </a:r>
          </a:p>
          <a:p>
            <a:pPr marL="228591" indent="-228591" defTabSz="914365">
              <a:buFont typeface="Arial" pitchFamily="34" charset="0"/>
              <a:buChar char="•"/>
              <a:defRPr/>
            </a:pPr>
            <a:r>
              <a:rPr lang="en-US" dirty="0">
                <a:latin typeface="Arial" pitchFamily="34" charset="0"/>
                <a:ea typeface="ヒラギノ角ゴ Pro W3"/>
                <a:cs typeface="ヒラギノ角ゴ Pro W3"/>
              </a:rPr>
              <a:t>And when that doesn't work, we use a very old vagal system, the freeze or shutdown system. This can be dangerous due to the </a:t>
            </a:r>
            <a:r>
              <a:rPr lang="en-AU" dirty="0">
                <a:latin typeface="Arial" pitchFamily="34" charset="0"/>
                <a:ea typeface="ヒラギノ角ゴ Pro W3"/>
                <a:cs typeface="ヒラギノ角ゴ Pro W3"/>
              </a:rPr>
              <a:t>extremely high amounts of stress hormones and opioids in the body, people can faint/slip into unconsciousness- and the heart can stop beating. </a:t>
            </a:r>
            <a:endParaRPr lang="en-US" dirty="0">
              <a:latin typeface="Arial" pitchFamily="34" charset="0"/>
              <a:ea typeface="ヒラギノ角ゴ Pro W3"/>
              <a:cs typeface="ヒラギノ角ゴ Pro W3"/>
            </a:endParaRPr>
          </a:p>
          <a:p>
            <a:endParaRPr lang="en-US" dirty="0"/>
          </a:p>
          <a:p>
            <a:pPr defTabSz="914365">
              <a:defRPr/>
            </a:pPr>
            <a:r>
              <a:rPr lang="en-AU" b="1" dirty="0">
                <a:latin typeface="Arial" pitchFamily="34" charset="0"/>
                <a:ea typeface="Times New Roman"/>
                <a:cs typeface="Times New Roman"/>
              </a:rPr>
              <a:t>What does this mean for Student? </a:t>
            </a:r>
          </a:p>
          <a:p>
            <a:pPr marL="228591" indent="-228591" defTabSz="914365">
              <a:buFont typeface="+mj-lt"/>
              <a:buAutoNum type="arabicPeriod"/>
              <a:defRPr/>
            </a:pPr>
            <a:r>
              <a:rPr lang="en-US" dirty="0">
                <a:latin typeface="Arial" pitchFamily="34" charset="0"/>
                <a:ea typeface="ヒラギノ角ゴ Pro W3"/>
                <a:cs typeface="ヒラギノ角ゴ Pro W3"/>
              </a:rPr>
              <a:t>The newer, social engagement system can only be expressed when the nervous system detects the environment as safe.</a:t>
            </a:r>
            <a:endParaRPr lang="en-US" dirty="0"/>
          </a:p>
          <a:p>
            <a:pPr marL="228591" indent="-228591" defTabSz="914365">
              <a:buFont typeface="+mj-lt"/>
              <a:buAutoNum type="arabicPeriod"/>
              <a:defRPr/>
            </a:pPr>
            <a:r>
              <a:rPr lang="en-US" dirty="0"/>
              <a:t>Trauma impacts the use of this branch because it ‘tunes’ Student to scan their environments for threat, thus they cannot apply the “Vagal Brake” and maintain elevated heart rates which in turn inhibit the use of the Social Engagement.</a:t>
            </a:r>
          </a:p>
          <a:p>
            <a:pPr marL="228591" indent="-228591" defTabSz="914365">
              <a:buFontTx/>
              <a:buAutoNum type="arabicPeriod"/>
              <a:defRPr/>
            </a:pPr>
            <a:r>
              <a:rPr lang="en-US" dirty="0">
                <a:latin typeface="Arial" pitchFamily="34" charset="0"/>
                <a:ea typeface="ヒラギノ角ゴ Pro W3"/>
                <a:cs typeface="ヒラギノ角ゴ Pro W3"/>
              </a:rPr>
              <a:t>The linkage between the nerves the facial nerves and the nerves that regulate the heart and lungs mean that using the facial muscles can calm us down. </a:t>
            </a:r>
          </a:p>
          <a:p>
            <a:pPr marL="228591" indent="-228591" defTabSz="914365">
              <a:buFontTx/>
              <a:buAutoNum type="arabicPeriod"/>
              <a:defRPr/>
            </a:pPr>
            <a:r>
              <a:rPr lang="en-US" dirty="0">
                <a:latin typeface="Arial" pitchFamily="34" charset="0"/>
                <a:ea typeface="ヒラギノ角ゴ Pro W3"/>
                <a:cs typeface="ヒラギノ角ゴ Pro W3"/>
              </a:rPr>
              <a:t>Student who present with no facial expression (the face has no muscle tone, the eyelids droop and gaze averts) will also highly likely have auditory hypersensitivities and difficulty regulating his or her bodily state… PVT suggests that the neural system that regulates both bodily state and the muscles of the face has gone off-line because their nervous system is not providing information to calm them down. </a:t>
            </a:r>
          </a:p>
          <a:p>
            <a:pPr marL="228591" indent="-228591" defTabSz="914365">
              <a:buFontTx/>
              <a:buAutoNum type="arabicPeriod"/>
              <a:defRPr/>
            </a:pPr>
            <a:r>
              <a:rPr lang="en-US" dirty="0">
                <a:latin typeface="Arial" pitchFamily="34" charset="0"/>
                <a:ea typeface="ヒラギノ角ゴ Pro W3"/>
                <a:cs typeface="ヒラギノ角ゴ Pro W3"/>
              </a:rPr>
              <a:t>When Student are in the distressed state, their nervous system evaluates even neutral things as dangerous, rather than pleasant. But once they become calm and engaged, they see neutral as being neutral, and then they engage people and they start reacting back to them. (Cf the shark music slide or the pussy cat/lion slide).</a:t>
            </a:r>
          </a:p>
          <a:p>
            <a:pPr marL="228591" indent="-228591" defTabSz="914365">
              <a:buFontTx/>
              <a:buAutoNum type="arabicPeriod"/>
              <a:defRPr/>
            </a:pPr>
            <a:r>
              <a:rPr lang="en-US" dirty="0">
                <a:latin typeface="Arial" pitchFamily="34" charset="0"/>
                <a:ea typeface="ヒラギノ角ゴ Pro W3"/>
                <a:cs typeface="ヒラギノ角ゴ Pro W3"/>
              </a:rPr>
              <a:t>To assist Student in regulation (moving them into the middle of the window of tolerance), PVT would suggest strategies to create a sense of safety, like retreating to a quiet environment, changing intonation, presenting familiar faces and familiar people, playing musical instruments, singing, talking softly, or even listening to music… When we do these we can actually recruit these neural circuits, trigger the social engagement system, and this will turn off our stress responses. </a:t>
            </a:r>
          </a:p>
          <a:p>
            <a:pPr marL="228591" indent="-228591" defTabSz="914365">
              <a:buFontTx/>
              <a:buAutoNum type="arabicPeriod"/>
              <a:defRPr/>
            </a:pPr>
            <a:r>
              <a:rPr lang="en-US" dirty="0">
                <a:latin typeface="Arial" pitchFamily="34" charset="0"/>
                <a:ea typeface="ヒラギノ角ゴ Pro W3"/>
                <a:cs typeface="ヒラギノ角ゴ Pro W3"/>
              </a:rPr>
              <a:t>Therapeutic methods that promote the use of the associated body functions in the social engagement system will be soothing and calming, and will be more metabolically efficient. They will also produce a host of health benefits.</a:t>
            </a:r>
          </a:p>
          <a:p>
            <a:pPr marL="228591" indent="-228591" defTabSz="914365">
              <a:buFontTx/>
              <a:buAutoNum type="arabicPeriod"/>
              <a:defRPr/>
            </a:pPr>
            <a:r>
              <a:rPr lang="en-US" dirty="0">
                <a:latin typeface="Arial" pitchFamily="34" charset="0"/>
                <a:ea typeface="ヒラギノ角ゴ Pro W3"/>
                <a:cs typeface="ヒラギノ角ゴ Pro W3"/>
              </a:rPr>
              <a:t>When we are in a mobilized anxious state (middle tier) and want to communicate or relate on a calmer personal level, we need to put the brake on our sympathetic-adrenal system and recruit the neural circuit that promotes social behaviors. We can do this by using our facial muscles, making eye contact, modulating our voice, and listening to others. The process of using the muscles in our face and head to modulate our social engagement will actively change our physiological state by increasing vagal influences on the heart and actively blunt the sympathetic-adrenal system. Then we can be more in contact with reality, more alert and engaged. </a:t>
            </a:r>
          </a:p>
          <a:p>
            <a:pPr marL="228591" indent="-228591" defTabSz="914365">
              <a:buFontTx/>
              <a:buAutoNum type="arabicPeriod"/>
              <a:defRPr/>
            </a:pPr>
            <a:endParaRPr lang="en-US" i="1" dirty="0">
              <a:latin typeface="Arial" pitchFamily="34" charset="0"/>
              <a:ea typeface="ヒラギノ角ゴ Pro W3"/>
              <a:cs typeface="ヒラギノ角ゴ Pro W3"/>
            </a:endParaRPr>
          </a:p>
          <a:p>
            <a:pPr defTabSz="914365">
              <a:defRPr/>
            </a:pPr>
            <a:r>
              <a:rPr lang="en-US" i="1" dirty="0">
                <a:latin typeface="Arial" pitchFamily="34" charset="0"/>
                <a:ea typeface="ヒラギノ角ゴ Pro W3"/>
                <a:cs typeface="ヒラギノ角ゴ Pro W3"/>
              </a:rPr>
              <a:t>(How your nervous system sabotages your ability to relate.  An interview with Stephen Porges about his polyvagal theory By Ravi Dykema, in Nexus)</a:t>
            </a:r>
          </a:p>
          <a:p>
            <a:pPr defTabSz="914365">
              <a:defRPr/>
            </a:pPr>
            <a:endParaRPr lang="en-US" i="1" dirty="0">
              <a:latin typeface="Arial" pitchFamily="34" charset="0"/>
              <a:ea typeface="ヒラギノ角ゴ Pro W3"/>
              <a:cs typeface="ヒラギノ角ゴ Pro W3"/>
            </a:endParaRPr>
          </a:p>
          <a:p>
            <a:pPr defTabSz="914365">
              <a:defRPr/>
            </a:pPr>
            <a:endParaRPr lang="en-US" i="1" dirty="0">
              <a:latin typeface="Arial" pitchFamily="34" charset="0"/>
              <a:ea typeface="ヒラギノ角ゴ Pro W3"/>
              <a:cs typeface="ヒラギノ角ゴ Pro W3"/>
            </a:endParaRPr>
          </a:p>
          <a:p>
            <a:pPr eaLnBrk="1" hangingPunct="1"/>
            <a:r>
              <a:rPr lang="en-AU" dirty="0"/>
              <a:t>Collapse- dissoc a defence in which an overwhelmed individual cannot escapte nor take meaningful action or successful flight, and so escapes instead by altering internal organization i.e.. By inward flight (Kluft)</a:t>
            </a:r>
          </a:p>
          <a:p>
            <a:pPr eaLnBrk="1" hangingPunct="1"/>
            <a:endParaRPr lang="en-AU" dirty="0"/>
          </a:p>
          <a:p>
            <a:pPr eaLnBrk="1" hangingPunct="1"/>
            <a:r>
              <a:rPr lang="en-AU" dirty="0"/>
              <a:t>The body gets crowded- either  sped up or stopped. Healing = re in instilling the mastery of the body- to pick up on body cues</a:t>
            </a:r>
          </a:p>
          <a:p>
            <a:pPr defTabSz="914365">
              <a:defRPr/>
            </a:pPr>
            <a:endParaRPr lang="en-US" i="1" dirty="0">
              <a:latin typeface="Arial" pitchFamily="34" charset="0"/>
              <a:ea typeface="ヒラギノ角ゴ Pro W3"/>
              <a:cs typeface="ヒラギノ角ゴ Pro W3"/>
            </a:endParaRPr>
          </a:p>
          <a:p>
            <a:endParaRPr lang="en-US" dirty="0"/>
          </a:p>
          <a:p>
            <a:endParaRPr lang="en-AU" dirty="0"/>
          </a:p>
        </p:txBody>
      </p:sp>
      <p:sp>
        <p:nvSpPr>
          <p:cNvPr id="4" name="Slide Number Placeholder 3"/>
          <p:cNvSpPr>
            <a:spLocks noGrp="1"/>
          </p:cNvSpPr>
          <p:nvPr>
            <p:ph type="sldNum" sz="quarter" idx="5"/>
          </p:nvPr>
        </p:nvSpPr>
        <p:spPr/>
        <p:txBody>
          <a:bodyPr/>
          <a:lstStyle/>
          <a:p>
            <a:fld id="{6FAF7C48-0581-4118-A60A-93AC97BBBE99}" type="slidenum">
              <a:rPr lang="en-AU" smtClean="0"/>
              <a:t>21</a:t>
            </a:fld>
            <a:endParaRPr lang="en-AU" dirty="0"/>
          </a:p>
        </p:txBody>
      </p:sp>
    </p:spTree>
    <p:extLst>
      <p:ext uri="{BB962C8B-B14F-4D97-AF65-F5344CB8AC3E}">
        <p14:creationId xmlns:p14="http://schemas.microsoft.com/office/powerpoint/2010/main" val="1111221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Invite them to think about the Young people and young people/families they work with – what does the stress response look like? What do they see?</a:t>
            </a:r>
          </a:p>
          <a:p>
            <a:r>
              <a:rPr lang="en-AU" dirty="0"/>
              <a:t>ACTIVITY: THINK ABOUT THE STUDENTS YOU HAVE ENGAGEDWITH THIS WEEK- WHAT HAVE YOU SEEN? WHAT HAVE YOU EXPERENCED?</a:t>
            </a:r>
          </a:p>
        </p:txBody>
      </p:sp>
      <p:sp>
        <p:nvSpPr>
          <p:cNvPr id="4" name="Slide Number Placeholder 3"/>
          <p:cNvSpPr>
            <a:spLocks noGrp="1"/>
          </p:cNvSpPr>
          <p:nvPr>
            <p:ph type="sldNum" sz="quarter" idx="5"/>
          </p:nvPr>
        </p:nvSpPr>
        <p:spPr/>
        <p:txBody>
          <a:bodyPr/>
          <a:lstStyle/>
          <a:p>
            <a:pPr defTabSz="966575">
              <a:defRPr/>
            </a:pPr>
            <a:fld id="{DB2D5432-7D87-4877-84B2-54DA94F298B7}" type="slidenum">
              <a:rPr lang="en-AU" sz="1400">
                <a:solidFill>
                  <a:prstClr val="black"/>
                </a:solidFill>
                <a:latin typeface="Calibri" panose="020F0502020204030204"/>
              </a:rPr>
              <a:pPr defTabSz="966575">
                <a:defRPr/>
              </a:pPr>
              <a:t>22</a:t>
            </a:fld>
            <a:endParaRPr lang="en-AU" sz="1400" dirty="0">
              <a:solidFill>
                <a:prstClr val="black"/>
              </a:solidFill>
              <a:latin typeface="Calibri" panose="020F0502020204030204"/>
            </a:endParaRPr>
          </a:p>
        </p:txBody>
      </p:sp>
    </p:spTree>
    <p:extLst>
      <p:ext uri="{BB962C8B-B14F-4D97-AF65-F5344CB8AC3E}">
        <p14:creationId xmlns:p14="http://schemas.microsoft.com/office/powerpoint/2010/main" val="3470381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Mobilised- too much energy in my body – too hot</a:t>
            </a:r>
          </a:p>
          <a:p>
            <a:r>
              <a:rPr lang="en-US" dirty="0"/>
              <a:t>Socially Engaged- ‘the goldilocks zone’- just right</a:t>
            </a:r>
          </a:p>
          <a:p>
            <a:r>
              <a:rPr lang="en-US" dirty="0"/>
              <a:t>Immobilised- too little energy moving through my body- too cold</a:t>
            </a:r>
          </a:p>
        </p:txBody>
      </p:sp>
    </p:spTree>
    <p:extLst>
      <p:ext uri="{BB962C8B-B14F-4D97-AF65-F5344CB8AC3E}">
        <p14:creationId xmlns:p14="http://schemas.microsoft.com/office/powerpoint/2010/main" val="967062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is trauma?</a:t>
            </a:r>
          </a:p>
        </p:txBody>
      </p:sp>
      <p:sp>
        <p:nvSpPr>
          <p:cNvPr id="4" name="Slide Number Placeholder 3"/>
          <p:cNvSpPr>
            <a:spLocks noGrp="1"/>
          </p:cNvSpPr>
          <p:nvPr>
            <p:ph type="sldNum" sz="quarter" idx="5"/>
          </p:nvPr>
        </p:nvSpPr>
        <p:spPr/>
        <p:txBody>
          <a:bodyPr/>
          <a:lstStyle/>
          <a:p>
            <a:fld id="{C4158131-4DD2-4CB1-9768-B2D0CA91E6AB}" type="slidenum">
              <a:rPr lang="en-AU" smtClean="0"/>
              <a:t>25</a:t>
            </a:fld>
            <a:endParaRPr lang="en-AU" dirty="0"/>
          </a:p>
        </p:txBody>
      </p:sp>
    </p:spTree>
    <p:extLst>
      <p:ext uri="{BB962C8B-B14F-4D97-AF65-F5344CB8AC3E}">
        <p14:creationId xmlns:p14="http://schemas.microsoft.com/office/powerpoint/2010/main" val="2457236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Linger here and define each area</a:t>
            </a:r>
          </a:p>
        </p:txBody>
      </p:sp>
      <p:sp>
        <p:nvSpPr>
          <p:cNvPr id="4" name="Slide Number Placeholder 3"/>
          <p:cNvSpPr>
            <a:spLocks noGrp="1"/>
          </p:cNvSpPr>
          <p:nvPr>
            <p:ph type="sldNum" sz="quarter" idx="5"/>
          </p:nvPr>
        </p:nvSpPr>
        <p:spPr/>
        <p:txBody>
          <a:bodyPr/>
          <a:lstStyle/>
          <a:p>
            <a:fld id="{C4158131-4DD2-4CB1-9768-B2D0CA91E6AB}" type="slidenum">
              <a:rPr lang="en-AU" smtClean="0"/>
              <a:t>26</a:t>
            </a:fld>
            <a:endParaRPr lang="en-AU" dirty="0"/>
          </a:p>
        </p:txBody>
      </p:sp>
    </p:spTree>
    <p:extLst>
      <p:ext uri="{BB962C8B-B14F-4D97-AF65-F5344CB8AC3E}">
        <p14:creationId xmlns:p14="http://schemas.microsoft.com/office/powerpoint/2010/main" val="3196409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Staged - Always meet the student where they are at (not where they 'should be' and work up from there)</a:t>
            </a:r>
          </a:p>
        </p:txBody>
      </p:sp>
      <p:sp>
        <p:nvSpPr>
          <p:cNvPr id="4" name="Slide Number Placeholder 3"/>
          <p:cNvSpPr>
            <a:spLocks noGrp="1"/>
          </p:cNvSpPr>
          <p:nvPr>
            <p:ph type="sldNum" sz="quarter" idx="5"/>
          </p:nvPr>
        </p:nvSpPr>
        <p:spPr/>
        <p:txBody>
          <a:bodyPr/>
          <a:lstStyle/>
          <a:p>
            <a:fld id="{C4158131-4DD2-4CB1-9768-B2D0CA91E6AB}" type="slidenum">
              <a:rPr lang="en-AU" smtClean="0"/>
              <a:t>28</a:t>
            </a:fld>
            <a:endParaRPr lang="en-AU" dirty="0"/>
          </a:p>
        </p:txBody>
      </p:sp>
    </p:spTree>
    <p:extLst>
      <p:ext uri="{BB962C8B-B14F-4D97-AF65-F5344CB8AC3E}">
        <p14:creationId xmlns:p14="http://schemas.microsoft.com/office/powerpoint/2010/main" val="350698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acknowledge you! </a:t>
            </a:r>
            <a:r>
              <a:rPr lang="en-AU" dirty="0">
                <a:sym typeface="Wingdings" panose="05000000000000000000" pitchFamily="2" charset="2"/>
              </a:rPr>
              <a:t></a:t>
            </a:r>
            <a:endParaRPr lang="en-AU" dirty="0"/>
          </a:p>
        </p:txBody>
      </p:sp>
      <p:sp>
        <p:nvSpPr>
          <p:cNvPr id="4" name="Slide Number Placeholder 3"/>
          <p:cNvSpPr>
            <a:spLocks noGrp="1"/>
          </p:cNvSpPr>
          <p:nvPr>
            <p:ph type="sldNum" sz="quarter" idx="5"/>
          </p:nvPr>
        </p:nvSpPr>
        <p:spPr/>
        <p:txBody>
          <a:bodyPr/>
          <a:lstStyle/>
          <a:p>
            <a:fld id="{0AA15B29-7448-4144-8C37-E23B8B79C313}" type="slidenum">
              <a:rPr lang="en-US" smtClean="0"/>
              <a:t>4</a:t>
            </a:fld>
            <a:endParaRPr lang="en-US" dirty="0"/>
          </a:p>
        </p:txBody>
      </p:sp>
    </p:spTree>
    <p:extLst>
      <p:ext uri="{BB962C8B-B14F-4D97-AF65-F5344CB8AC3E}">
        <p14:creationId xmlns:p14="http://schemas.microsoft.com/office/powerpoint/2010/main" val="2888541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 feel better when I know what is coming next </a:t>
            </a:r>
          </a:p>
        </p:txBody>
      </p:sp>
      <p:sp>
        <p:nvSpPr>
          <p:cNvPr id="4" name="Slide Number Placeholder 3"/>
          <p:cNvSpPr>
            <a:spLocks noGrp="1"/>
          </p:cNvSpPr>
          <p:nvPr>
            <p:ph type="sldNum" sz="quarter" idx="5"/>
          </p:nvPr>
        </p:nvSpPr>
        <p:spPr/>
        <p:txBody>
          <a:bodyPr/>
          <a:lstStyle/>
          <a:p>
            <a:fld id="{C4158131-4DD2-4CB1-9768-B2D0CA91E6AB}" type="slidenum">
              <a:rPr lang="en-AU" smtClean="0"/>
              <a:t>29</a:t>
            </a:fld>
            <a:endParaRPr lang="en-AU" dirty="0"/>
          </a:p>
        </p:txBody>
      </p:sp>
    </p:spTree>
    <p:extLst>
      <p:ext uri="{BB962C8B-B14F-4D97-AF65-F5344CB8AC3E}">
        <p14:creationId xmlns:p14="http://schemas.microsoft.com/office/powerpoint/2010/main" val="3361483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Predictable - routines and patterns on macro and micro levels, </a:t>
            </a:r>
          </a:p>
        </p:txBody>
      </p:sp>
      <p:sp>
        <p:nvSpPr>
          <p:cNvPr id="4" name="Slide Number Placeholder 3"/>
          <p:cNvSpPr>
            <a:spLocks noGrp="1"/>
          </p:cNvSpPr>
          <p:nvPr>
            <p:ph type="sldNum" sz="quarter" idx="5"/>
          </p:nvPr>
        </p:nvSpPr>
        <p:spPr/>
        <p:txBody>
          <a:bodyPr/>
          <a:lstStyle/>
          <a:p>
            <a:fld id="{C4158131-4DD2-4CB1-9768-B2D0CA91E6AB}" type="slidenum">
              <a:rPr lang="en-AU" smtClean="0"/>
              <a:t>30</a:t>
            </a:fld>
            <a:endParaRPr lang="en-AU" dirty="0"/>
          </a:p>
        </p:txBody>
      </p:sp>
    </p:spTree>
    <p:extLst>
      <p:ext uri="{BB962C8B-B14F-4D97-AF65-F5344CB8AC3E}">
        <p14:creationId xmlns:p14="http://schemas.microsoft.com/office/powerpoint/2010/main" val="3144991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400" b="1" dirty="0">
                <a:latin typeface="Helvetica" panose="020B0604020202030204" pitchFamily="34" charset="0"/>
                <a:cs typeface="Arial"/>
              </a:rPr>
              <a:t>Behaviour is communication</a:t>
            </a:r>
          </a:p>
          <a:p>
            <a:endParaRPr lang="en-AU" sz="1200" dirty="0">
              <a:latin typeface="Helvetica" panose="020B0604020202030204" pitchFamily="34" charset="0"/>
              <a:cs typeface="Arial"/>
            </a:endParaRPr>
          </a:p>
          <a:p>
            <a:r>
              <a:rPr lang="en-AU" sz="1200" dirty="0">
                <a:latin typeface="Helvetica" panose="020B0604020202030204" pitchFamily="34" charset="0"/>
                <a:cs typeface="Arial"/>
              </a:rPr>
              <a:t>If we can understand what drives a behaviour, we can work out how to respond to it.</a:t>
            </a:r>
          </a:p>
          <a:p>
            <a:endParaRPr lang="en-US" sz="1200" dirty="0">
              <a:latin typeface="Helvetica" panose="020B0604020202030204" pitchFamily="34" charset="0"/>
              <a:cs typeface="Arial"/>
            </a:endParaRPr>
          </a:p>
          <a:p>
            <a:r>
              <a:rPr lang="en-AU" sz="1200" dirty="0">
                <a:latin typeface="Helvetica" panose="020B0604020202030204" pitchFamily="34" charset="0"/>
                <a:cs typeface="Arial"/>
              </a:rPr>
              <a:t>If we can meet the need that is driving a behaviour, the behaviour can start to reduce.</a:t>
            </a:r>
            <a:endParaRPr lang="en-US" sz="1200" dirty="0">
              <a:latin typeface="Helvetica" panose="020B0604020202030204" pitchFamily="34" charset="0"/>
              <a:cs typeface="Arial"/>
            </a:endParaRPr>
          </a:p>
          <a:p>
            <a:endParaRPr lang="en-US" sz="1200" dirty="0">
              <a:latin typeface="Helvetica" panose="020B0604020202030204" pitchFamily="34" charset="0"/>
              <a:cs typeface="Arial"/>
            </a:endParaRPr>
          </a:p>
          <a:p>
            <a:r>
              <a:rPr lang="en-AU" sz="1200" b="1" dirty="0">
                <a:latin typeface="Helvetica" panose="020B0604020202030204" pitchFamily="34" charset="0"/>
                <a:cs typeface="Arial"/>
              </a:rPr>
              <a:t>Behaviours are functional </a:t>
            </a:r>
            <a:r>
              <a:rPr lang="en-AU" sz="1200" dirty="0">
                <a:latin typeface="Helvetica" panose="020B0604020202030204" pitchFamily="34" charset="0"/>
                <a:cs typeface="Arial"/>
              </a:rPr>
              <a:t>and almost always makes sense given their specific experiences of trauma.</a:t>
            </a:r>
          </a:p>
          <a:p>
            <a:endParaRPr lang="en-AU" sz="1200" dirty="0">
              <a:latin typeface="Helvetica" panose="020B0604020202030204" pitchFamily="34" charset="0"/>
              <a:cs typeface="Arial"/>
            </a:endParaRPr>
          </a:p>
          <a:p>
            <a:r>
              <a:rPr lang="en-AU" sz="1200" dirty="0">
                <a:latin typeface="Helvetica" panose="020B0604020202030204" pitchFamily="34" charset="0"/>
                <a:cs typeface="Arial"/>
              </a:rPr>
              <a:t>Openness and curiosity about behaviour is an important response.</a:t>
            </a:r>
          </a:p>
          <a:p>
            <a:endParaRPr lang="en-AU" dirty="0"/>
          </a:p>
        </p:txBody>
      </p:sp>
      <p:sp>
        <p:nvSpPr>
          <p:cNvPr id="4" name="Slide Number Placeholder 3"/>
          <p:cNvSpPr>
            <a:spLocks noGrp="1"/>
          </p:cNvSpPr>
          <p:nvPr>
            <p:ph type="sldNum" sz="quarter" idx="5"/>
          </p:nvPr>
        </p:nvSpPr>
        <p:spPr/>
        <p:txBody>
          <a:bodyPr/>
          <a:lstStyle/>
          <a:p>
            <a:fld id="{C4158131-4DD2-4CB1-9768-B2D0CA91E6AB}" type="slidenum">
              <a:rPr lang="en-AU" smtClean="0"/>
              <a:t>31</a:t>
            </a:fld>
            <a:endParaRPr lang="en-AU" dirty="0"/>
          </a:p>
        </p:txBody>
      </p:sp>
    </p:spTree>
    <p:extLst>
      <p:ext uri="{BB962C8B-B14F-4D97-AF65-F5344CB8AC3E}">
        <p14:creationId xmlns:p14="http://schemas.microsoft.com/office/powerpoint/2010/main" val="146075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Adaptability - ground yourself ALWAYS in order to be adaptive and build adaptability in the students. </a:t>
            </a:r>
          </a:p>
        </p:txBody>
      </p:sp>
      <p:sp>
        <p:nvSpPr>
          <p:cNvPr id="4" name="Slide Number Placeholder 3"/>
          <p:cNvSpPr>
            <a:spLocks noGrp="1"/>
          </p:cNvSpPr>
          <p:nvPr>
            <p:ph type="sldNum" sz="quarter" idx="5"/>
          </p:nvPr>
        </p:nvSpPr>
        <p:spPr/>
        <p:txBody>
          <a:bodyPr/>
          <a:lstStyle/>
          <a:p>
            <a:fld id="{C4158131-4DD2-4CB1-9768-B2D0CA91E6AB}" type="slidenum">
              <a:rPr lang="en-AU" smtClean="0"/>
              <a:t>32</a:t>
            </a:fld>
            <a:endParaRPr lang="en-AU" dirty="0"/>
          </a:p>
        </p:txBody>
      </p:sp>
    </p:spTree>
    <p:extLst>
      <p:ext uri="{BB962C8B-B14F-4D97-AF65-F5344CB8AC3E}">
        <p14:creationId xmlns:p14="http://schemas.microsoft.com/office/powerpoint/2010/main" val="995454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image on this slide represents an anthill or termite mound and is a reflection that what we see above ground (the behaviour) is only the presenting tip of a more complex construction (like the termite mound where only about one sixth is visible above ground).  The behaviour is a reflection of the underlying needs of a child, a young person or a caregiver and we want to open up genuine interest in understanding that underlying need rather than just responding to the visible behaviour.</a:t>
            </a:r>
          </a:p>
          <a:p>
            <a:endParaRPr lang="en-AU" dirty="0"/>
          </a:p>
          <a:p>
            <a:r>
              <a:rPr lang="en-AU" dirty="0"/>
              <a:t>Examples of common behaviours that parents or caregivers report as challenging:</a:t>
            </a:r>
          </a:p>
          <a:p>
            <a:r>
              <a:rPr lang="en-AU" dirty="0"/>
              <a:t>Defiance – refusing to complete tasks when instructed</a:t>
            </a:r>
          </a:p>
          <a:p>
            <a:r>
              <a:rPr lang="en-AU" dirty="0"/>
              <a:t>Clingy – wanting to be on or near them at all times</a:t>
            </a:r>
          </a:p>
          <a:p>
            <a:r>
              <a:rPr lang="en-AU" b="1" dirty="0"/>
              <a:t>Brainstorm in groups: (breakout rooms) </a:t>
            </a:r>
            <a:r>
              <a:rPr lang="en-AU" dirty="0"/>
              <a:t>what are some different ways we could understand these behaviours? How might you wonder with a parent about the function underlying these behaviours? What would be some supportive responses to each of these behaviours, depending on how we have understood them?</a:t>
            </a:r>
          </a:p>
          <a:p>
            <a:endParaRPr lang="en-AU" dirty="0"/>
          </a:p>
          <a:p>
            <a:pPr algn="l">
              <a:spcBef>
                <a:spcPct val="50000"/>
              </a:spcBef>
              <a:buFont typeface="Arial" panose="020B0604020202020204" pitchFamily="34" charset="0"/>
              <a:buNone/>
            </a:pPr>
            <a:r>
              <a:rPr lang="en-AU" altLang="en-AU" dirty="0">
                <a:solidFill>
                  <a:schemeClr val="tx1">
                    <a:lumMod val="65000"/>
                    <a:lumOff val="35000"/>
                  </a:schemeClr>
                </a:solidFill>
                <a:latin typeface="Helvetica Neue"/>
                <a:cs typeface="Arial" panose="020B0604020202020204" pitchFamily="34" charset="0"/>
              </a:rPr>
              <a:t>Parents and caregivers need assistance to make sense of their life experience through a supportive, empathic emotional relationship which encourages authenticity, nurturing and direct communication</a:t>
            </a:r>
          </a:p>
          <a:p>
            <a:pPr algn="l">
              <a:spcBef>
                <a:spcPct val="50000"/>
              </a:spcBef>
              <a:buFont typeface="Arial" panose="020B0604020202020204" pitchFamily="34" charset="0"/>
              <a:buNone/>
            </a:pPr>
            <a:r>
              <a:rPr lang="en-AU" altLang="en-AU" dirty="0">
                <a:solidFill>
                  <a:schemeClr val="tx1">
                    <a:lumMod val="65000"/>
                    <a:lumOff val="35000"/>
                  </a:schemeClr>
                </a:solidFill>
                <a:latin typeface="Helvetica Neue"/>
                <a:cs typeface="Arial" panose="020B0604020202020204" pitchFamily="34" charset="0"/>
              </a:rPr>
              <a:t>Often, accessing internal recollections can enable a parent or caregiver to develop a larger narrative of their life. This is not always comfortable but can assist in discovering new possibilities……</a:t>
            </a:r>
          </a:p>
          <a:p>
            <a:endParaRPr lang="en-AU" dirty="0"/>
          </a:p>
        </p:txBody>
      </p:sp>
      <p:sp>
        <p:nvSpPr>
          <p:cNvPr id="4" name="Slide Number Placeholder 3"/>
          <p:cNvSpPr>
            <a:spLocks noGrp="1"/>
          </p:cNvSpPr>
          <p:nvPr>
            <p:ph type="sldNum" sz="quarter" idx="5"/>
          </p:nvPr>
        </p:nvSpPr>
        <p:spPr/>
        <p:txBody>
          <a:bodyPr/>
          <a:lstStyle/>
          <a:p>
            <a:fld id="{91FAD00E-BEB6-441A-A3B4-06DD77C7B00C}" type="slidenum">
              <a:rPr lang="en-AU" smtClean="0"/>
              <a:t>33</a:t>
            </a:fld>
            <a:endParaRPr lang="en-AU" dirty="0"/>
          </a:p>
        </p:txBody>
      </p:sp>
    </p:spTree>
    <p:extLst>
      <p:ext uri="{BB962C8B-B14F-4D97-AF65-F5344CB8AC3E}">
        <p14:creationId xmlns:p14="http://schemas.microsoft.com/office/powerpoint/2010/main" val="1753175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Connection - connect connect connect, </a:t>
            </a:r>
          </a:p>
        </p:txBody>
      </p:sp>
      <p:sp>
        <p:nvSpPr>
          <p:cNvPr id="4" name="Slide Number Placeholder 3"/>
          <p:cNvSpPr>
            <a:spLocks noGrp="1"/>
          </p:cNvSpPr>
          <p:nvPr>
            <p:ph type="sldNum" sz="quarter" idx="5"/>
          </p:nvPr>
        </p:nvSpPr>
        <p:spPr/>
        <p:txBody>
          <a:bodyPr/>
          <a:lstStyle/>
          <a:p>
            <a:fld id="{C4158131-4DD2-4CB1-9768-B2D0CA91E6AB}" type="slidenum">
              <a:rPr lang="en-AU" smtClean="0"/>
              <a:t>35</a:t>
            </a:fld>
            <a:endParaRPr lang="en-AU" dirty="0"/>
          </a:p>
        </p:txBody>
      </p:sp>
    </p:spTree>
    <p:extLst>
      <p:ext uri="{BB962C8B-B14F-4D97-AF65-F5344CB8AC3E}">
        <p14:creationId xmlns:p14="http://schemas.microsoft.com/office/powerpoint/2010/main" val="1595987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Enabled - see the strengths and potential in every student and reflect that back to them in bucket loads so that they come to know themselves as possessing those strengths and sense of worthiness. </a:t>
            </a:r>
          </a:p>
        </p:txBody>
      </p:sp>
      <p:sp>
        <p:nvSpPr>
          <p:cNvPr id="4" name="Slide Number Placeholder 3"/>
          <p:cNvSpPr>
            <a:spLocks noGrp="1"/>
          </p:cNvSpPr>
          <p:nvPr>
            <p:ph type="sldNum" sz="quarter" idx="5"/>
          </p:nvPr>
        </p:nvSpPr>
        <p:spPr/>
        <p:txBody>
          <a:bodyPr/>
          <a:lstStyle/>
          <a:p>
            <a:fld id="{C4158131-4DD2-4CB1-9768-B2D0CA91E6AB}" type="slidenum">
              <a:rPr lang="en-AU" smtClean="0"/>
              <a:t>37</a:t>
            </a:fld>
            <a:endParaRPr lang="en-AU" dirty="0"/>
          </a:p>
        </p:txBody>
      </p:sp>
    </p:spTree>
    <p:extLst>
      <p:ext uri="{BB962C8B-B14F-4D97-AF65-F5344CB8AC3E}">
        <p14:creationId xmlns:p14="http://schemas.microsoft.com/office/powerpoint/2010/main" val="1368697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Linger here and define each area</a:t>
            </a:r>
          </a:p>
        </p:txBody>
      </p:sp>
      <p:sp>
        <p:nvSpPr>
          <p:cNvPr id="4" name="Slide Number Placeholder 3"/>
          <p:cNvSpPr>
            <a:spLocks noGrp="1"/>
          </p:cNvSpPr>
          <p:nvPr>
            <p:ph type="sldNum" sz="quarter" idx="5"/>
          </p:nvPr>
        </p:nvSpPr>
        <p:spPr/>
        <p:txBody>
          <a:bodyPr/>
          <a:lstStyle/>
          <a:p>
            <a:fld id="{C4158131-4DD2-4CB1-9768-B2D0CA91E6AB}" type="slidenum">
              <a:rPr lang="en-AU" smtClean="0"/>
              <a:t>6</a:t>
            </a:fld>
            <a:endParaRPr lang="en-AU" dirty="0"/>
          </a:p>
        </p:txBody>
      </p:sp>
    </p:spTree>
    <p:extLst>
      <p:ext uri="{BB962C8B-B14F-4D97-AF65-F5344CB8AC3E}">
        <p14:creationId xmlns:p14="http://schemas.microsoft.com/office/powerpoint/2010/main" val="2238611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https://www.cetc.org.au/wp-content/uploads/2022/07/behaviours-that-challenge-practice-guide.pdf</a:t>
            </a:r>
          </a:p>
        </p:txBody>
      </p:sp>
      <p:sp>
        <p:nvSpPr>
          <p:cNvPr id="4" name="Slide Number Placeholder 3"/>
          <p:cNvSpPr>
            <a:spLocks noGrp="1"/>
          </p:cNvSpPr>
          <p:nvPr>
            <p:ph type="sldNum" sz="quarter" idx="5"/>
          </p:nvPr>
        </p:nvSpPr>
        <p:spPr/>
        <p:txBody>
          <a:bodyPr/>
          <a:lstStyle/>
          <a:p>
            <a:fld id="{C4158131-4DD2-4CB1-9768-B2D0CA91E6AB}" type="slidenum">
              <a:rPr lang="en-AU" smtClean="0"/>
              <a:t>7</a:t>
            </a:fld>
            <a:endParaRPr lang="en-AU" dirty="0"/>
          </a:p>
        </p:txBody>
      </p:sp>
    </p:spTree>
    <p:extLst>
      <p:ext uri="{BB962C8B-B14F-4D97-AF65-F5344CB8AC3E}">
        <p14:creationId xmlns:p14="http://schemas.microsoft.com/office/powerpoint/2010/main" val="117863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HelveticaNeueLT Pro 55 Roman" panose="020B0604020202020204" pitchFamily="34" charset="0"/>
              </a:rPr>
              <a:t>Trauma is experienced in children and young people’s thoughts, feelings and bodies. It impacts their relationships with family and friends, their ability to feel good about themselves, their ability to concentrate at school, and their ability to make safe decisions for themselves. It significantly impacts their behaviour. Children and young people’s development can slow down or be impaired following trauma. Trauma can often lead to them developing in some areas and not in others. Even after the risks or danger is no longer present, children and young people cannot move on and forget what has happened to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HelveticaNeueLT Pro 55 Roman"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dirty="0">
                <a:latin typeface="HelveticaNeueLT Pro 55 Roman" panose="020B0604020202020204" pitchFamily="34" charset="0"/>
              </a:rPr>
              <a:t>Their brains and bodies continue to react as if the stress or trauma is still continuing. </a:t>
            </a:r>
            <a:r>
              <a:rPr lang="en-AU" sz="1200" dirty="0">
                <a:latin typeface="HelveticaNeueLT Pro 55 Roman" panose="020B0604020202020204" pitchFamily="34" charset="0"/>
              </a:rPr>
              <a:t>They can experience the consequences of this is in all aspects of their lives on a daily basis</a:t>
            </a:r>
            <a:r>
              <a:rPr lang="en-AU"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5"/>
          </p:nvPr>
        </p:nvSpPr>
        <p:spPr/>
        <p:txBody>
          <a:bodyPr/>
          <a:lstStyle/>
          <a:p>
            <a:fld id="{C4158131-4DD2-4CB1-9768-B2D0CA91E6AB}" type="slidenum">
              <a:rPr lang="en-AU" smtClean="0"/>
              <a:t>8</a:t>
            </a:fld>
            <a:endParaRPr lang="en-AU" dirty="0"/>
          </a:p>
        </p:txBody>
      </p:sp>
    </p:spTree>
    <p:extLst>
      <p:ext uri="{BB962C8B-B14F-4D97-AF65-F5344CB8AC3E}">
        <p14:creationId xmlns:p14="http://schemas.microsoft.com/office/powerpoint/2010/main" val="3624348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is trauma?</a:t>
            </a:r>
          </a:p>
        </p:txBody>
      </p:sp>
      <p:sp>
        <p:nvSpPr>
          <p:cNvPr id="4" name="Slide Number Placeholder 3"/>
          <p:cNvSpPr>
            <a:spLocks noGrp="1"/>
          </p:cNvSpPr>
          <p:nvPr>
            <p:ph type="sldNum" sz="quarter" idx="5"/>
          </p:nvPr>
        </p:nvSpPr>
        <p:spPr/>
        <p:txBody>
          <a:bodyPr/>
          <a:lstStyle/>
          <a:p>
            <a:fld id="{C4158131-4DD2-4CB1-9768-B2D0CA91E6AB}" type="slidenum">
              <a:rPr lang="en-AU" smtClean="0"/>
              <a:t>9</a:t>
            </a:fld>
            <a:endParaRPr lang="en-AU" dirty="0"/>
          </a:p>
        </p:txBody>
      </p:sp>
    </p:spTree>
    <p:extLst>
      <p:ext uri="{BB962C8B-B14F-4D97-AF65-F5344CB8AC3E}">
        <p14:creationId xmlns:p14="http://schemas.microsoft.com/office/powerpoint/2010/main" val="865485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30000"/>
              </a:spcBef>
              <a:spcAft>
                <a:spcPct val="0"/>
              </a:spcAft>
            </a:pPr>
            <a:r>
              <a:rPr lang="en-AU" b="1" dirty="0"/>
              <a:t>What is trauma? </a:t>
            </a:r>
            <a:endParaRPr lang="en-AU" dirty="0"/>
          </a:p>
          <a:p>
            <a:pPr>
              <a:spcBef>
                <a:spcPct val="30000"/>
              </a:spcBef>
              <a:spcAft>
                <a:spcPct val="0"/>
              </a:spcAft>
            </a:pPr>
            <a:r>
              <a:rPr lang="en-AU" i="1" u="sng" dirty="0"/>
              <a:t>Defining trauma</a:t>
            </a:r>
            <a:r>
              <a:rPr lang="en-AU" dirty="0"/>
              <a:t> </a:t>
            </a:r>
            <a:endParaRPr lang="en-US" dirty="0"/>
          </a:p>
          <a:p>
            <a:pPr>
              <a:spcBef>
                <a:spcPct val="30000"/>
              </a:spcBef>
              <a:spcAft>
                <a:spcPct val="0"/>
              </a:spcAft>
            </a:pPr>
            <a:r>
              <a:rPr lang="en-AU" dirty="0"/>
              <a:t>Trauma is: </a:t>
            </a:r>
            <a:endParaRPr lang="en-US" dirty="0"/>
          </a:p>
          <a:p>
            <a:pPr>
              <a:spcBef>
                <a:spcPct val="30000"/>
              </a:spcBef>
              <a:spcAft>
                <a:spcPct val="0"/>
              </a:spcAft>
            </a:pPr>
            <a:r>
              <a:rPr lang="en-AU" dirty="0"/>
              <a:t>any single, ongoing or cumulative experience which is a response to a perceived threat that overwhelms the individual’s capacity to cope. It induces a range of fear or avoidance-based physiological and psychological responses (Australian Childhood Foundation, 2020). </a:t>
            </a:r>
          </a:p>
          <a:p>
            <a:pPr marL="285750" indent="-285750">
              <a:spcBef>
                <a:spcPct val="30000"/>
              </a:spcBef>
              <a:spcAft>
                <a:spcPct val="0"/>
              </a:spcAft>
              <a:buFont typeface="Arial,Sans-Serif"/>
              <a:buChar char="•"/>
            </a:pPr>
            <a:r>
              <a:rPr lang="en-AU" dirty="0"/>
              <a:t>an experience of real or perceived threat to life, bodily integrity and/or sense of self. The impacts of trauma can be cumulative across the lifespan (Mental Health Coordinating Council (MHCC), 2013). </a:t>
            </a:r>
          </a:p>
          <a:p>
            <a:pPr>
              <a:spcBef>
                <a:spcPct val="30000"/>
              </a:spcBef>
              <a:spcAft>
                <a:spcPct val="0"/>
              </a:spcAft>
            </a:pPr>
            <a:r>
              <a:rPr lang="en-AU" i="1" u="sng" dirty="0"/>
              <a:t> </a:t>
            </a:r>
            <a:r>
              <a:rPr lang="en-AU" dirty="0"/>
              <a:t> </a:t>
            </a:r>
          </a:p>
          <a:p>
            <a:pPr>
              <a:spcBef>
                <a:spcPct val="30000"/>
              </a:spcBef>
              <a:spcAft>
                <a:spcPct val="0"/>
              </a:spcAft>
            </a:pPr>
            <a:r>
              <a:rPr lang="en-AU" i="1" u="sng" dirty="0"/>
              <a:t>Types of trauma</a:t>
            </a:r>
            <a:r>
              <a:rPr lang="en-AU" dirty="0"/>
              <a:t> </a:t>
            </a:r>
          </a:p>
          <a:p>
            <a:pPr>
              <a:spcBef>
                <a:spcPct val="30000"/>
              </a:spcBef>
              <a:spcAft>
                <a:spcPct val="0"/>
              </a:spcAft>
            </a:pPr>
            <a:r>
              <a:rPr lang="en-AU" b="1" dirty="0"/>
              <a:t>Single event trauma: </a:t>
            </a:r>
            <a:r>
              <a:rPr lang="en-AU" dirty="0"/>
              <a:t>is related to a single, unexpected event e.g. physical or sexual assault, accident, natural disaster, or serious illness or injury (Orygen, 2018). </a:t>
            </a:r>
          </a:p>
          <a:p>
            <a:pPr>
              <a:spcBef>
                <a:spcPct val="30000"/>
              </a:spcBef>
              <a:spcAft>
                <a:spcPct val="0"/>
              </a:spcAft>
            </a:pPr>
            <a:r>
              <a:rPr lang="en-AU" b="1" dirty="0"/>
              <a:t>Developmental trauma: </a:t>
            </a:r>
            <a:r>
              <a:rPr lang="en-AU" dirty="0"/>
              <a:t>results from early, ongoing or repetitive trauma and loss, which happens within the child’s important relationships. There are seven areas impacted by Developmental trauma – sensory development, dissociation, attachment development, emotional regulation, cognition, and self-concept and identity development (Lyons et al., 2020). </a:t>
            </a:r>
          </a:p>
          <a:p>
            <a:pPr>
              <a:spcBef>
                <a:spcPct val="30000"/>
              </a:spcBef>
              <a:spcAft>
                <a:spcPct val="0"/>
              </a:spcAft>
            </a:pPr>
            <a:r>
              <a:rPr lang="en-AU" b="1" dirty="0"/>
              <a:t>Complex trauma: </a:t>
            </a:r>
            <a:r>
              <a:rPr lang="en-AU" dirty="0"/>
              <a:t>is related to prolonged or ongoing traumatic experiences such as family violence, bullying, neglect, emotional, physical or sexual abuse, or torture (Orygen, 2018). </a:t>
            </a:r>
          </a:p>
          <a:p>
            <a:pPr>
              <a:spcBef>
                <a:spcPct val="30000"/>
              </a:spcBef>
              <a:spcAft>
                <a:spcPct val="0"/>
              </a:spcAft>
            </a:pPr>
            <a:r>
              <a:rPr lang="en-AU" b="1" dirty="0"/>
              <a:t>Transgenerational trauma: </a:t>
            </a:r>
            <a:r>
              <a:rPr lang="en-AU" dirty="0"/>
              <a:t>is the transference of emotional, physical or social pain from one person to their descendants (epigenetics). </a:t>
            </a:r>
          </a:p>
          <a:p>
            <a:pPr>
              <a:spcBef>
                <a:spcPct val="30000"/>
              </a:spcBef>
              <a:spcAft>
                <a:spcPct val="0"/>
              </a:spcAft>
            </a:pPr>
            <a:r>
              <a:rPr lang="en-AU" b="1" dirty="0"/>
              <a:t>Intergenerational trauma: </a:t>
            </a:r>
            <a:r>
              <a:rPr lang="en-AU" dirty="0"/>
              <a:t>is the transmission of historical oppression and its’ negative consequences between generations. This is evident among Aboriginal and Torres Strait Islander families and communities (Queensland Government, 2019). </a:t>
            </a:r>
            <a:endParaRPr lang="en-US" dirty="0"/>
          </a:p>
          <a:p>
            <a:pPr>
              <a:spcBef>
                <a:spcPct val="30000"/>
              </a:spcBef>
              <a:spcAft>
                <a:spcPct val="0"/>
              </a:spcAft>
            </a:pPr>
            <a:endParaRPr lang="en-AU" dirty="0"/>
          </a:p>
          <a:p>
            <a:pPr>
              <a:spcBef>
                <a:spcPct val="30000"/>
              </a:spcBef>
              <a:spcAft>
                <a:spcPct val="0"/>
              </a:spcAft>
            </a:pPr>
            <a:r>
              <a:rPr lang="en-AU" dirty="0"/>
              <a:t>Orygen (2018). Trauma and mental health in young people: Let’s the facts straight. </a:t>
            </a:r>
            <a:r>
              <a:rPr lang="en-AU" dirty="0">
                <a:hlinkClick r:id="rId3"/>
              </a:rPr>
              <a:t>https://www.orygen.org.au/Training/Resources/Trauma/Mythbusters/Trauma-mh-yp/Trauma_and_MH_in_YP_Mythbuster?ext=</a:t>
            </a:r>
            <a:r>
              <a:rPr lang="en-AU" dirty="0"/>
              <a:t>.  </a:t>
            </a:r>
            <a:endParaRPr lang="en-US" dirty="0"/>
          </a:p>
          <a:p>
            <a:pPr>
              <a:spcBef>
                <a:spcPct val="30000"/>
              </a:spcBef>
              <a:spcAft>
                <a:spcPct val="0"/>
              </a:spcAft>
            </a:pPr>
            <a:endParaRPr lang="en-AU" dirty="0"/>
          </a:p>
          <a:p>
            <a:pPr>
              <a:spcBef>
                <a:spcPct val="30000"/>
              </a:spcBef>
              <a:spcAft>
                <a:spcPct val="0"/>
              </a:spcAft>
            </a:pPr>
            <a:r>
              <a:rPr lang="en-AU" dirty="0"/>
              <a:t>Lyons, S., Whyte, K., Stephens, R., &amp; Townsend, H. (2020). Developmental Trauma: Close up. </a:t>
            </a:r>
            <a:r>
              <a:rPr lang="en-AU" dirty="0">
                <a:hlinkClick r:id="rId4"/>
              </a:rPr>
              <a:t>https://beaconhouse.org.uk/wp-content/uploads/2020/02/Developmental-Trauma-Close-Up-Revised-Jan-2020.pdf</a:t>
            </a:r>
            <a:r>
              <a:rPr lang="en-AU" dirty="0"/>
              <a:t> </a:t>
            </a:r>
            <a:endParaRPr lang="en-US" dirty="0"/>
          </a:p>
          <a:p>
            <a:pPr>
              <a:spcBef>
                <a:spcPct val="30000"/>
              </a:spcBef>
              <a:spcAft>
                <a:spcPct val="0"/>
              </a:spcAft>
            </a:pPr>
            <a:endParaRPr lang="en-AU" dirty="0"/>
          </a:p>
          <a:p>
            <a:pPr>
              <a:spcBef>
                <a:spcPct val="30000"/>
              </a:spcBef>
              <a:spcAft>
                <a:spcPct val="0"/>
              </a:spcAft>
            </a:pPr>
            <a:r>
              <a:rPr lang="en-AU" dirty="0"/>
              <a:t>Mental Health Coordinating Council (MHCC) 2013, Trauma-Informed Care and Practice: Towards a cultural shift in policy reform across mental health and human services in Australia, A National Strategic Direction, Position Paper and Recommendations of the National Trauma-Informed Care and Practice Advisory Working Group, Authors: Bateman, J &amp; Henderson, C (MHCC) Kezelman, C (Adults Surviving Child Abuse, ASCA). </a:t>
            </a:r>
            <a:r>
              <a:rPr lang="en-AU" dirty="0">
                <a:hlinkClick r:id="rId5"/>
              </a:rPr>
              <a:t>http://mhcc.org.au/wp-content/uploads/2018/05/ticp_awg_position_paper__v_44_final___07_11_13-1.pdf</a:t>
            </a:r>
            <a:r>
              <a:rPr lang="en-AU" dirty="0"/>
              <a:t> </a:t>
            </a:r>
            <a:endParaRPr lang="en-US" dirty="0"/>
          </a:p>
          <a:p>
            <a:pPr>
              <a:spcBef>
                <a:spcPct val="30000"/>
              </a:spcBef>
              <a:spcAft>
                <a:spcPct val="0"/>
              </a:spcAft>
            </a:pPr>
            <a:r>
              <a:rPr lang="en-AU" dirty="0"/>
              <a:t>Mental Health Coordinating Council (2018). A guide to recovery oriented language in mental health and human services. </a:t>
            </a:r>
            <a:r>
              <a:rPr lang="en-AU" dirty="0">
                <a:hlinkClick r:id="rId6"/>
              </a:rPr>
              <a:t>https://mhcc.org.au/wp-content/uploads/2022/07/Recovery-Oriented-Language-Guide-Mental-Health-Coordinating-Council-2022.pdf</a:t>
            </a:r>
            <a:r>
              <a:rPr lang="en-AU" dirty="0"/>
              <a:t> </a:t>
            </a:r>
            <a:endParaRPr lang="en-US" dirty="0"/>
          </a:p>
          <a:p>
            <a:pPr>
              <a:spcBef>
                <a:spcPct val="30000"/>
              </a:spcBef>
              <a:spcAft>
                <a:spcPct val="0"/>
              </a:spcAft>
            </a:pPr>
            <a:endParaRPr lang="en-AU" dirty="0"/>
          </a:p>
          <a:p>
            <a:pPr>
              <a:spcBef>
                <a:spcPct val="30000"/>
              </a:spcBef>
              <a:spcAft>
                <a:spcPct val="0"/>
              </a:spcAft>
            </a:pPr>
            <a:r>
              <a:rPr lang="en-AU" dirty="0"/>
              <a:t>Queensland Government (2019). Trauma-Informed Care and Practice: A Guide to working well with Aboriginal and Torres Strait Islander peoples. </a:t>
            </a:r>
            <a:r>
              <a:rPr lang="en-AU" dirty="0">
                <a:hlinkClick r:id="rId7"/>
              </a:rPr>
              <a:t>file:///C:/Users/e4103601/Downloads/49132-20-trauma-20-informed-20-guidelines-202pdf.pdf</a:t>
            </a:r>
            <a:r>
              <a:rPr lang="en-AU" dirty="0"/>
              <a:t>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0AA15B29-7448-4144-8C37-E23B8B79C313}" type="slidenum">
              <a:rPr lang="en-US" smtClean="0"/>
              <a:t>10</a:t>
            </a:fld>
            <a:endParaRPr lang="en-US" dirty="0"/>
          </a:p>
        </p:txBody>
      </p:sp>
    </p:spTree>
    <p:extLst>
      <p:ext uri="{BB962C8B-B14F-4D97-AF65-F5344CB8AC3E}">
        <p14:creationId xmlns:p14="http://schemas.microsoft.com/office/powerpoint/2010/main" val="1888231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988" y="784225"/>
            <a:ext cx="6954837" cy="3911600"/>
          </a:xfrm>
        </p:spPr>
      </p:sp>
      <p:sp>
        <p:nvSpPr>
          <p:cNvPr id="3" name="Notes Placeholder 2"/>
          <p:cNvSpPr>
            <a:spLocks noGrp="1"/>
          </p:cNvSpPr>
          <p:nvPr>
            <p:ph type="body" idx="1"/>
          </p:nvPr>
        </p:nvSpPr>
        <p:spPr>
          <a:xfrm>
            <a:off x="731520" y="4935324"/>
            <a:ext cx="5852160" cy="4320540"/>
          </a:xfrm>
        </p:spPr>
        <p:txBody>
          <a:bodyPr/>
          <a:lstStyle/>
          <a:p>
            <a:r>
              <a:rPr lang="en-AU" b="1" dirty="0"/>
              <a:t>Behaviour &amp; Learning</a:t>
            </a:r>
            <a:r>
              <a:rPr lang="en-AU" dirty="0"/>
              <a:t> </a:t>
            </a:r>
          </a:p>
          <a:p>
            <a:endParaRPr lang="en-AU" dirty="0"/>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dirty="0">
                <a:ln>
                  <a:noFill/>
                </a:ln>
                <a:solidFill>
                  <a:schemeClr val="tx1">
                    <a:lumMod val="75000"/>
                    <a:lumOff val="25000"/>
                  </a:schemeClr>
                </a:solidFill>
                <a:effectLst/>
                <a:uLnTx/>
                <a:uFillTx/>
                <a:latin typeface="HelveticaNeueLT Pro 55 Roman"/>
              </a:rPr>
              <a:t>When a student is feeling ‘unsafe’ and feeling a sense of powerlessness, we may see:</a:t>
            </a:r>
          </a:p>
          <a:p>
            <a:pPr marL="227965" marR="0" lvl="0" indent="-227965" algn="l" defTabSz="914377" rtl="0" eaLnBrk="1" fontAlgn="auto" latinLnBrk="0" hangingPunct="1">
              <a:lnSpc>
                <a:spcPct val="150000"/>
              </a:lnSpc>
              <a:spcBef>
                <a:spcPts val="1000"/>
              </a:spcBef>
              <a:spcAft>
                <a:spcPts val="0"/>
              </a:spcAft>
              <a:buClrTx/>
              <a:buSzTx/>
              <a:buFont typeface="Wingdings" pitchFamily="2" charset="2"/>
              <a:buChar char="§"/>
              <a:tabLst/>
              <a:defRPr/>
            </a:pPr>
            <a:r>
              <a:rPr kumimoji="0" lang="en-AU" sz="1200" b="0" i="0" u="none" strike="noStrike" kern="1200" cap="none" spc="0" normalizeH="0" baseline="0" noProof="0" dirty="0">
                <a:ln>
                  <a:noFill/>
                </a:ln>
                <a:solidFill>
                  <a:schemeClr val="tx1">
                    <a:lumMod val="75000"/>
                    <a:lumOff val="25000"/>
                  </a:schemeClr>
                </a:solidFill>
                <a:effectLst/>
                <a:uLnTx/>
                <a:uFillTx/>
                <a:latin typeface="HelveticaNeueLT Pro 55 Roman"/>
              </a:rPr>
              <a:t>Aggression</a:t>
            </a:r>
          </a:p>
          <a:p>
            <a:pPr marL="227965" marR="0" lvl="0" indent="-227965" algn="l" defTabSz="914377" rtl="0" eaLnBrk="1" fontAlgn="auto" latinLnBrk="0" hangingPunct="1">
              <a:lnSpc>
                <a:spcPct val="150000"/>
              </a:lnSpc>
              <a:spcBef>
                <a:spcPts val="1000"/>
              </a:spcBef>
              <a:spcAft>
                <a:spcPts val="0"/>
              </a:spcAft>
              <a:buClrTx/>
              <a:buSzTx/>
              <a:buFont typeface="Wingdings" pitchFamily="2" charset="2"/>
              <a:buChar char="§"/>
              <a:tabLst/>
              <a:defRPr/>
            </a:pPr>
            <a:r>
              <a:rPr kumimoji="0" lang="en-AU" sz="1200" b="0" i="0" u="none" strike="noStrike" kern="1200" cap="none" spc="0" normalizeH="0" baseline="0" noProof="0" dirty="0">
                <a:ln>
                  <a:noFill/>
                </a:ln>
                <a:solidFill>
                  <a:schemeClr val="tx1">
                    <a:lumMod val="75000"/>
                    <a:lumOff val="25000"/>
                  </a:schemeClr>
                </a:solidFill>
                <a:effectLst/>
                <a:uLnTx/>
                <a:uFillTx/>
                <a:latin typeface="HelveticaNeueLT Pro 55 Roman"/>
              </a:rPr>
              <a:t>Overactive stress responses</a:t>
            </a:r>
          </a:p>
          <a:p>
            <a:pPr marL="227965" marR="0" lvl="0" indent="-227965" algn="l" defTabSz="914377" rtl="0" eaLnBrk="1" fontAlgn="auto" latinLnBrk="0" hangingPunct="1">
              <a:lnSpc>
                <a:spcPct val="150000"/>
              </a:lnSpc>
              <a:spcBef>
                <a:spcPts val="1000"/>
              </a:spcBef>
              <a:spcAft>
                <a:spcPts val="0"/>
              </a:spcAft>
              <a:buClrTx/>
              <a:buSzTx/>
              <a:buFont typeface="Wingdings" pitchFamily="2" charset="2"/>
              <a:buChar char="§"/>
              <a:tabLst/>
              <a:defRPr/>
            </a:pPr>
            <a:r>
              <a:rPr kumimoji="0" lang="en-AU" sz="1200" b="0" i="0" u="none" strike="noStrike" kern="1200" cap="none" spc="0" normalizeH="0" baseline="0" noProof="0" dirty="0">
                <a:ln>
                  <a:noFill/>
                </a:ln>
                <a:solidFill>
                  <a:schemeClr val="tx1">
                    <a:lumMod val="75000"/>
                    <a:lumOff val="25000"/>
                  </a:schemeClr>
                </a:solidFill>
                <a:effectLst/>
                <a:uLnTx/>
                <a:uFillTx/>
                <a:latin typeface="HelveticaNeueLT Pro 55 Roman"/>
              </a:rPr>
              <a:t>Withdrawal</a:t>
            </a:r>
          </a:p>
          <a:p>
            <a:pPr marL="227965" marR="0" lvl="0" indent="-227965" algn="l" defTabSz="914377" rtl="0" eaLnBrk="1" fontAlgn="auto" latinLnBrk="0" hangingPunct="1">
              <a:lnSpc>
                <a:spcPct val="150000"/>
              </a:lnSpc>
              <a:spcBef>
                <a:spcPts val="1000"/>
              </a:spcBef>
              <a:spcAft>
                <a:spcPts val="0"/>
              </a:spcAft>
              <a:buClrTx/>
              <a:buSzTx/>
              <a:buFont typeface="Wingdings" pitchFamily="2" charset="2"/>
              <a:buChar char="§"/>
              <a:tabLst/>
              <a:defRPr/>
            </a:pPr>
            <a:r>
              <a:rPr kumimoji="0" lang="en-AU" sz="1200" b="0" i="0" u="none" strike="noStrike" kern="1200" cap="none" spc="0" normalizeH="0" baseline="0" noProof="0" dirty="0">
                <a:ln>
                  <a:noFill/>
                </a:ln>
                <a:solidFill>
                  <a:schemeClr val="tx1">
                    <a:lumMod val="75000"/>
                    <a:lumOff val="25000"/>
                  </a:schemeClr>
                </a:solidFill>
                <a:effectLst/>
                <a:uLnTx/>
                <a:uFillTx/>
                <a:latin typeface="HelveticaNeueLT Pro 55 Roman"/>
              </a:rPr>
              <a:t>Agitation</a:t>
            </a:r>
          </a:p>
          <a:p>
            <a:pPr marL="227965" marR="0" lvl="0" indent="-227965" algn="l" defTabSz="914377" rtl="0" eaLnBrk="1" fontAlgn="auto" latinLnBrk="0" hangingPunct="1">
              <a:lnSpc>
                <a:spcPct val="150000"/>
              </a:lnSpc>
              <a:spcBef>
                <a:spcPts val="1000"/>
              </a:spcBef>
              <a:spcAft>
                <a:spcPts val="0"/>
              </a:spcAft>
              <a:buClrTx/>
              <a:buSzTx/>
              <a:buFont typeface="Wingdings" pitchFamily="2" charset="2"/>
              <a:buChar char="§"/>
              <a:tabLst/>
              <a:defRPr/>
            </a:pPr>
            <a:r>
              <a:rPr kumimoji="0" lang="en-AU" sz="1200" b="0" i="0" u="none" strike="noStrike" kern="1200" cap="none" spc="0" normalizeH="0" baseline="0" noProof="0" dirty="0">
                <a:ln>
                  <a:noFill/>
                </a:ln>
                <a:solidFill>
                  <a:schemeClr val="tx1">
                    <a:lumMod val="75000"/>
                    <a:lumOff val="25000"/>
                  </a:schemeClr>
                </a:solidFill>
                <a:effectLst/>
                <a:uLnTx/>
                <a:uFillTx/>
                <a:latin typeface="HelveticaNeueLT Pro 55 Roman"/>
              </a:rPr>
              <a:t>Tiredness due to lack of sleep</a:t>
            </a:r>
          </a:p>
          <a:p>
            <a:pPr marL="227965" marR="0" lvl="0" indent="-227965" algn="l" defTabSz="914377" rtl="0" eaLnBrk="1" fontAlgn="auto" latinLnBrk="0" hangingPunct="1">
              <a:lnSpc>
                <a:spcPct val="150000"/>
              </a:lnSpc>
              <a:spcBef>
                <a:spcPts val="1000"/>
              </a:spcBef>
              <a:spcAft>
                <a:spcPts val="0"/>
              </a:spcAft>
              <a:buClrTx/>
              <a:buSzTx/>
              <a:buFont typeface="Wingdings" pitchFamily="2" charset="2"/>
              <a:buChar char="§"/>
              <a:tabLst/>
              <a:defRPr/>
            </a:pPr>
            <a:r>
              <a:rPr kumimoji="0" lang="en-AU" sz="1200" b="0" i="0" u="none" strike="noStrike" kern="1200" cap="none" spc="0" normalizeH="0" baseline="0" noProof="0" dirty="0">
                <a:ln>
                  <a:noFill/>
                </a:ln>
                <a:solidFill>
                  <a:schemeClr val="tx1">
                    <a:lumMod val="75000"/>
                    <a:lumOff val="25000"/>
                  </a:schemeClr>
                </a:solidFill>
                <a:effectLst/>
                <a:uLnTx/>
                <a:uFillTx/>
                <a:latin typeface="HelveticaNeueLT Pro 55 Roman"/>
              </a:rPr>
              <a:t>Loss of fine motor skills</a:t>
            </a:r>
          </a:p>
          <a:p>
            <a:endParaRPr lang="en-AU" dirty="0"/>
          </a:p>
          <a:p>
            <a:endParaRPr lang="en-AU" dirty="0"/>
          </a:p>
          <a:p>
            <a:r>
              <a:rPr lang="en-AU" dirty="0"/>
              <a:t>Emily : class given 4 step process she remembers up to three then decides to chat with her class mates.</a:t>
            </a:r>
          </a:p>
          <a:p>
            <a:endParaRPr lang="en-AU" b="1" u="sng" dirty="0"/>
          </a:p>
          <a:p>
            <a:r>
              <a:rPr lang="en-AU" b="1" u="sng" dirty="0"/>
              <a:t>Behaviour Effects </a:t>
            </a:r>
            <a:r>
              <a:rPr lang="en-AU" dirty="0"/>
              <a:t>such as hyperactivity, poor impulse control, demanding, attention seeking, violence, oppositional behaviour, difficulty following rules, stealing, hoarding, self-harm, overly compliant, eating problems, sleep disturbances, maladaptive self-soothing, substance abuse </a:t>
            </a:r>
          </a:p>
          <a:p>
            <a:endParaRPr lang="en-AU" dirty="0"/>
          </a:p>
          <a:p>
            <a:r>
              <a:rPr lang="en-AU" b="1" u="sng" dirty="0"/>
              <a:t>Cognitive Effects </a:t>
            </a:r>
            <a:r>
              <a:rPr lang="en-AU" dirty="0"/>
              <a:t>such as lack of curiosity, learning disabilities, language difficulties, problems with executive functioning, problem solving difficulties </a:t>
            </a:r>
          </a:p>
          <a:p>
            <a:r>
              <a:rPr lang="en-AU" dirty="0"/>
              <a:t>-Attention and memory</a:t>
            </a:r>
          </a:p>
          <a:p>
            <a:r>
              <a:rPr lang="en-AU" dirty="0"/>
              <a:t>-social skills</a:t>
            </a:r>
          </a:p>
          <a:p>
            <a:endParaRPr lang="en-AU" dirty="0"/>
          </a:p>
          <a:p>
            <a:r>
              <a:rPr lang="en-AU" dirty="0"/>
              <a:t>We will look at this more closely next session when we explore SPACE</a:t>
            </a:r>
          </a:p>
          <a:p>
            <a:endParaRPr lang="en-AU" dirty="0"/>
          </a:p>
          <a:p>
            <a:r>
              <a:rPr lang="en-AU" dirty="0"/>
              <a:t>the </a:t>
            </a:r>
            <a:r>
              <a:rPr lang="en-AU" b="1" dirty="0"/>
              <a:t>Department for Education Behaviour Support Policy (2020)</a:t>
            </a:r>
            <a:r>
              <a:rPr lang="en-AU" dirty="0"/>
              <a:t> is the main document referenced. It states, </a:t>
            </a:r>
            <a:r>
              <a:rPr lang="en-AU" i="1" dirty="0"/>
              <a:t>‘complex and unsafe behaviours that are severe, of high frequency or extended duration, or are unsafe for a child or young person and those around them. Behaviours at this end of the continuum require intensive and individualised interventions in addition to targeted and universal strategies’.</a:t>
            </a:r>
            <a:r>
              <a:rPr lang="en-AU" dirty="0"/>
              <a:t> This is an indicator that the young person needs support, rather than seeing a suspension as punitive, the reconnection meeting provides an avenue to work in partnership with the student and family to provide support, and set goals moving forward. Reconnection meetings are a useful tool to involve families with whom we struggle to be in regular contact with. Other Department for Education protocols considered in this ethical dilemma were the Wellbeing for Learning and Life Framework which has safety as one of its six core principles and a strengths-based approach and the Protective Practice Guidelines, supporting leadership to work as a team and make the complex issues ‘public.</a:t>
            </a:r>
            <a:endParaRPr lang="en-AU" dirty="0">
              <a:cs typeface="Calibri"/>
            </a:endParaRPr>
          </a:p>
          <a:p>
            <a:endParaRPr lang="en-AU" dirty="0">
              <a:cs typeface="Calibri"/>
            </a:endParaRPr>
          </a:p>
          <a:p>
            <a:r>
              <a:rPr lang="en-AU" dirty="0"/>
              <a:t>South Australian Department for Education. (2010) </a:t>
            </a:r>
            <a:r>
              <a:rPr lang="en-AU" i="1" dirty="0"/>
              <a:t>Sexual Behaviour in Children and Young People: Procedure and Guideline. </a:t>
            </a:r>
            <a:r>
              <a:rPr lang="en-AU" dirty="0"/>
              <a:t>Retrieved from </a:t>
            </a:r>
            <a:r>
              <a:rPr lang="en-AU" dirty="0">
                <a:hlinkClick r:id="rId3"/>
              </a:rPr>
              <a:t>Sexual behaviour in children and young people procedure and guideline (edi.sa.edu.au)</a:t>
            </a:r>
            <a:r>
              <a:rPr lang="en-AU" dirty="0"/>
              <a:t>. (4th Edition, revised 2022) </a:t>
            </a:r>
          </a:p>
          <a:p>
            <a:pPr algn="just"/>
            <a:r>
              <a:rPr lang="en-AU" dirty="0"/>
              <a:t>  </a:t>
            </a:r>
          </a:p>
          <a:p>
            <a:pPr algn="just"/>
            <a:r>
              <a:rPr lang="en-AU" dirty="0"/>
              <a:t>South Australian Department for Education. (2017). </a:t>
            </a:r>
            <a:r>
              <a:rPr lang="en-AU" i="1" dirty="0"/>
              <a:t>Protective Practices for Staff in their Interactions with Children and Young People: Guidelines for Staff Working or Volunteering in Education and Care Settings. </a:t>
            </a:r>
            <a:r>
              <a:rPr lang="en-AU" dirty="0"/>
              <a:t>Retrieved from </a:t>
            </a:r>
            <a:r>
              <a:rPr lang="en-AU" dirty="0">
                <a:hlinkClick r:id="rId4"/>
              </a:rPr>
              <a:t>Protective practices for staff in their interactions with children and young people guidelines for staff working or volunteering in education or care settings (edi.sa.edu.au)</a:t>
            </a:r>
            <a:r>
              <a:rPr lang="en-AU" dirty="0"/>
              <a:t>. (2nd Edition, revised 2019) </a:t>
            </a:r>
          </a:p>
          <a:p>
            <a:pPr algn="just"/>
            <a:r>
              <a:rPr lang="en-AU" dirty="0"/>
              <a:t>  </a:t>
            </a:r>
          </a:p>
          <a:p>
            <a:r>
              <a:rPr lang="en-AU" dirty="0"/>
              <a:t>South Australian Department for Education. (2020). </a:t>
            </a:r>
            <a:r>
              <a:rPr lang="en-AU" i="1" dirty="0"/>
              <a:t>Behaviour Support Policy. </a:t>
            </a:r>
            <a:r>
              <a:rPr lang="en-AU" dirty="0"/>
              <a:t>Retrieved from </a:t>
            </a:r>
            <a:r>
              <a:rPr lang="en-AU" dirty="0">
                <a:hlinkClick r:id="rId5"/>
              </a:rPr>
              <a:t>Behaviour support policy (edi.sa.edu.au)</a:t>
            </a:r>
            <a:r>
              <a:rPr lang="en-AU" dirty="0"/>
              <a:t> </a:t>
            </a:r>
          </a:p>
          <a:p>
            <a:endParaRPr lang="en-AU" dirty="0"/>
          </a:p>
        </p:txBody>
      </p:sp>
      <p:sp>
        <p:nvSpPr>
          <p:cNvPr id="4" name="Slide Number Placeholder 3"/>
          <p:cNvSpPr>
            <a:spLocks noGrp="1"/>
          </p:cNvSpPr>
          <p:nvPr>
            <p:ph type="sldNum" sz="quarter" idx="10"/>
          </p:nvPr>
        </p:nvSpPr>
        <p:spPr/>
        <p:txBody>
          <a:bodyPr/>
          <a:lstStyle/>
          <a:p>
            <a:fld id="{06CA71A5-E400-4431-A541-248DFC8A2D89}" type="slidenum">
              <a:rPr lang="en-US" smtClean="0"/>
              <a:t>13</a:t>
            </a:fld>
            <a:endParaRPr lang="en-US" dirty="0"/>
          </a:p>
        </p:txBody>
      </p:sp>
      <p:sp>
        <p:nvSpPr>
          <p:cNvPr id="5" name="Footer Placeholder 4">
            <a:extLst>
              <a:ext uri="{FF2B5EF4-FFF2-40B4-BE49-F238E27FC236}">
                <a16:creationId xmlns:a16="http://schemas.microsoft.com/office/drawing/2014/main" id="{A8439219-2BBC-44B9-B5A1-48146E78D59D}"/>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04475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Third Rail" charset="0"/>
                <a:ea typeface="+mn-ea"/>
                <a:cs typeface="+mn-cs"/>
              </a:rPr>
              <a:t>The adolescent brain is different from the brain of a younger child, and different from an adult brain. The last area of the brain to develop fully, is the front section of the cortex- the Pre-Frontal Cortex, situated just behind the forehead. This activity is the opportunity to explore how the pre-frontal cortex develops in adolescence (refer to the handout).</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AU" sz="1200" b="0" i="0" kern="1200" dirty="0">
              <a:solidFill>
                <a:schemeClr val="tx1"/>
              </a:solidFill>
              <a:effectLst/>
              <a:latin typeface="Third Rail" charset="0"/>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latin typeface="Third Rail" charset="0"/>
                <a:ea typeface="+mn-ea"/>
                <a:cs typeface="+mn-cs"/>
              </a:rPr>
              <a:t>N  cx</a:t>
            </a:r>
          </a:p>
          <a:p>
            <a:endParaRPr lang="en-AU" dirty="0"/>
          </a:p>
          <a:p>
            <a:r>
              <a:rPr lang="en-AU" dirty="0"/>
              <a:t>3 x videos provided in manual to support the conversation on this topic. </a:t>
            </a:r>
          </a:p>
          <a:p>
            <a:endParaRPr lang="en-AU" dirty="0"/>
          </a:p>
        </p:txBody>
      </p:sp>
      <p:sp>
        <p:nvSpPr>
          <p:cNvPr id="4" name="Slide Number Placeholder 3"/>
          <p:cNvSpPr>
            <a:spLocks noGrp="1"/>
          </p:cNvSpPr>
          <p:nvPr>
            <p:ph type="sldNum" sz="quarter" idx="5"/>
          </p:nvPr>
        </p:nvSpPr>
        <p:spPr/>
        <p:txBody>
          <a:bodyPr/>
          <a:lstStyle/>
          <a:p>
            <a:fld id="{AB9E950E-2065-4973-B189-842461748BEB}" type="slidenum">
              <a:rPr lang="en-AU" smtClean="0"/>
              <a:t>14</a:t>
            </a:fld>
            <a:endParaRPr lang="en-AU" dirty="0"/>
          </a:p>
        </p:txBody>
      </p:sp>
    </p:spTree>
    <p:extLst>
      <p:ext uri="{BB962C8B-B14F-4D97-AF65-F5344CB8AC3E}">
        <p14:creationId xmlns:p14="http://schemas.microsoft.com/office/powerpoint/2010/main" val="2716533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060FA-624E-4A20-8B5E-DF373ABE04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8452123-86AC-4A3D-913E-DA2D727F09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1BE52AD-41A5-401D-A4CF-5F98CFD7F22D}"/>
              </a:ext>
            </a:extLst>
          </p:cNvPr>
          <p:cNvSpPr>
            <a:spLocks noGrp="1"/>
          </p:cNvSpPr>
          <p:nvPr>
            <p:ph type="dt" sz="half" idx="10"/>
          </p:nvPr>
        </p:nvSpPr>
        <p:spPr/>
        <p:txBody>
          <a:bodyPr/>
          <a:lstStyle/>
          <a:p>
            <a:fld id="{F3BA8CB2-069B-45B2-A1EA-96E7B6C590A2}" type="datetimeFigureOut">
              <a:rPr lang="en-AU" smtClean="0"/>
              <a:t>14/08/2023</a:t>
            </a:fld>
            <a:endParaRPr lang="en-AU" dirty="0"/>
          </a:p>
        </p:txBody>
      </p:sp>
      <p:sp>
        <p:nvSpPr>
          <p:cNvPr id="5" name="Footer Placeholder 4">
            <a:extLst>
              <a:ext uri="{FF2B5EF4-FFF2-40B4-BE49-F238E27FC236}">
                <a16:creationId xmlns:a16="http://schemas.microsoft.com/office/drawing/2014/main" id="{6BBD3A91-6A09-400A-AD63-4C1FCAC50074}"/>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37F260E8-17BE-4495-BFE1-479957660A35}"/>
              </a:ext>
            </a:extLst>
          </p:cNvPr>
          <p:cNvSpPr>
            <a:spLocks noGrp="1"/>
          </p:cNvSpPr>
          <p:nvPr>
            <p:ph type="sldNum" sz="quarter" idx="12"/>
          </p:nvPr>
        </p:nvSpPr>
        <p:spPr/>
        <p:txBody>
          <a:bodyPr/>
          <a:lstStyle/>
          <a:p>
            <a:fld id="{2C6810DC-4DAB-45B1-BEDF-AAB33EA940D1}" type="slidenum">
              <a:rPr lang="en-AU" smtClean="0"/>
              <a:t>‹#›</a:t>
            </a:fld>
            <a:endParaRPr lang="en-AU" dirty="0"/>
          </a:p>
        </p:txBody>
      </p:sp>
    </p:spTree>
    <p:extLst>
      <p:ext uri="{BB962C8B-B14F-4D97-AF65-F5344CB8AC3E}">
        <p14:creationId xmlns:p14="http://schemas.microsoft.com/office/powerpoint/2010/main" val="2398711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4E842-CFDE-4544-B5DA-80AC23E1FD8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3EAE7EF-B0A0-4626-B493-04A8454CAF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C7F73B0-F4D8-4784-AC52-D9BC3220FD97}"/>
              </a:ext>
            </a:extLst>
          </p:cNvPr>
          <p:cNvSpPr>
            <a:spLocks noGrp="1"/>
          </p:cNvSpPr>
          <p:nvPr>
            <p:ph type="dt" sz="half" idx="10"/>
          </p:nvPr>
        </p:nvSpPr>
        <p:spPr/>
        <p:txBody>
          <a:bodyPr/>
          <a:lstStyle/>
          <a:p>
            <a:fld id="{F3BA8CB2-069B-45B2-A1EA-96E7B6C590A2}" type="datetimeFigureOut">
              <a:rPr lang="en-AU" smtClean="0"/>
              <a:t>14/08/2023</a:t>
            </a:fld>
            <a:endParaRPr lang="en-AU" dirty="0"/>
          </a:p>
        </p:txBody>
      </p:sp>
      <p:sp>
        <p:nvSpPr>
          <p:cNvPr id="5" name="Footer Placeholder 4">
            <a:extLst>
              <a:ext uri="{FF2B5EF4-FFF2-40B4-BE49-F238E27FC236}">
                <a16:creationId xmlns:a16="http://schemas.microsoft.com/office/drawing/2014/main" id="{D4B34064-82D5-48CD-A46E-CDDA8F7E6242}"/>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E0B5E7B1-3B46-4997-A442-24787696C9BD}"/>
              </a:ext>
            </a:extLst>
          </p:cNvPr>
          <p:cNvSpPr>
            <a:spLocks noGrp="1"/>
          </p:cNvSpPr>
          <p:nvPr>
            <p:ph type="sldNum" sz="quarter" idx="12"/>
          </p:nvPr>
        </p:nvSpPr>
        <p:spPr/>
        <p:txBody>
          <a:bodyPr/>
          <a:lstStyle/>
          <a:p>
            <a:fld id="{2C6810DC-4DAB-45B1-BEDF-AAB33EA940D1}" type="slidenum">
              <a:rPr lang="en-AU" smtClean="0"/>
              <a:t>‹#›</a:t>
            </a:fld>
            <a:endParaRPr lang="en-AU" dirty="0"/>
          </a:p>
        </p:txBody>
      </p:sp>
    </p:spTree>
    <p:extLst>
      <p:ext uri="{BB962C8B-B14F-4D97-AF65-F5344CB8AC3E}">
        <p14:creationId xmlns:p14="http://schemas.microsoft.com/office/powerpoint/2010/main" val="17339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CD3A48-02C1-487C-9FD7-3321099B73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B0510A6-99F5-43E2-BD40-0314D87F39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147262F-A347-4D84-9D3A-9F9214BD2C2F}"/>
              </a:ext>
            </a:extLst>
          </p:cNvPr>
          <p:cNvSpPr>
            <a:spLocks noGrp="1"/>
          </p:cNvSpPr>
          <p:nvPr>
            <p:ph type="dt" sz="half" idx="10"/>
          </p:nvPr>
        </p:nvSpPr>
        <p:spPr/>
        <p:txBody>
          <a:bodyPr/>
          <a:lstStyle/>
          <a:p>
            <a:fld id="{F3BA8CB2-069B-45B2-A1EA-96E7B6C590A2}" type="datetimeFigureOut">
              <a:rPr lang="en-AU" smtClean="0"/>
              <a:t>14/08/2023</a:t>
            </a:fld>
            <a:endParaRPr lang="en-AU" dirty="0"/>
          </a:p>
        </p:txBody>
      </p:sp>
      <p:sp>
        <p:nvSpPr>
          <p:cNvPr id="5" name="Footer Placeholder 4">
            <a:extLst>
              <a:ext uri="{FF2B5EF4-FFF2-40B4-BE49-F238E27FC236}">
                <a16:creationId xmlns:a16="http://schemas.microsoft.com/office/drawing/2014/main" id="{45967E03-04C6-4057-8812-1F271DB90FAB}"/>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BD0F0708-B00B-426E-A733-55EDD7A4487B}"/>
              </a:ext>
            </a:extLst>
          </p:cNvPr>
          <p:cNvSpPr>
            <a:spLocks noGrp="1"/>
          </p:cNvSpPr>
          <p:nvPr>
            <p:ph type="sldNum" sz="quarter" idx="12"/>
          </p:nvPr>
        </p:nvSpPr>
        <p:spPr/>
        <p:txBody>
          <a:bodyPr/>
          <a:lstStyle/>
          <a:p>
            <a:fld id="{2C6810DC-4DAB-45B1-BEDF-AAB33EA940D1}" type="slidenum">
              <a:rPr lang="en-AU" smtClean="0"/>
              <a:t>‹#›</a:t>
            </a:fld>
            <a:endParaRPr lang="en-AU" dirty="0"/>
          </a:p>
        </p:txBody>
      </p:sp>
    </p:spTree>
    <p:extLst>
      <p:ext uri="{BB962C8B-B14F-4D97-AF65-F5344CB8AC3E}">
        <p14:creationId xmlns:p14="http://schemas.microsoft.com/office/powerpoint/2010/main" val="803471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with Watermark">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1811980" cy="6644239"/>
          </a:xfrm>
          <a:prstGeom prst="rect">
            <a:avLst/>
          </a:prstGeom>
        </p:spPr>
      </p:pic>
      <p:sp>
        <p:nvSpPr>
          <p:cNvPr id="12" name="Rectangle 11"/>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0" name="Title 1"/>
          <p:cNvSpPr>
            <a:spLocks noGrp="1"/>
          </p:cNvSpPr>
          <p:nvPr>
            <p:ph type="title"/>
          </p:nvPr>
        </p:nvSpPr>
        <p:spPr>
          <a:xfrm>
            <a:off x="679622" y="365125"/>
            <a:ext cx="11132358"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p>
        </p:txBody>
      </p:sp>
      <p:sp>
        <p:nvSpPr>
          <p:cNvPr id="11" name="Content Placeholder 2"/>
          <p:cNvSpPr>
            <a:spLocks noGrp="1"/>
          </p:cNvSpPr>
          <p:nvPr>
            <p:ph idx="1"/>
          </p:nvPr>
        </p:nvSpPr>
        <p:spPr>
          <a:xfrm>
            <a:off x="679622" y="1825625"/>
            <a:ext cx="11158150"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a:extLst>
              <a:ext uri="{FF2B5EF4-FFF2-40B4-BE49-F238E27FC236}">
                <a16:creationId xmlns:a16="http://schemas.microsoft.com/office/drawing/2014/main" id="{505DA305-9925-42F5-BC36-965CC0976968}"/>
              </a:ext>
            </a:extLst>
          </p:cNvPr>
          <p:cNvSpPr txBox="1">
            <a:spLocks/>
          </p:cNvSpPr>
          <p:nvPr userDrawn="1"/>
        </p:nvSpPr>
        <p:spPr bwMode="white">
          <a:xfrm>
            <a:off x="8711513" y="6353503"/>
            <a:ext cx="3126259" cy="4921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professionals.childhood.org.au</a:t>
            </a:r>
          </a:p>
        </p:txBody>
      </p:sp>
    </p:spTree>
    <p:extLst>
      <p:ext uri="{BB962C8B-B14F-4D97-AF65-F5344CB8AC3E}">
        <p14:creationId xmlns:p14="http://schemas.microsoft.com/office/powerpoint/2010/main" val="2744264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without Watermark">
    <p:spTree>
      <p:nvGrpSpPr>
        <p:cNvPr id="1" name=""/>
        <p:cNvGrpSpPr/>
        <p:nvPr/>
      </p:nvGrpSpPr>
      <p:grpSpPr>
        <a:xfrm>
          <a:off x="0" y="0"/>
          <a:ext cx="0" cy="0"/>
          <a:chOff x="0" y="0"/>
          <a:chExt cx="0" cy="0"/>
        </a:xfrm>
      </p:grpSpPr>
      <p:sp>
        <p:nvSpPr>
          <p:cNvPr id="8" name="Rectangle 7"/>
          <p:cNvSpPr/>
          <p:nvPr userDrawn="1"/>
        </p:nvSpPr>
        <p:spPr>
          <a:xfrm>
            <a:off x="0" y="5998378"/>
            <a:ext cx="12192000" cy="871086"/>
          </a:xfrm>
          <a:prstGeom prst="rect">
            <a:avLst/>
          </a:prstGeom>
          <a:solidFill>
            <a:srgbClr val="ED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89" y="6147886"/>
            <a:ext cx="1441516" cy="559510"/>
          </a:xfrm>
          <a:prstGeom prst="rect">
            <a:avLst/>
          </a:prstGeom>
        </p:spPr>
      </p:pic>
      <p:sp>
        <p:nvSpPr>
          <p:cNvPr id="11" name="Title 1"/>
          <p:cNvSpPr>
            <a:spLocks noGrp="1"/>
          </p:cNvSpPr>
          <p:nvPr>
            <p:ph type="title"/>
          </p:nvPr>
        </p:nvSpPr>
        <p:spPr>
          <a:xfrm>
            <a:off x="679622" y="365125"/>
            <a:ext cx="11224511" cy="1325563"/>
          </a:xfrm>
        </p:spPr>
        <p:txBody>
          <a:bodyPr>
            <a:normAutofit/>
          </a:bodyPr>
          <a:lstStyle>
            <a:lvl1pPr>
              <a:defRPr sz="3200" b="1">
                <a:solidFill>
                  <a:srgbClr val="ED8B00"/>
                </a:solidFill>
                <a:latin typeface="Helvetica Neue" charset="0"/>
                <a:ea typeface="Helvetica Neue" charset="0"/>
                <a:cs typeface="Helvetica Neue" charset="0"/>
              </a:defRPr>
            </a:lvl1pPr>
          </a:lstStyle>
          <a:p>
            <a:r>
              <a:rPr lang="en-US"/>
              <a:t>Click to edit Master title style</a:t>
            </a:r>
          </a:p>
        </p:txBody>
      </p:sp>
      <p:sp>
        <p:nvSpPr>
          <p:cNvPr id="12" name="Content Placeholder 2"/>
          <p:cNvSpPr>
            <a:spLocks noGrp="1"/>
          </p:cNvSpPr>
          <p:nvPr>
            <p:ph idx="1"/>
          </p:nvPr>
        </p:nvSpPr>
        <p:spPr>
          <a:xfrm>
            <a:off x="679621" y="1825625"/>
            <a:ext cx="11224511" cy="3660775"/>
          </a:xfrm>
          <a:prstGeom prst="rect">
            <a:avLst/>
          </a:prstGeom>
        </p:spPr>
        <p:txBody>
          <a:bodyPr/>
          <a:lstStyle>
            <a:lvl1pPr>
              <a:defRPr sz="2400" b="0" i="0">
                <a:solidFill>
                  <a:srgbClr val="63666A"/>
                </a:solidFill>
                <a:latin typeface="Helvetica Neue" charset="0"/>
                <a:ea typeface="Helvetica Neue" charset="0"/>
                <a:cs typeface="Helvetica Neue" charset="0"/>
              </a:defRPr>
            </a:lvl1pPr>
            <a:lvl2pPr>
              <a:defRPr sz="2400" b="0" i="0">
                <a:solidFill>
                  <a:srgbClr val="63666A"/>
                </a:solidFill>
                <a:latin typeface="Helvetica Neue" charset="0"/>
                <a:ea typeface="Helvetica Neue" charset="0"/>
                <a:cs typeface="Helvetica Neue" charset="0"/>
              </a:defRPr>
            </a:lvl2pPr>
            <a:lvl3pPr>
              <a:defRPr sz="2400" b="0" i="0">
                <a:solidFill>
                  <a:srgbClr val="63666A"/>
                </a:solidFill>
                <a:latin typeface="Helvetica Neue" charset="0"/>
                <a:ea typeface="Helvetica Neue" charset="0"/>
                <a:cs typeface="Helvetica Neue" charset="0"/>
              </a:defRPr>
            </a:lvl3pPr>
            <a:lvl4pPr>
              <a:defRPr sz="2400" b="0" i="0">
                <a:solidFill>
                  <a:srgbClr val="63666A"/>
                </a:solidFill>
                <a:latin typeface="Helvetica Neue" charset="0"/>
                <a:ea typeface="Helvetica Neue" charset="0"/>
                <a:cs typeface="Helvetica Neue" charset="0"/>
              </a:defRPr>
            </a:lvl4pPr>
            <a:lvl5pPr>
              <a:defRPr sz="2400" b="0" i="0">
                <a:solidFill>
                  <a:srgbClr val="63666A"/>
                </a:solidFill>
                <a:latin typeface="Helvetica Neue" charset="0"/>
                <a:ea typeface="Helvetica Neue" charset="0"/>
                <a:cs typeface="Helvetica Neue"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7E79F9B9-9560-4EDD-88F2-1762211E6A9E}"/>
              </a:ext>
            </a:extLst>
          </p:cNvPr>
          <p:cNvSpPr txBox="1">
            <a:spLocks/>
          </p:cNvSpPr>
          <p:nvPr userDrawn="1"/>
        </p:nvSpPr>
        <p:spPr bwMode="white">
          <a:xfrm>
            <a:off x="8711513" y="6353503"/>
            <a:ext cx="3126259" cy="49214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4000" b="1" i="0" kern="1200">
                <a:solidFill>
                  <a:schemeClr val="bg1"/>
                </a:solidFill>
                <a:latin typeface="Helvetica Neue" charset="0"/>
                <a:ea typeface="Helvetica Neue" charset="0"/>
                <a:cs typeface="Helvetica Neue" charset="0"/>
              </a:defRPr>
            </a:lvl1pPr>
            <a:lvl2pPr marL="457189"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377"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566"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754"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5943"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131"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32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509"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ct val="100000"/>
              </a:lnSpc>
              <a:spcBef>
                <a:spcPts val="0"/>
              </a:spcBef>
            </a:pPr>
            <a:r>
              <a:rPr lang="en-US" sz="1400" dirty="0"/>
              <a:t>professionals.childhood.org.au</a:t>
            </a:r>
          </a:p>
        </p:txBody>
      </p:sp>
    </p:spTree>
    <p:extLst>
      <p:ext uri="{BB962C8B-B14F-4D97-AF65-F5344CB8AC3E}">
        <p14:creationId xmlns:p14="http://schemas.microsoft.com/office/powerpoint/2010/main" val="2670258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E4573B-CFD5-B847-A78E-7791FCA19D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4390" y="3596"/>
            <a:ext cx="12260778" cy="6896688"/>
          </a:xfrm>
          <a:prstGeom prst="rect">
            <a:avLst/>
          </a:prstGeom>
        </p:spPr>
      </p:pic>
      <p:sp>
        <p:nvSpPr>
          <p:cNvPr id="2" name="Title 1"/>
          <p:cNvSpPr>
            <a:spLocks noGrp="1"/>
          </p:cNvSpPr>
          <p:nvPr>
            <p:ph type="title"/>
          </p:nvPr>
        </p:nvSpPr>
        <p:spPr>
          <a:xfrm>
            <a:off x="266162" y="365125"/>
            <a:ext cx="11659676" cy="1006475"/>
          </a:xfrm>
          <a:prstGeom prst="rect">
            <a:avLst/>
          </a:prstGeom>
        </p:spPr>
        <p:txBody>
          <a:bodyPr>
            <a:normAutofit/>
          </a:bodyPr>
          <a:lstStyle>
            <a:lvl1pPr>
              <a:defRPr sz="3600" b="1">
                <a:solidFill>
                  <a:srgbClr val="C00000"/>
                </a:solidFill>
                <a:latin typeface="Helvetica" pitchFamily="2" charset="0"/>
                <a:ea typeface="Helvetica Neue" charset="0"/>
                <a:cs typeface="Helvetica Neue" charset="0"/>
              </a:defRPr>
            </a:lvl1pPr>
          </a:lstStyle>
          <a:p>
            <a:r>
              <a:rPr lang="en-US" dirty="0"/>
              <a:t>Click to edit Master title style</a:t>
            </a:r>
          </a:p>
        </p:txBody>
      </p:sp>
      <p:sp>
        <p:nvSpPr>
          <p:cNvPr id="4" name="Content Placeholder 2">
            <a:extLst>
              <a:ext uri="{FF2B5EF4-FFF2-40B4-BE49-F238E27FC236}">
                <a16:creationId xmlns:a16="http://schemas.microsoft.com/office/drawing/2014/main" id="{D181F28D-8C12-CF45-90B3-BF518AE3B675}"/>
              </a:ext>
            </a:extLst>
          </p:cNvPr>
          <p:cNvSpPr>
            <a:spLocks noGrp="1"/>
          </p:cNvSpPr>
          <p:nvPr>
            <p:ph idx="1"/>
          </p:nvPr>
        </p:nvSpPr>
        <p:spPr>
          <a:xfrm>
            <a:off x="266162" y="1371600"/>
            <a:ext cx="11659676" cy="4480560"/>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1512113"/>
      </p:ext>
    </p:extLst>
  </p:cSld>
  <p:clrMapOvr>
    <a:masterClrMapping/>
  </p:clrMapOvr>
  <p:hf sldNum="0" hdr="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0"/>
            <a:ext cx="12192000" cy="6858000"/>
          </a:xfrm>
          <a:prstGeom prst="rect">
            <a:avLst/>
          </a:prstGeom>
          <a:solidFill>
            <a:schemeClr val="bg1"/>
          </a:solidFill>
          <a:ln w="9525" algn="ctr">
            <a:solidFill>
              <a:schemeClr val="bg1"/>
            </a:solidFill>
            <a:round/>
            <a:headEnd/>
            <a:tailEnd/>
          </a:ln>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defRPr/>
            </a:pPr>
            <a:endParaRPr lang="en-AU" altLang="en-US" sz="2400" dirty="0"/>
          </a:p>
        </p:txBody>
      </p:sp>
    </p:spTree>
    <p:extLst>
      <p:ext uri="{BB962C8B-B14F-4D97-AF65-F5344CB8AC3E}">
        <p14:creationId xmlns:p14="http://schemas.microsoft.com/office/powerpoint/2010/main" val="2452689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0D051-14CF-446B-92AE-1D0F8FBFA3F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CFD3BE4-F14C-4F0B-83FD-2D93B50018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CB8D9E6-8A0C-4761-8C6D-199451C04270}"/>
              </a:ext>
            </a:extLst>
          </p:cNvPr>
          <p:cNvSpPr>
            <a:spLocks noGrp="1"/>
          </p:cNvSpPr>
          <p:nvPr>
            <p:ph type="dt" sz="half" idx="10"/>
          </p:nvPr>
        </p:nvSpPr>
        <p:spPr/>
        <p:txBody>
          <a:bodyPr/>
          <a:lstStyle/>
          <a:p>
            <a:fld id="{F3BA8CB2-069B-45B2-A1EA-96E7B6C590A2}" type="datetimeFigureOut">
              <a:rPr lang="en-AU" smtClean="0"/>
              <a:t>14/08/2023</a:t>
            </a:fld>
            <a:endParaRPr lang="en-AU" dirty="0"/>
          </a:p>
        </p:txBody>
      </p:sp>
      <p:sp>
        <p:nvSpPr>
          <p:cNvPr id="5" name="Footer Placeholder 4">
            <a:extLst>
              <a:ext uri="{FF2B5EF4-FFF2-40B4-BE49-F238E27FC236}">
                <a16:creationId xmlns:a16="http://schemas.microsoft.com/office/drawing/2014/main" id="{BB00BB68-C0FB-45F3-944A-31D5AAC6BF9D}"/>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0230DAFD-0DDB-4481-8143-AC0466DA79A9}"/>
              </a:ext>
            </a:extLst>
          </p:cNvPr>
          <p:cNvSpPr>
            <a:spLocks noGrp="1"/>
          </p:cNvSpPr>
          <p:nvPr>
            <p:ph type="sldNum" sz="quarter" idx="12"/>
          </p:nvPr>
        </p:nvSpPr>
        <p:spPr/>
        <p:txBody>
          <a:bodyPr/>
          <a:lstStyle/>
          <a:p>
            <a:fld id="{2C6810DC-4DAB-45B1-BEDF-AAB33EA940D1}" type="slidenum">
              <a:rPr lang="en-AU" smtClean="0"/>
              <a:t>‹#›</a:t>
            </a:fld>
            <a:endParaRPr lang="en-AU" dirty="0"/>
          </a:p>
        </p:txBody>
      </p:sp>
    </p:spTree>
    <p:extLst>
      <p:ext uri="{BB962C8B-B14F-4D97-AF65-F5344CB8AC3E}">
        <p14:creationId xmlns:p14="http://schemas.microsoft.com/office/powerpoint/2010/main" val="1403167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89014-F9A5-4C74-9E9F-7F6E860AE9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F0470CB-0AE4-48DB-82A6-B431A47FBF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ED7819-A67D-432B-8314-A282E96EE112}"/>
              </a:ext>
            </a:extLst>
          </p:cNvPr>
          <p:cNvSpPr>
            <a:spLocks noGrp="1"/>
          </p:cNvSpPr>
          <p:nvPr>
            <p:ph type="dt" sz="half" idx="10"/>
          </p:nvPr>
        </p:nvSpPr>
        <p:spPr/>
        <p:txBody>
          <a:bodyPr/>
          <a:lstStyle/>
          <a:p>
            <a:fld id="{F3BA8CB2-069B-45B2-A1EA-96E7B6C590A2}" type="datetimeFigureOut">
              <a:rPr lang="en-AU" smtClean="0"/>
              <a:t>14/08/2023</a:t>
            </a:fld>
            <a:endParaRPr lang="en-AU" dirty="0"/>
          </a:p>
        </p:txBody>
      </p:sp>
      <p:sp>
        <p:nvSpPr>
          <p:cNvPr id="5" name="Footer Placeholder 4">
            <a:extLst>
              <a:ext uri="{FF2B5EF4-FFF2-40B4-BE49-F238E27FC236}">
                <a16:creationId xmlns:a16="http://schemas.microsoft.com/office/drawing/2014/main" id="{5078A60A-CEF4-4C7A-A0A2-90F4D12BE32E}"/>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05E15BEA-1405-4DC1-9088-2838F9E6C3AE}"/>
              </a:ext>
            </a:extLst>
          </p:cNvPr>
          <p:cNvSpPr>
            <a:spLocks noGrp="1"/>
          </p:cNvSpPr>
          <p:nvPr>
            <p:ph type="sldNum" sz="quarter" idx="12"/>
          </p:nvPr>
        </p:nvSpPr>
        <p:spPr/>
        <p:txBody>
          <a:bodyPr/>
          <a:lstStyle/>
          <a:p>
            <a:fld id="{2C6810DC-4DAB-45B1-BEDF-AAB33EA940D1}" type="slidenum">
              <a:rPr lang="en-AU" smtClean="0"/>
              <a:t>‹#›</a:t>
            </a:fld>
            <a:endParaRPr lang="en-AU" dirty="0"/>
          </a:p>
        </p:txBody>
      </p:sp>
    </p:spTree>
    <p:extLst>
      <p:ext uri="{BB962C8B-B14F-4D97-AF65-F5344CB8AC3E}">
        <p14:creationId xmlns:p14="http://schemas.microsoft.com/office/powerpoint/2010/main" val="332397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083C7-42E3-4F66-9DED-A3C8E339532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33A1210-3F90-4719-9260-47D5FB56A6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0D1999D-61F0-4414-B688-06B1114817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2D6370A-80B7-4076-95F2-505B7340EC35}"/>
              </a:ext>
            </a:extLst>
          </p:cNvPr>
          <p:cNvSpPr>
            <a:spLocks noGrp="1"/>
          </p:cNvSpPr>
          <p:nvPr>
            <p:ph type="dt" sz="half" idx="10"/>
          </p:nvPr>
        </p:nvSpPr>
        <p:spPr/>
        <p:txBody>
          <a:bodyPr/>
          <a:lstStyle/>
          <a:p>
            <a:fld id="{F3BA8CB2-069B-45B2-A1EA-96E7B6C590A2}" type="datetimeFigureOut">
              <a:rPr lang="en-AU" smtClean="0"/>
              <a:t>14/08/2023</a:t>
            </a:fld>
            <a:endParaRPr lang="en-AU" dirty="0"/>
          </a:p>
        </p:txBody>
      </p:sp>
      <p:sp>
        <p:nvSpPr>
          <p:cNvPr id="6" name="Footer Placeholder 5">
            <a:extLst>
              <a:ext uri="{FF2B5EF4-FFF2-40B4-BE49-F238E27FC236}">
                <a16:creationId xmlns:a16="http://schemas.microsoft.com/office/drawing/2014/main" id="{13C3BBB5-9F38-4A92-98DB-0141B7DA0FCD}"/>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6E8C5E72-25E0-41A1-9B29-36FA87798FE2}"/>
              </a:ext>
            </a:extLst>
          </p:cNvPr>
          <p:cNvSpPr>
            <a:spLocks noGrp="1"/>
          </p:cNvSpPr>
          <p:nvPr>
            <p:ph type="sldNum" sz="quarter" idx="12"/>
          </p:nvPr>
        </p:nvSpPr>
        <p:spPr/>
        <p:txBody>
          <a:bodyPr/>
          <a:lstStyle/>
          <a:p>
            <a:fld id="{2C6810DC-4DAB-45B1-BEDF-AAB33EA940D1}" type="slidenum">
              <a:rPr lang="en-AU" smtClean="0"/>
              <a:t>‹#›</a:t>
            </a:fld>
            <a:endParaRPr lang="en-AU" dirty="0"/>
          </a:p>
        </p:txBody>
      </p:sp>
    </p:spTree>
    <p:extLst>
      <p:ext uri="{BB962C8B-B14F-4D97-AF65-F5344CB8AC3E}">
        <p14:creationId xmlns:p14="http://schemas.microsoft.com/office/powerpoint/2010/main" val="284091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582C3-5188-4E20-9FF9-8131E68F20B8}"/>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B610557-4344-4205-87C3-250CE8B842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3EB127-16B1-4CF6-8B49-C27CC39605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9CDC6DA-33C6-415F-8521-5D3BB95625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C3DDC0-D823-4DB2-B55C-3016BE54EF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B5E19A6-7637-4F63-B3EF-E9BB790B7886}"/>
              </a:ext>
            </a:extLst>
          </p:cNvPr>
          <p:cNvSpPr>
            <a:spLocks noGrp="1"/>
          </p:cNvSpPr>
          <p:nvPr>
            <p:ph type="dt" sz="half" idx="10"/>
          </p:nvPr>
        </p:nvSpPr>
        <p:spPr/>
        <p:txBody>
          <a:bodyPr/>
          <a:lstStyle/>
          <a:p>
            <a:fld id="{F3BA8CB2-069B-45B2-A1EA-96E7B6C590A2}" type="datetimeFigureOut">
              <a:rPr lang="en-AU" smtClean="0"/>
              <a:t>14/08/2023</a:t>
            </a:fld>
            <a:endParaRPr lang="en-AU" dirty="0"/>
          </a:p>
        </p:txBody>
      </p:sp>
      <p:sp>
        <p:nvSpPr>
          <p:cNvPr id="8" name="Footer Placeholder 7">
            <a:extLst>
              <a:ext uri="{FF2B5EF4-FFF2-40B4-BE49-F238E27FC236}">
                <a16:creationId xmlns:a16="http://schemas.microsoft.com/office/drawing/2014/main" id="{2088697C-4C34-43A9-9976-A338D6B2982E}"/>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BD537A6A-9404-4441-AE5F-1310BD14311F}"/>
              </a:ext>
            </a:extLst>
          </p:cNvPr>
          <p:cNvSpPr>
            <a:spLocks noGrp="1"/>
          </p:cNvSpPr>
          <p:nvPr>
            <p:ph type="sldNum" sz="quarter" idx="12"/>
          </p:nvPr>
        </p:nvSpPr>
        <p:spPr/>
        <p:txBody>
          <a:bodyPr/>
          <a:lstStyle/>
          <a:p>
            <a:fld id="{2C6810DC-4DAB-45B1-BEDF-AAB33EA940D1}" type="slidenum">
              <a:rPr lang="en-AU" smtClean="0"/>
              <a:t>‹#›</a:t>
            </a:fld>
            <a:endParaRPr lang="en-AU" dirty="0"/>
          </a:p>
        </p:txBody>
      </p:sp>
    </p:spTree>
    <p:extLst>
      <p:ext uri="{BB962C8B-B14F-4D97-AF65-F5344CB8AC3E}">
        <p14:creationId xmlns:p14="http://schemas.microsoft.com/office/powerpoint/2010/main" val="166530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E2C5-E945-40A2-ADC7-461575A67B1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4DA2FA2A-FA75-4AF8-B881-CEBA59741D3E}"/>
              </a:ext>
            </a:extLst>
          </p:cNvPr>
          <p:cNvSpPr>
            <a:spLocks noGrp="1"/>
          </p:cNvSpPr>
          <p:nvPr>
            <p:ph type="dt" sz="half" idx="10"/>
          </p:nvPr>
        </p:nvSpPr>
        <p:spPr/>
        <p:txBody>
          <a:bodyPr/>
          <a:lstStyle/>
          <a:p>
            <a:fld id="{F3BA8CB2-069B-45B2-A1EA-96E7B6C590A2}" type="datetimeFigureOut">
              <a:rPr lang="en-AU" smtClean="0"/>
              <a:t>14/08/2023</a:t>
            </a:fld>
            <a:endParaRPr lang="en-AU" dirty="0"/>
          </a:p>
        </p:txBody>
      </p:sp>
      <p:sp>
        <p:nvSpPr>
          <p:cNvPr id="4" name="Footer Placeholder 3">
            <a:extLst>
              <a:ext uri="{FF2B5EF4-FFF2-40B4-BE49-F238E27FC236}">
                <a16:creationId xmlns:a16="http://schemas.microsoft.com/office/drawing/2014/main" id="{5D6D4FF2-B7F2-4EE9-9C42-E857E95547B8}"/>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7F5B537C-F50F-4679-9814-9893306FD222}"/>
              </a:ext>
            </a:extLst>
          </p:cNvPr>
          <p:cNvSpPr>
            <a:spLocks noGrp="1"/>
          </p:cNvSpPr>
          <p:nvPr>
            <p:ph type="sldNum" sz="quarter" idx="12"/>
          </p:nvPr>
        </p:nvSpPr>
        <p:spPr/>
        <p:txBody>
          <a:bodyPr/>
          <a:lstStyle/>
          <a:p>
            <a:fld id="{2C6810DC-4DAB-45B1-BEDF-AAB33EA940D1}" type="slidenum">
              <a:rPr lang="en-AU" smtClean="0"/>
              <a:t>‹#›</a:t>
            </a:fld>
            <a:endParaRPr lang="en-AU" dirty="0"/>
          </a:p>
        </p:txBody>
      </p:sp>
    </p:spTree>
    <p:extLst>
      <p:ext uri="{BB962C8B-B14F-4D97-AF65-F5344CB8AC3E}">
        <p14:creationId xmlns:p14="http://schemas.microsoft.com/office/powerpoint/2010/main" val="4091383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9D308-60C3-412C-AAB3-3D5196466EA8}"/>
              </a:ext>
            </a:extLst>
          </p:cNvPr>
          <p:cNvSpPr>
            <a:spLocks noGrp="1"/>
          </p:cNvSpPr>
          <p:nvPr>
            <p:ph type="dt" sz="half" idx="10"/>
          </p:nvPr>
        </p:nvSpPr>
        <p:spPr/>
        <p:txBody>
          <a:bodyPr/>
          <a:lstStyle/>
          <a:p>
            <a:fld id="{F3BA8CB2-069B-45B2-A1EA-96E7B6C590A2}" type="datetimeFigureOut">
              <a:rPr lang="en-AU" smtClean="0"/>
              <a:t>14/08/2023</a:t>
            </a:fld>
            <a:endParaRPr lang="en-AU" dirty="0"/>
          </a:p>
        </p:txBody>
      </p:sp>
      <p:sp>
        <p:nvSpPr>
          <p:cNvPr id="3" name="Footer Placeholder 2">
            <a:extLst>
              <a:ext uri="{FF2B5EF4-FFF2-40B4-BE49-F238E27FC236}">
                <a16:creationId xmlns:a16="http://schemas.microsoft.com/office/drawing/2014/main" id="{3ED755D7-A907-4AAE-9B35-8930DAD6C57F}"/>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2472F45C-397A-49CB-8665-B213224B2C9E}"/>
              </a:ext>
            </a:extLst>
          </p:cNvPr>
          <p:cNvSpPr>
            <a:spLocks noGrp="1"/>
          </p:cNvSpPr>
          <p:nvPr>
            <p:ph type="sldNum" sz="quarter" idx="12"/>
          </p:nvPr>
        </p:nvSpPr>
        <p:spPr/>
        <p:txBody>
          <a:bodyPr/>
          <a:lstStyle/>
          <a:p>
            <a:fld id="{2C6810DC-4DAB-45B1-BEDF-AAB33EA940D1}" type="slidenum">
              <a:rPr lang="en-AU" smtClean="0"/>
              <a:t>‹#›</a:t>
            </a:fld>
            <a:endParaRPr lang="en-AU" dirty="0"/>
          </a:p>
        </p:txBody>
      </p:sp>
    </p:spTree>
    <p:extLst>
      <p:ext uri="{BB962C8B-B14F-4D97-AF65-F5344CB8AC3E}">
        <p14:creationId xmlns:p14="http://schemas.microsoft.com/office/powerpoint/2010/main" val="4262855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A8A0F-B439-4C38-BE91-92C0650978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861B2AA-5D56-47A0-A9CE-E173CB0AFD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291B984-7095-46D4-838A-346498CD9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709BCD-1C84-42C7-A70E-0B49A9FF0BC1}"/>
              </a:ext>
            </a:extLst>
          </p:cNvPr>
          <p:cNvSpPr>
            <a:spLocks noGrp="1"/>
          </p:cNvSpPr>
          <p:nvPr>
            <p:ph type="dt" sz="half" idx="10"/>
          </p:nvPr>
        </p:nvSpPr>
        <p:spPr/>
        <p:txBody>
          <a:bodyPr/>
          <a:lstStyle/>
          <a:p>
            <a:fld id="{F3BA8CB2-069B-45B2-A1EA-96E7B6C590A2}" type="datetimeFigureOut">
              <a:rPr lang="en-AU" smtClean="0"/>
              <a:t>14/08/2023</a:t>
            </a:fld>
            <a:endParaRPr lang="en-AU" dirty="0"/>
          </a:p>
        </p:txBody>
      </p:sp>
      <p:sp>
        <p:nvSpPr>
          <p:cNvPr id="6" name="Footer Placeholder 5">
            <a:extLst>
              <a:ext uri="{FF2B5EF4-FFF2-40B4-BE49-F238E27FC236}">
                <a16:creationId xmlns:a16="http://schemas.microsoft.com/office/drawing/2014/main" id="{62910110-1C84-422D-9A07-49CB6C342A34}"/>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992DD3A3-F3E6-40CA-91DA-D9AFCF48DCA7}"/>
              </a:ext>
            </a:extLst>
          </p:cNvPr>
          <p:cNvSpPr>
            <a:spLocks noGrp="1"/>
          </p:cNvSpPr>
          <p:nvPr>
            <p:ph type="sldNum" sz="quarter" idx="12"/>
          </p:nvPr>
        </p:nvSpPr>
        <p:spPr/>
        <p:txBody>
          <a:bodyPr/>
          <a:lstStyle/>
          <a:p>
            <a:fld id="{2C6810DC-4DAB-45B1-BEDF-AAB33EA940D1}" type="slidenum">
              <a:rPr lang="en-AU" smtClean="0"/>
              <a:t>‹#›</a:t>
            </a:fld>
            <a:endParaRPr lang="en-AU" dirty="0"/>
          </a:p>
        </p:txBody>
      </p:sp>
    </p:spTree>
    <p:extLst>
      <p:ext uri="{BB962C8B-B14F-4D97-AF65-F5344CB8AC3E}">
        <p14:creationId xmlns:p14="http://schemas.microsoft.com/office/powerpoint/2010/main" val="3917948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126C-A151-4DEC-930B-4D5E4A7A4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9BDB054-FC27-4231-B0B3-2403453EE8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737E733F-DADA-438E-B105-66D1C81E7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3CF99D-59DA-40EE-8AF2-C47158461D92}"/>
              </a:ext>
            </a:extLst>
          </p:cNvPr>
          <p:cNvSpPr>
            <a:spLocks noGrp="1"/>
          </p:cNvSpPr>
          <p:nvPr>
            <p:ph type="dt" sz="half" idx="10"/>
          </p:nvPr>
        </p:nvSpPr>
        <p:spPr/>
        <p:txBody>
          <a:bodyPr/>
          <a:lstStyle/>
          <a:p>
            <a:fld id="{F3BA8CB2-069B-45B2-A1EA-96E7B6C590A2}" type="datetimeFigureOut">
              <a:rPr lang="en-AU" smtClean="0"/>
              <a:t>14/08/2023</a:t>
            </a:fld>
            <a:endParaRPr lang="en-AU" dirty="0"/>
          </a:p>
        </p:txBody>
      </p:sp>
      <p:sp>
        <p:nvSpPr>
          <p:cNvPr id="6" name="Footer Placeholder 5">
            <a:extLst>
              <a:ext uri="{FF2B5EF4-FFF2-40B4-BE49-F238E27FC236}">
                <a16:creationId xmlns:a16="http://schemas.microsoft.com/office/drawing/2014/main" id="{7A89CF97-81E9-40C4-AC72-09CD949CB365}"/>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FE94441D-FD80-4887-B748-E834643C302C}"/>
              </a:ext>
            </a:extLst>
          </p:cNvPr>
          <p:cNvSpPr>
            <a:spLocks noGrp="1"/>
          </p:cNvSpPr>
          <p:nvPr>
            <p:ph type="sldNum" sz="quarter" idx="12"/>
          </p:nvPr>
        </p:nvSpPr>
        <p:spPr/>
        <p:txBody>
          <a:bodyPr/>
          <a:lstStyle/>
          <a:p>
            <a:fld id="{2C6810DC-4DAB-45B1-BEDF-AAB33EA940D1}" type="slidenum">
              <a:rPr lang="en-AU" smtClean="0"/>
              <a:t>‹#›</a:t>
            </a:fld>
            <a:endParaRPr lang="en-AU" dirty="0"/>
          </a:p>
        </p:txBody>
      </p:sp>
    </p:spTree>
    <p:extLst>
      <p:ext uri="{BB962C8B-B14F-4D97-AF65-F5344CB8AC3E}">
        <p14:creationId xmlns:p14="http://schemas.microsoft.com/office/powerpoint/2010/main" val="6147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B44FF1-5748-47DA-AD3B-63F6CB8FAA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614DBF5-F324-45C8-921B-7ED8A1912B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7AE2D5-6E8E-4848-9DBB-969BB569DB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BA8CB2-069B-45B2-A1EA-96E7B6C590A2}" type="datetimeFigureOut">
              <a:rPr lang="en-AU" smtClean="0"/>
              <a:t>14/08/2023</a:t>
            </a:fld>
            <a:endParaRPr lang="en-AU" dirty="0"/>
          </a:p>
        </p:txBody>
      </p:sp>
      <p:sp>
        <p:nvSpPr>
          <p:cNvPr id="5" name="Footer Placeholder 4">
            <a:extLst>
              <a:ext uri="{FF2B5EF4-FFF2-40B4-BE49-F238E27FC236}">
                <a16:creationId xmlns:a16="http://schemas.microsoft.com/office/drawing/2014/main" id="{65D13F3D-4C91-48A1-8082-41FDC6842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a:extLst>
              <a:ext uri="{FF2B5EF4-FFF2-40B4-BE49-F238E27FC236}">
                <a16:creationId xmlns:a16="http://schemas.microsoft.com/office/drawing/2014/main" id="{2E09D865-766C-4FF9-A56F-AB43EDB440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6810DC-4DAB-45B1-BEDF-AAB33EA940D1}" type="slidenum">
              <a:rPr lang="en-AU" smtClean="0"/>
              <a:t>‹#›</a:t>
            </a:fld>
            <a:endParaRPr lang="en-AU" dirty="0"/>
          </a:p>
        </p:txBody>
      </p:sp>
    </p:spTree>
    <p:extLst>
      <p:ext uri="{BB962C8B-B14F-4D97-AF65-F5344CB8AC3E}">
        <p14:creationId xmlns:p14="http://schemas.microsoft.com/office/powerpoint/2010/main" val="864297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5" r:id="rId13"/>
    <p:sldLayoutId id="2147483670" r:id="rId14"/>
    <p:sldLayoutId id="214748367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comments" Target="../comments/commen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3D50C7-3964-484C-AB18-49AC12E90C08}"/>
              </a:ext>
            </a:extLst>
          </p:cNvPr>
          <p:cNvPicPr>
            <a:picLocks noChangeAspect="1"/>
          </p:cNvPicPr>
          <p:nvPr/>
        </p:nvPicPr>
        <p:blipFill rotWithShape="1">
          <a:blip r:embed="rId2"/>
          <a:srcRect l="58242" t="18142" r="4727" b="6476"/>
          <a:stretch/>
        </p:blipFill>
        <p:spPr>
          <a:xfrm>
            <a:off x="1963256" y="-1"/>
            <a:ext cx="8830754" cy="7232073"/>
          </a:xfrm>
          <a:prstGeom prst="rect">
            <a:avLst/>
          </a:prstGeom>
        </p:spPr>
      </p:pic>
      <p:sp>
        <p:nvSpPr>
          <p:cNvPr id="4" name="Rectangle 3">
            <a:extLst>
              <a:ext uri="{FF2B5EF4-FFF2-40B4-BE49-F238E27FC236}">
                <a16:creationId xmlns:a16="http://schemas.microsoft.com/office/drawing/2014/main" id="{BDEBB616-DEBA-4EAC-B6D5-0A39586A77CB}"/>
              </a:ext>
            </a:extLst>
          </p:cNvPr>
          <p:cNvSpPr/>
          <p:nvPr/>
        </p:nvSpPr>
        <p:spPr>
          <a:xfrm>
            <a:off x="0" y="0"/>
            <a:ext cx="1997094" cy="7208613"/>
          </a:xfrm>
          <a:prstGeom prst="rect">
            <a:avLst/>
          </a:prstGeom>
          <a:solidFill>
            <a:srgbClr val="EF8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Rectangle 4">
            <a:extLst>
              <a:ext uri="{FF2B5EF4-FFF2-40B4-BE49-F238E27FC236}">
                <a16:creationId xmlns:a16="http://schemas.microsoft.com/office/drawing/2014/main" id="{2D0C7F34-F830-4B0F-B171-9A97047F0CFF}"/>
              </a:ext>
            </a:extLst>
          </p:cNvPr>
          <p:cNvSpPr/>
          <p:nvPr/>
        </p:nvSpPr>
        <p:spPr>
          <a:xfrm>
            <a:off x="10327723" y="0"/>
            <a:ext cx="1997094" cy="7208613"/>
          </a:xfrm>
          <a:prstGeom prst="rect">
            <a:avLst/>
          </a:prstGeom>
          <a:solidFill>
            <a:srgbClr val="EF89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Oval 5">
            <a:extLst>
              <a:ext uri="{FF2B5EF4-FFF2-40B4-BE49-F238E27FC236}">
                <a16:creationId xmlns:a16="http://schemas.microsoft.com/office/drawing/2014/main" id="{9A71E44A-9C4F-403F-868E-6366A3B0EE78}"/>
              </a:ext>
            </a:extLst>
          </p:cNvPr>
          <p:cNvSpPr/>
          <p:nvPr/>
        </p:nvSpPr>
        <p:spPr>
          <a:xfrm>
            <a:off x="3371353" y="4039263"/>
            <a:ext cx="1089328" cy="1089328"/>
          </a:xfrm>
          <a:prstGeom prst="ellipse">
            <a:avLst/>
          </a:prstGeom>
          <a:solidFill>
            <a:srgbClr val="FED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6">
            <a:extLst>
              <a:ext uri="{FF2B5EF4-FFF2-40B4-BE49-F238E27FC236}">
                <a16:creationId xmlns:a16="http://schemas.microsoft.com/office/drawing/2014/main" id="{305E2B37-8BE7-4738-82D5-B1ABAA71285A}"/>
              </a:ext>
            </a:extLst>
          </p:cNvPr>
          <p:cNvSpPr/>
          <p:nvPr/>
        </p:nvSpPr>
        <p:spPr>
          <a:xfrm>
            <a:off x="2777173" y="415396"/>
            <a:ext cx="3204376" cy="1940118"/>
          </a:xfrm>
          <a:prstGeom prst="rect">
            <a:avLst/>
          </a:prstGeom>
          <a:solidFill>
            <a:srgbClr val="FED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extBox 1">
            <a:extLst>
              <a:ext uri="{FF2B5EF4-FFF2-40B4-BE49-F238E27FC236}">
                <a16:creationId xmlns:a16="http://schemas.microsoft.com/office/drawing/2014/main" id="{68BADE0C-2C40-4381-BD96-9AD606BB0548}"/>
              </a:ext>
            </a:extLst>
          </p:cNvPr>
          <p:cNvSpPr txBox="1"/>
          <p:nvPr/>
        </p:nvSpPr>
        <p:spPr>
          <a:xfrm>
            <a:off x="1152698" y="440730"/>
            <a:ext cx="5117097" cy="3570208"/>
          </a:xfrm>
          <a:prstGeom prst="rect">
            <a:avLst/>
          </a:prstGeom>
          <a:noFill/>
        </p:spPr>
        <p:txBody>
          <a:bodyPr wrap="square" rtlCol="0">
            <a:spAutoFit/>
          </a:bodyPr>
          <a:lstStyle/>
          <a:p>
            <a:pPr algn="ctr"/>
            <a:r>
              <a:rPr lang="en-AU" sz="2200" b="1" dirty="0">
                <a:latin typeface="HelveticaNeueLT Pro 55 Roman" panose="020B0604020202020204" pitchFamily="34" charset="0"/>
              </a:rPr>
              <a:t>Making </a:t>
            </a:r>
            <a:r>
              <a:rPr lang="en-AU" sz="2800" b="1" dirty="0">
                <a:latin typeface="HelveticaNeueLT Pro 55 Roman" panose="020B0604020202020204" pitchFamily="34" charset="0"/>
              </a:rPr>
              <a:t>SPACE</a:t>
            </a:r>
            <a:r>
              <a:rPr lang="en-AU" sz="2200" b="1" dirty="0">
                <a:latin typeface="HelveticaNeueLT Pro 55 Roman" panose="020B0604020202020204" pitchFamily="34" charset="0"/>
              </a:rPr>
              <a:t> For Learning: </a:t>
            </a:r>
          </a:p>
          <a:p>
            <a:pPr algn="ctr"/>
            <a:r>
              <a:rPr lang="en-AU" sz="2200" b="1" dirty="0">
                <a:latin typeface="HelveticaNeueLT Pro 55 Roman" panose="020B0604020202020204" pitchFamily="34" charset="0"/>
              </a:rPr>
              <a:t>An Introduction to trauma responsive practice in:</a:t>
            </a:r>
          </a:p>
          <a:p>
            <a:pPr algn="ctr"/>
            <a:r>
              <a:rPr lang="en-AU" sz="2200" b="1" dirty="0">
                <a:latin typeface="HelveticaNeueLT Pro 55 Roman" panose="020B0604020202020204" pitchFamily="34" charset="0"/>
              </a:rPr>
              <a:t>Tutor Learning Initiative -Department of Education Victoria . </a:t>
            </a:r>
          </a:p>
          <a:p>
            <a:pPr algn="ctr"/>
            <a:r>
              <a:rPr lang="en-AU" sz="2200" b="1" dirty="0">
                <a:latin typeface="HelveticaNeueLT Pro 55 Roman" panose="020B0604020202020204" pitchFamily="34" charset="0"/>
              </a:rPr>
              <a:t>August 15. 2023</a:t>
            </a:r>
          </a:p>
          <a:p>
            <a:pPr algn="ctr"/>
            <a:endParaRPr lang="en-AU" sz="2200" b="1" dirty="0">
              <a:latin typeface="HelveticaNeueLT Pro 55 Roman" panose="020B0604020202020204" pitchFamily="34" charset="0"/>
            </a:endParaRPr>
          </a:p>
          <a:p>
            <a:pPr algn="ctr"/>
            <a:r>
              <a:rPr lang="en-AU" sz="2200" b="1" dirty="0">
                <a:latin typeface="HelveticaNeueLT Pro 55 Roman" panose="020B0604020202020204" pitchFamily="34" charset="0"/>
              </a:rPr>
              <a:t>Donna Richards</a:t>
            </a:r>
          </a:p>
          <a:p>
            <a:endParaRPr lang="en-AU" sz="2400" dirty="0">
              <a:latin typeface="HelveticaNeueLT Pro 55 Roman" panose="020B0604020202020204" pitchFamily="34" charset="0"/>
            </a:endParaRPr>
          </a:p>
          <a:p>
            <a:r>
              <a:rPr lang="en-AU" sz="2000" dirty="0">
                <a:latin typeface="HelveticaNeueLT Pro 55 Roman" panose="020B0604020202020204" pitchFamily="34" charset="0"/>
              </a:rPr>
              <a:t>   </a:t>
            </a:r>
            <a:endParaRPr lang="en-AU" dirty="0">
              <a:latin typeface="HelveticaNeueLT Pro 55 Roman" panose="020B0604020202020204" pitchFamily="34" charset="0"/>
            </a:endParaRPr>
          </a:p>
        </p:txBody>
      </p:sp>
    </p:spTree>
    <p:extLst>
      <p:ext uri="{BB962C8B-B14F-4D97-AF65-F5344CB8AC3E}">
        <p14:creationId xmlns:p14="http://schemas.microsoft.com/office/powerpoint/2010/main" val="824388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9E91-28B5-FF49-A98E-77D0E7E92AAE}"/>
              </a:ext>
            </a:extLst>
          </p:cNvPr>
          <p:cNvSpPr>
            <a:spLocks noGrp="1"/>
          </p:cNvSpPr>
          <p:nvPr>
            <p:ph type="title"/>
          </p:nvPr>
        </p:nvSpPr>
        <p:spPr>
          <a:xfrm>
            <a:off x="369281" y="0"/>
            <a:ext cx="11132358" cy="1325563"/>
          </a:xfrm>
        </p:spPr>
        <p:txBody>
          <a:bodyPr>
            <a:noAutofit/>
          </a:bodyPr>
          <a:lstStyle/>
          <a:p>
            <a:r>
              <a:rPr kumimoji="0" lang="en-AU" sz="4000" b="1" i="0" u="none" strike="noStrike" kern="1200" cap="none" spc="0" normalizeH="0" baseline="0" noProof="0" dirty="0">
                <a:ln>
                  <a:noFill/>
                </a:ln>
                <a:solidFill>
                  <a:schemeClr val="accent2"/>
                </a:solidFill>
                <a:effectLst/>
                <a:uLnTx/>
                <a:uFillTx/>
                <a:latin typeface="HelveticaNeueLT Pro 55 Roman" panose="020B0604020202020204" pitchFamily="34" charset="0"/>
                <a:cs typeface="Segoe UI"/>
              </a:rPr>
              <a:t>Experiences of trauma and impacts</a:t>
            </a:r>
            <a:endParaRPr lang="en-US" sz="4000" dirty="0">
              <a:solidFill>
                <a:schemeClr val="accent2"/>
              </a:solidFill>
              <a:latin typeface="HelveticaNeueLT Pro 55 Roman" panose="020B0604020202020204" pitchFamily="34" charset="0"/>
            </a:endParaRPr>
          </a:p>
        </p:txBody>
      </p:sp>
      <p:pic>
        <p:nvPicPr>
          <p:cNvPr id="5" name="Picture 4" descr="Chart, bubble chart&#10;&#10;Description automatically generated">
            <a:extLst>
              <a:ext uri="{FF2B5EF4-FFF2-40B4-BE49-F238E27FC236}">
                <a16:creationId xmlns:a16="http://schemas.microsoft.com/office/drawing/2014/main" id="{DBF15C6E-5BA4-6D12-ED49-31308267C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0167" y="864553"/>
            <a:ext cx="6439593" cy="5398927"/>
          </a:xfrm>
          <a:prstGeom prst="rect">
            <a:avLst/>
          </a:prstGeom>
        </p:spPr>
      </p:pic>
    </p:spTree>
    <p:extLst>
      <p:ext uri="{BB962C8B-B14F-4D97-AF65-F5344CB8AC3E}">
        <p14:creationId xmlns:p14="http://schemas.microsoft.com/office/powerpoint/2010/main" val="2922235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9E91-28B5-FF49-A98E-77D0E7E92AAE}"/>
              </a:ext>
            </a:extLst>
          </p:cNvPr>
          <p:cNvSpPr>
            <a:spLocks noGrp="1"/>
          </p:cNvSpPr>
          <p:nvPr>
            <p:ph type="title"/>
          </p:nvPr>
        </p:nvSpPr>
        <p:spPr>
          <a:xfrm>
            <a:off x="3333878" y="-73834"/>
            <a:ext cx="11132358" cy="1325563"/>
          </a:xfrm>
        </p:spPr>
        <p:txBody>
          <a:bodyPr vert="horz" lIns="91440" tIns="45720" rIns="91440" bIns="45720" rtlCol="0" anchor="ctr">
            <a:normAutofit/>
          </a:bodyPr>
          <a:lstStyle/>
          <a:p>
            <a:r>
              <a:rPr lang="en-US" sz="4000" dirty="0">
                <a:solidFill>
                  <a:srgbClr val="F26829"/>
                </a:solidFill>
                <a:latin typeface="HelveticaNeueLT Pro 55 Roman" panose="020B0604020202020204" pitchFamily="34" charset="0"/>
                <a:ea typeface="+mj-ea"/>
                <a:cs typeface="+mj-cs"/>
              </a:rPr>
              <a:t>Embodied </a:t>
            </a:r>
            <a:r>
              <a:rPr kumimoji="0" lang="en-US" sz="4000" b="1" i="0" u="none" strike="noStrike" cap="none" spc="0" normalizeH="0" baseline="0" noProof="0" dirty="0">
                <a:ln>
                  <a:noFill/>
                </a:ln>
                <a:solidFill>
                  <a:srgbClr val="F26829"/>
                </a:solidFill>
                <a:effectLst/>
                <a:uLnTx/>
                <a:uFillTx/>
                <a:latin typeface="HelveticaNeueLT Pro 55 Roman" panose="020B0604020202020204" pitchFamily="34" charset="0"/>
                <a:ea typeface="+mj-ea"/>
                <a:cs typeface="+mj-cs"/>
              </a:rPr>
              <a:t>Trauma</a:t>
            </a:r>
            <a:endParaRPr lang="en-US" sz="4000" dirty="0">
              <a:solidFill>
                <a:srgbClr val="F26829"/>
              </a:solidFill>
              <a:latin typeface="HelveticaNeueLT Pro 55 Roman" panose="020B0604020202020204" pitchFamily="34" charset="0"/>
              <a:ea typeface="+mj-ea"/>
              <a:cs typeface="+mj-cs"/>
            </a:endParaRPr>
          </a:p>
        </p:txBody>
      </p:sp>
      <p:pic>
        <p:nvPicPr>
          <p:cNvPr id="4100" name="Picture 4" descr="a teenager sits in the right corner and looks at a black phoneand she is busy can be used for any problem of adolescence as well as online learning. banner a lot of space for text on the left teenager sits in the right corner and looks at a black phoneand she is busy can be used for any problem of adolescence as well as online learning. banner a lot of space for text on the left. aboriginal australian student stock pictures, royalty-free photos &amp; images">
            <a:extLst>
              <a:ext uri="{FF2B5EF4-FFF2-40B4-BE49-F238E27FC236}">
                <a16:creationId xmlns:a16="http://schemas.microsoft.com/office/drawing/2014/main" id="{9B4688A4-6558-4419-B1A6-AAB24E76AD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93" r="45689" b="1"/>
          <a:stretch/>
        </p:blipFill>
        <p:spPr bwMode="auto">
          <a:xfrm>
            <a:off x="602938" y="982553"/>
            <a:ext cx="3834385" cy="4299185"/>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D8DB6FEF-8D63-4AB1-D399-FF82FEAC25D6}"/>
              </a:ext>
            </a:extLst>
          </p:cNvPr>
          <p:cNvSpPr txBox="1">
            <a:spLocks/>
          </p:cNvSpPr>
          <p:nvPr/>
        </p:nvSpPr>
        <p:spPr>
          <a:xfrm>
            <a:off x="4374308" y="1257913"/>
            <a:ext cx="6216073" cy="4617893"/>
          </a:xfrm>
          <a:prstGeom prst="rect">
            <a:avLst/>
          </a:prstGeom>
        </p:spPr>
        <p:txBody>
          <a:bodyPr vert="horz" lIns="91440" tIns="45720" rIns="91440" bIns="4572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3pPr>
            <a:lvl4pPr marL="1600160"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4pPr>
            <a:lvl5pPr marL="2057349"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9415" marR="0" lvl="0" indent="-342900" defTabSz="914400" fontAlgn="auto">
              <a:spcBef>
                <a:spcPts val="1000"/>
              </a:spcBef>
              <a:spcAft>
                <a:spcPts val="0"/>
              </a:spcAft>
              <a:buClrTx/>
              <a:buSzTx/>
              <a:buFont typeface="Wingdings" panose="05000000000000000000" pitchFamily="2" charset="2"/>
              <a:buChar char="§"/>
              <a:tabLst/>
              <a:defRPr/>
            </a:pPr>
            <a:r>
              <a:rPr kumimoji="0" lang="en-US" sz="2000" b="0" i="0" u="none" strike="noStrike" cap="none" spc="0" normalizeH="0" baseline="0" noProof="0" dirty="0">
                <a:ln>
                  <a:noFill/>
                </a:ln>
                <a:solidFill>
                  <a:schemeClr val="tx1"/>
                </a:solidFill>
                <a:effectLst/>
                <a:uLnTx/>
                <a:uFillTx/>
                <a:latin typeface="HelveticaNeueLT Pro 55 Roman" panose="020B0604020202020204" pitchFamily="34" charset="0"/>
                <a:ea typeface="+mn-ea"/>
                <a:cs typeface="+mn-cs"/>
              </a:rPr>
              <a:t>It is important that we understand the deep connection between the body, the brain and trauma. </a:t>
            </a:r>
            <a:endParaRPr lang="en-US" sz="2000" b="0" i="0" u="none" strike="noStrike" cap="none" spc="0" normalizeH="0" baseline="0" noProof="0" dirty="0">
              <a:ln>
                <a:noFill/>
              </a:ln>
              <a:solidFill>
                <a:schemeClr val="tx1"/>
              </a:solidFill>
              <a:effectLst/>
              <a:uLnTx/>
              <a:uFillTx/>
              <a:latin typeface="HelveticaNeueLT Pro 55 Roman" panose="020B0604020202020204" pitchFamily="34" charset="0"/>
              <a:ea typeface="+mn-ea"/>
              <a:cs typeface="+mn-cs"/>
            </a:endParaRPr>
          </a:p>
          <a:p>
            <a:pPr marL="399415" marR="0" lvl="0" indent="-342900" defTabSz="914400" fontAlgn="auto">
              <a:spcBef>
                <a:spcPts val="1000"/>
              </a:spcBef>
              <a:spcAft>
                <a:spcPts val="0"/>
              </a:spcAft>
              <a:buClrTx/>
              <a:buSzTx/>
              <a:buFont typeface="Wingdings" panose="05000000000000000000" pitchFamily="2" charset="2"/>
              <a:buChar char="§"/>
              <a:tabLst/>
              <a:defRPr/>
            </a:pPr>
            <a:endParaRPr lang="en-US" sz="2000" b="0" i="0" u="none" strike="noStrike" cap="none" spc="0" normalizeH="0" baseline="0" noProof="0" dirty="0">
              <a:ln>
                <a:noFill/>
              </a:ln>
              <a:solidFill>
                <a:schemeClr val="tx1"/>
              </a:solidFill>
              <a:effectLst/>
              <a:uLnTx/>
              <a:uFillTx/>
              <a:latin typeface="HelveticaNeueLT Pro 55 Roman" panose="020B0604020202020204" pitchFamily="34" charset="0"/>
              <a:ea typeface="+mn-ea"/>
              <a:cs typeface="+mn-cs"/>
            </a:endParaRPr>
          </a:p>
          <a:p>
            <a:pPr marL="399415" marR="0" lvl="0" indent="-342900" defTabSz="914400" fontAlgn="auto">
              <a:spcBef>
                <a:spcPts val="1000"/>
              </a:spcBef>
              <a:spcAft>
                <a:spcPts val="0"/>
              </a:spcAft>
              <a:buClrTx/>
              <a:buSzTx/>
              <a:buFont typeface="Wingdings" panose="05000000000000000000" pitchFamily="2" charset="2"/>
              <a:buChar char="§"/>
              <a:tabLst/>
              <a:defRPr/>
            </a:pPr>
            <a:r>
              <a:rPr kumimoji="0" lang="en-US" sz="2000" b="0" i="0" u="none" strike="noStrike" cap="none" spc="0" normalizeH="0" baseline="0" noProof="0" dirty="0">
                <a:ln>
                  <a:noFill/>
                </a:ln>
                <a:solidFill>
                  <a:schemeClr val="tx1"/>
                </a:solidFill>
                <a:effectLst/>
                <a:uLnTx/>
                <a:uFillTx/>
                <a:latin typeface="HelveticaNeueLT Pro 55 Roman" panose="020B0604020202020204" pitchFamily="34" charset="0"/>
                <a:ea typeface="+mn-ea"/>
                <a:cs typeface="+mn-cs"/>
              </a:rPr>
              <a:t>Our implicit memory can make us feel the sensations of trauma long after the trauma has occurred.</a:t>
            </a:r>
            <a:endParaRPr lang="en-US" sz="2000" b="0" i="0" u="none" strike="noStrike" cap="none" spc="0" normalizeH="0" baseline="0" noProof="0" dirty="0">
              <a:ln>
                <a:noFill/>
              </a:ln>
              <a:solidFill>
                <a:schemeClr val="tx1"/>
              </a:solidFill>
              <a:effectLst/>
              <a:uLnTx/>
              <a:uFillTx/>
              <a:latin typeface="HelveticaNeueLT Pro 55 Roman" panose="020B0604020202020204" pitchFamily="34" charset="0"/>
              <a:ea typeface="+mn-ea"/>
              <a:cs typeface="+mn-cs"/>
            </a:endParaRPr>
          </a:p>
          <a:p>
            <a:pPr marL="399415" marR="0" lvl="0" indent="-342900" defTabSz="914400" fontAlgn="auto">
              <a:spcBef>
                <a:spcPts val="1000"/>
              </a:spcBef>
              <a:spcAft>
                <a:spcPts val="0"/>
              </a:spcAft>
              <a:buClrTx/>
              <a:buSzTx/>
              <a:buFont typeface="Wingdings" panose="05000000000000000000" pitchFamily="2" charset="2"/>
              <a:buChar char="§"/>
              <a:tabLst/>
              <a:defRPr/>
            </a:pPr>
            <a:endParaRPr lang="en-US" sz="2000" b="0" i="0" u="none" strike="noStrike" cap="none" spc="0" normalizeH="0" baseline="0" noProof="0" dirty="0">
              <a:ln>
                <a:noFill/>
              </a:ln>
              <a:solidFill>
                <a:schemeClr val="tx1"/>
              </a:solidFill>
              <a:effectLst/>
              <a:uLnTx/>
              <a:uFillTx/>
              <a:latin typeface="HelveticaNeueLT Pro 55 Roman" panose="020B0604020202020204" pitchFamily="34" charset="0"/>
              <a:ea typeface="+mn-ea"/>
              <a:cs typeface="+mn-cs"/>
            </a:endParaRPr>
          </a:p>
          <a:p>
            <a:pPr marL="399415" marR="0" lvl="0" indent="-342900" defTabSz="914400" fontAlgn="auto">
              <a:spcBef>
                <a:spcPts val="1000"/>
              </a:spcBef>
              <a:spcAft>
                <a:spcPts val="0"/>
              </a:spcAft>
              <a:buClrTx/>
              <a:buSzTx/>
              <a:buFont typeface="Wingdings" panose="05000000000000000000" pitchFamily="2" charset="2"/>
              <a:buChar char="§"/>
              <a:tabLst/>
              <a:defRPr/>
            </a:pPr>
            <a:r>
              <a:rPr kumimoji="0" lang="en-US" sz="2000" b="0" i="0" u="none" strike="noStrike" cap="none" spc="0" normalizeH="0" baseline="0" noProof="0" dirty="0">
                <a:ln>
                  <a:noFill/>
                </a:ln>
                <a:solidFill>
                  <a:schemeClr val="tx1"/>
                </a:solidFill>
                <a:effectLst/>
                <a:uLnTx/>
                <a:uFillTx/>
                <a:latin typeface="HelveticaNeueLT Pro 55 Roman" panose="020B0604020202020204" pitchFamily="34" charset="0"/>
                <a:ea typeface="+mn-ea"/>
                <a:cs typeface="+mn-cs"/>
              </a:rPr>
              <a:t>Students may struggle to remain in the present ‘here and now’ </a:t>
            </a:r>
            <a:endParaRPr lang="en-US" sz="2000" b="0" i="0" u="none" strike="noStrike" cap="none" spc="0" normalizeH="0" baseline="0" noProof="0" dirty="0">
              <a:ln>
                <a:noFill/>
              </a:ln>
              <a:solidFill>
                <a:schemeClr val="tx1"/>
              </a:solidFill>
              <a:effectLst/>
              <a:uLnTx/>
              <a:uFillTx/>
              <a:latin typeface="HelveticaNeueLT Pro 55 Roman" panose="020B0604020202020204" pitchFamily="34" charset="0"/>
              <a:ea typeface="+mn-ea"/>
              <a:cs typeface="+mn-cs"/>
            </a:endParaRPr>
          </a:p>
          <a:p>
            <a:pPr marL="171450" marR="0" lvl="0" indent="-342900" defTabSz="914400" fontAlgn="auto">
              <a:spcBef>
                <a:spcPts val="1000"/>
              </a:spcBef>
              <a:spcAft>
                <a:spcPts val="0"/>
              </a:spcAft>
              <a:buClrTx/>
              <a:buSzTx/>
              <a:buFont typeface="Wingdings" panose="05000000000000000000" pitchFamily="2" charset="2"/>
              <a:buChar char="§"/>
              <a:tabLst/>
              <a:defRPr/>
            </a:pPr>
            <a:endParaRPr lang="en-US" sz="2000" b="0" i="0" u="none" strike="noStrike" cap="none" spc="0" normalizeH="0" baseline="0" noProof="0" dirty="0">
              <a:ln>
                <a:noFill/>
              </a:ln>
              <a:solidFill>
                <a:schemeClr val="tx1"/>
              </a:solidFill>
              <a:effectLst/>
              <a:uLnTx/>
              <a:uFillTx/>
              <a:latin typeface="HelveticaNeueLT Pro 55 Roman" panose="020B0604020202020204" pitchFamily="34" charset="0"/>
              <a:ea typeface="+mn-ea"/>
              <a:cs typeface="+mn-cs"/>
            </a:endParaRPr>
          </a:p>
          <a:p>
            <a:pPr marL="399415" marR="0" lvl="0" indent="-342900" defTabSz="914400" fontAlgn="auto">
              <a:spcBef>
                <a:spcPts val="1000"/>
              </a:spcBef>
              <a:spcAft>
                <a:spcPts val="0"/>
              </a:spcAft>
              <a:buClrTx/>
              <a:buSzTx/>
              <a:buFont typeface="Wingdings" panose="05000000000000000000" pitchFamily="2" charset="2"/>
              <a:buChar char="§"/>
              <a:tabLst/>
              <a:defRPr/>
            </a:pPr>
            <a:r>
              <a:rPr kumimoji="0" lang="en-US" sz="2000" b="0" i="0" u="none" strike="noStrike" cap="none" spc="0" normalizeH="0" baseline="0" noProof="0" dirty="0">
                <a:ln>
                  <a:noFill/>
                </a:ln>
                <a:solidFill>
                  <a:schemeClr val="tx1"/>
                </a:solidFill>
                <a:effectLst/>
                <a:uLnTx/>
                <a:uFillTx/>
                <a:latin typeface="HelveticaNeueLT Pro 55 Roman" panose="020B0604020202020204" pitchFamily="34" charset="0"/>
                <a:ea typeface="+mn-ea"/>
                <a:cs typeface="+mn-cs"/>
              </a:rPr>
              <a:t>Ensure there is a de-escalation plan for students to help them recover from their distress within relationship.</a:t>
            </a:r>
            <a:endParaRPr lang="en-US" sz="2000" b="0" i="0" u="none" strike="noStrike" cap="none" spc="0" normalizeH="0" baseline="0" noProof="0" dirty="0">
              <a:ln>
                <a:noFill/>
              </a:ln>
              <a:solidFill>
                <a:schemeClr val="tx1"/>
              </a:solidFill>
              <a:effectLst/>
              <a:uLnTx/>
              <a:uFillTx/>
              <a:latin typeface="HelveticaNeueLT Pro 55 Roman" panose="020B0604020202020204" pitchFamily="34" charset="0"/>
              <a:ea typeface="+mn-ea"/>
              <a:cs typeface="+mn-cs"/>
            </a:endParaRPr>
          </a:p>
          <a:p>
            <a:pPr marL="227965" marR="0" lvl="0" indent="-228600" defTabSz="914400" fontAlgn="auto">
              <a:spcBef>
                <a:spcPts val="1000"/>
              </a:spcBef>
              <a:spcAft>
                <a:spcPts val="0"/>
              </a:spcAft>
              <a:buClrTx/>
              <a:buSzTx/>
              <a:tabLst/>
              <a:defRPr/>
            </a:pPr>
            <a:endParaRPr kumimoji="0" lang="en-US" sz="1600" b="0" i="0" u="none" strike="noStrike" cap="none" spc="0" normalizeH="0" baseline="0" noProof="0" dirty="0">
              <a:ln>
                <a:noFill/>
              </a:ln>
              <a:solidFill>
                <a:schemeClr val="tx1"/>
              </a:solidFill>
              <a:effectLst/>
              <a:uLnTx/>
              <a:uFillTx/>
              <a:latin typeface="+mn-lt"/>
              <a:ea typeface="+mn-ea"/>
              <a:cs typeface="+mn-cs"/>
            </a:endParaRPr>
          </a:p>
        </p:txBody>
      </p:sp>
      <p:sp>
        <p:nvSpPr>
          <p:cNvPr id="3" name="AutoShape 2" descr="a teenager sits in the right corner and looks at a black phoneand she is busy can be used for any problem of adolescence as well as online learning. banner a lot of space for text on the left teenager sits in the right corner and looks at a black phoneand she is busy can be used for any problem of adolescence as well as online learning. banner a lot of space for text on the left. aboriginal australian student stock pictures, royalty-free photos &amp; images">
            <a:extLst>
              <a:ext uri="{FF2B5EF4-FFF2-40B4-BE49-F238E27FC236}">
                <a16:creationId xmlns:a16="http://schemas.microsoft.com/office/drawing/2014/main" id="{C03CF4EA-F815-43CB-9D09-503873E52A3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Tree>
    <p:extLst>
      <p:ext uri="{BB962C8B-B14F-4D97-AF65-F5344CB8AC3E}">
        <p14:creationId xmlns:p14="http://schemas.microsoft.com/office/powerpoint/2010/main" val="3264310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9E91-28B5-FF49-A98E-77D0E7E92AAE}"/>
              </a:ext>
            </a:extLst>
          </p:cNvPr>
          <p:cNvSpPr>
            <a:spLocks noGrp="1"/>
          </p:cNvSpPr>
          <p:nvPr>
            <p:ph type="title"/>
          </p:nvPr>
        </p:nvSpPr>
        <p:spPr/>
        <p:txBody>
          <a:bodyPr>
            <a:normAutofit/>
          </a:bodyPr>
          <a:lstStyle/>
          <a:p>
            <a:r>
              <a:rPr kumimoji="0" lang="en-AU" sz="4000" b="1" i="0" u="none" strike="noStrike" kern="1200" cap="none" spc="0" normalizeH="0" baseline="0" noProof="0" dirty="0">
                <a:ln>
                  <a:noFill/>
                </a:ln>
                <a:solidFill>
                  <a:srgbClr val="660033"/>
                </a:solidFill>
                <a:effectLst/>
                <a:uLnTx/>
                <a:uFillTx/>
                <a:latin typeface="HelveticaNeueLT Pro 55 Roman" panose="020B0604020202020204" pitchFamily="34" charset="0"/>
              </a:rPr>
              <a:t>Effects of trauma on behaviour</a:t>
            </a:r>
            <a:endParaRPr lang="en-US" sz="4000" dirty="0">
              <a:solidFill>
                <a:srgbClr val="660033"/>
              </a:solidFill>
              <a:latin typeface="HelveticaNeueLT Pro 55 Roman" panose="020B0604020202020204" pitchFamily="34" charset="0"/>
            </a:endParaRPr>
          </a:p>
        </p:txBody>
      </p:sp>
      <p:sp>
        <p:nvSpPr>
          <p:cNvPr id="3" name="Content Placeholder 2">
            <a:extLst>
              <a:ext uri="{FF2B5EF4-FFF2-40B4-BE49-F238E27FC236}">
                <a16:creationId xmlns:a16="http://schemas.microsoft.com/office/drawing/2014/main" id="{19588DE8-89AD-12D8-AB4F-F231F1B55861}"/>
              </a:ext>
            </a:extLst>
          </p:cNvPr>
          <p:cNvSpPr>
            <a:spLocks noGrp="1"/>
          </p:cNvSpPr>
          <p:nvPr>
            <p:ph idx="1"/>
          </p:nvPr>
        </p:nvSpPr>
        <p:spPr/>
        <p:txBody>
          <a:bodyPr/>
          <a:lstStyle/>
          <a:p>
            <a:endParaRPr lang="en-AU" dirty="0"/>
          </a:p>
        </p:txBody>
      </p:sp>
      <p:pic>
        <p:nvPicPr>
          <p:cNvPr id="5" name="Content Placeholder 3">
            <a:extLst>
              <a:ext uri="{FF2B5EF4-FFF2-40B4-BE49-F238E27FC236}">
                <a16:creationId xmlns:a16="http://schemas.microsoft.com/office/drawing/2014/main" id="{14C9E94E-5856-2FD3-66A8-F77B4E4B062A}"/>
              </a:ext>
            </a:extLst>
          </p:cNvPr>
          <p:cNvPicPr>
            <a:picLocks noChangeAspect="1"/>
          </p:cNvPicPr>
          <p:nvPr/>
        </p:nvPicPr>
        <p:blipFill>
          <a:blip r:embed="rId2"/>
          <a:stretch>
            <a:fillRect/>
          </a:stretch>
        </p:blipFill>
        <p:spPr>
          <a:xfrm>
            <a:off x="5403073" y="1371600"/>
            <a:ext cx="6375261" cy="4362021"/>
          </a:xfrm>
          <a:prstGeom prst="rect">
            <a:avLst/>
          </a:prstGeom>
        </p:spPr>
      </p:pic>
      <p:pic>
        <p:nvPicPr>
          <p:cNvPr id="2050" name="Picture 2">
            <a:extLst>
              <a:ext uri="{FF2B5EF4-FFF2-40B4-BE49-F238E27FC236}">
                <a16:creationId xmlns:a16="http://schemas.microsoft.com/office/drawing/2014/main" id="{982A9376-A689-C2FA-6C27-EF4213642B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92" r="12175"/>
          <a:stretch/>
        </p:blipFill>
        <p:spPr bwMode="auto">
          <a:xfrm>
            <a:off x="413666" y="1469040"/>
            <a:ext cx="4525615" cy="426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107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generated with very high confidence">
            <a:extLst>
              <a:ext uri="{FF2B5EF4-FFF2-40B4-BE49-F238E27FC236}">
                <a16:creationId xmlns:a16="http://schemas.microsoft.com/office/drawing/2014/main" id="{92978B88-9C49-4616-A896-900CC26DE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899290" y="1467345"/>
            <a:ext cx="2292710" cy="2246057"/>
          </a:xfrm>
          <a:prstGeom prst="rect">
            <a:avLst/>
          </a:prstGeom>
        </p:spPr>
      </p:pic>
      <p:sp>
        <p:nvSpPr>
          <p:cNvPr id="4" name="Content Placeholder 3">
            <a:extLst>
              <a:ext uri="{FF2B5EF4-FFF2-40B4-BE49-F238E27FC236}">
                <a16:creationId xmlns:a16="http://schemas.microsoft.com/office/drawing/2014/main" id="{9791773D-6429-9691-2ACD-3F68FD87956B}"/>
              </a:ext>
            </a:extLst>
          </p:cNvPr>
          <p:cNvSpPr>
            <a:spLocks noGrp="1"/>
          </p:cNvSpPr>
          <p:nvPr>
            <p:ph idx="1"/>
          </p:nvPr>
        </p:nvSpPr>
        <p:spPr>
          <a:xfrm>
            <a:off x="490628" y="514852"/>
            <a:ext cx="7836581" cy="4329516"/>
          </a:xfrm>
        </p:spPr>
        <p:txBody>
          <a:bodyPr>
            <a:normAutofit fontScale="92500" lnSpcReduction="10000"/>
          </a:bodyPr>
          <a:lstStyle/>
          <a:p>
            <a:pPr marL="0" indent="0">
              <a:buNone/>
            </a:pPr>
            <a:r>
              <a:rPr lang="en-AU" dirty="0"/>
              <a:t>Trauma-based behaviour, in general, serves</a:t>
            </a:r>
          </a:p>
          <a:p>
            <a:pPr marL="0" indent="0">
              <a:buNone/>
            </a:pPr>
            <a:r>
              <a:rPr lang="en-AU" dirty="0"/>
              <a:t>important adaptive functions. It often makes sense in</a:t>
            </a:r>
          </a:p>
          <a:p>
            <a:pPr marL="0" indent="0">
              <a:buNone/>
            </a:pPr>
            <a:r>
              <a:rPr lang="en-AU" dirty="0"/>
              <a:t>the context in which it first emerged. However, it can</a:t>
            </a:r>
          </a:p>
          <a:p>
            <a:pPr marL="0" indent="0">
              <a:buNone/>
            </a:pPr>
            <a:r>
              <a:rPr lang="en-AU" dirty="0"/>
              <a:t>become counterproductive if it continues after the</a:t>
            </a:r>
          </a:p>
          <a:p>
            <a:pPr marL="0" indent="0">
              <a:buNone/>
            </a:pPr>
            <a:r>
              <a:rPr lang="en-AU" dirty="0"/>
              <a:t>need for it has changed.</a:t>
            </a:r>
          </a:p>
          <a:p>
            <a:pPr marL="0" indent="0">
              <a:buNone/>
            </a:pPr>
            <a:endParaRPr lang="en-AU" dirty="0"/>
          </a:p>
          <a:p>
            <a:r>
              <a:rPr lang="en-AU" dirty="0"/>
              <a:t>Comfort Seeking</a:t>
            </a:r>
          </a:p>
          <a:p>
            <a:r>
              <a:rPr lang="en-AU" dirty="0"/>
              <a:t>Seeking connection</a:t>
            </a:r>
          </a:p>
          <a:p>
            <a:r>
              <a:rPr lang="en-AU" dirty="0"/>
              <a:t>Self-Protection</a:t>
            </a:r>
          </a:p>
          <a:p>
            <a:r>
              <a:rPr lang="en-AU" dirty="0"/>
              <a:t>What feelings are under the behaviour?</a:t>
            </a:r>
          </a:p>
          <a:p>
            <a:r>
              <a:rPr lang="en-AU" dirty="0"/>
              <a:t>What needs are under the behaviour?</a:t>
            </a:r>
          </a:p>
          <a:p>
            <a:endParaRPr lang="en-AU" dirty="0"/>
          </a:p>
        </p:txBody>
      </p:sp>
      <p:pic>
        <p:nvPicPr>
          <p:cNvPr id="12" name="Picture 11">
            <a:extLst>
              <a:ext uri="{FF2B5EF4-FFF2-40B4-BE49-F238E27FC236}">
                <a16:creationId xmlns:a16="http://schemas.microsoft.com/office/drawing/2014/main" id="{1A307791-7272-A663-C4CF-40020F3005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3082" y="286510"/>
            <a:ext cx="2083287" cy="2170179"/>
          </a:xfrm>
          <a:prstGeom prst="rect">
            <a:avLst/>
          </a:prstGeom>
        </p:spPr>
      </p:pic>
    </p:spTree>
    <p:extLst>
      <p:ext uri="{BB962C8B-B14F-4D97-AF65-F5344CB8AC3E}">
        <p14:creationId xmlns:p14="http://schemas.microsoft.com/office/powerpoint/2010/main" val="2169153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EC6962-A390-4C87-A8A3-3F5D663CCF0E}"/>
              </a:ext>
            </a:extLst>
          </p:cNvPr>
          <p:cNvPicPr>
            <a:picLocks noChangeAspect="1"/>
          </p:cNvPicPr>
          <p:nvPr/>
        </p:nvPicPr>
        <p:blipFill>
          <a:blip r:embed="rId3"/>
          <a:stretch>
            <a:fillRect/>
          </a:stretch>
        </p:blipFill>
        <p:spPr>
          <a:xfrm>
            <a:off x="2170915" y="1273175"/>
            <a:ext cx="2889616" cy="4642416"/>
          </a:xfrm>
          <a:prstGeom prst="rect">
            <a:avLst/>
          </a:prstGeom>
        </p:spPr>
      </p:pic>
      <p:pic>
        <p:nvPicPr>
          <p:cNvPr id="7" name="Picture 6">
            <a:extLst>
              <a:ext uri="{FF2B5EF4-FFF2-40B4-BE49-F238E27FC236}">
                <a16:creationId xmlns:a16="http://schemas.microsoft.com/office/drawing/2014/main" id="{1F064666-D3D0-4410-AFA1-330D48B189AB}"/>
              </a:ext>
            </a:extLst>
          </p:cNvPr>
          <p:cNvPicPr>
            <a:picLocks noChangeAspect="1"/>
          </p:cNvPicPr>
          <p:nvPr/>
        </p:nvPicPr>
        <p:blipFill rotWithShape="1">
          <a:blip r:embed="rId4"/>
          <a:srcRect t="6313" b="5369"/>
          <a:stretch/>
        </p:blipFill>
        <p:spPr>
          <a:xfrm>
            <a:off x="5944902" y="242040"/>
            <a:ext cx="5389848" cy="5722827"/>
          </a:xfrm>
          <a:prstGeom prst="rect">
            <a:avLst/>
          </a:prstGeom>
        </p:spPr>
      </p:pic>
      <p:sp>
        <p:nvSpPr>
          <p:cNvPr id="2" name="Title 1">
            <a:extLst>
              <a:ext uri="{FF2B5EF4-FFF2-40B4-BE49-F238E27FC236}">
                <a16:creationId xmlns:a16="http://schemas.microsoft.com/office/drawing/2014/main" id="{046232D2-1B57-4B8E-856A-D5B01C95BF06}"/>
              </a:ext>
            </a:extLst>
          </p:cNvPr>
          <p:cNvSpPr>
            <a:spLocks noGrp="1"/>
          </p:cNvSpPr>
          <p:nvPr>
            <p:ph type="title"/>
          </p:nvPr>
        </p:nvSpPr>
        <p:spPr>
          <a:xfrm>
            <a:off x="298622" y="0"/>
            <a:ext cx="11132358" cy="1325563"/>
          </a:xfrm>
        </p:spPr>
        <p:txBody>
          <a:bodyPr>
            <a:normAutofit/>
          </a:bodyPr>
          <a:lstStyle/>
          <a:p>
            <a:r>
              <a:rPr lang="en-AU" sz="4000" dirty="0">
                <a:solidFill>
                  <a:schemeClr val="accent2"/>
                </a:solidFill>
                <a:latin typeface="HelveticaNeueLT Pro 55 Roman" panose="020B0604020202020204" pitchFamily="34" charset="0"/>
              </a:rPr>
              <a:t>Brain development</a:t>
            </a:r>
          </a:p>
        </p:txBody>
      </p:sp>
    </p:spTree>
    <p:extLst>
      <p:ext uri="{BB962C8B-B14F-4D97-AF65-F5344CB8AC3E}">
        <p14:creationId xmlns:p14="http://schemas.microsoft.com/office/powerpoint/2010/main" val="3171419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9E91-28B5-FF49-A98E-77D0E7E92AAE}"/>
              </a:ext>
            </a:extLst>
          </p:cNvPr>
          <p:cNvSpPr>
            <a:spLocks noGrp="1"/>
          </p:cNvSpPr>
          <p:nvPr>
            <p:ph type="title"/>
          </p:nvPr>
        </p:nvSpPr>
        <p:spPr/>
        <p:txBody>
          <a:bodyPr>
            <a:normAutofit/>
          </a:bodyPr>
          <a:lstStyle/>
          <a:p>
            <a:r>
              <a:rPr lang="en-US" sz="4000" dirty="0">
                <a:solidFill>
                  <a:schemeClr val="accent2"/>
                </a:solidFill>
                <a:latin typeface="HelveticaNeueLT Pro 55 Roman" panose="020B0604020202020204" pitchFamily="34" charset="0"/>
              </a:rPr>
              <a:t>Survival </a:t>
            </a:r>
          </a:p>
        </p:txBody>
      </p:sp>
      <p:sp>
        <p:nvSpPr>
          <p:cNvPr id="5" name="Content Placeholder 2">
            <a:extLst>
              <a:ext uri="{FF2B5EF4-FFF2-40B4-BE49-F238E27FC236}">
                <a16:creationId xmlns:a16="http://schemas.microsoft.com/office/drawing/2014/main" id="{7EE2B8CC-38F1-517F-E946-A90C32CCBAB4}"/>
              </a:ext>
            </a:extLst>
          </p:cNvPr>
          <p:cNvSpPr txBox="1">
            <a:spLocks/>
          </p:cNvSpPr>
          <p:nvPr/>
        </p:nvSpPr>
        <p:spPr>
          <a:xfrm>
            <a:off x="664028" y="1325336"/>
            <a:ext cx="8583386" cy="3974465"/>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3pPr>
            <a:lvl4pPr marL="1600160"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4pPr>
            <a:lvl5pPr marL="2057349"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HelveticaNeueLT Pro 55 Roman" panose="020B0604020202020204" pitchFamily="34" charset="0"/>
              </a:rPr>
              <a:t>Our brain's 1st priority is to survive. Responding to a perceived threat initiates an immediate whole-body experience where we either:</a:t>
            </a:r>
            <a:br>
              <a:rPr lang="en-US" sz="2000" dirty="0">
                <a:solidFill>
                  <a:schemeClr val="tx1">
                    <a:lumMod val="75000"/>
                    <a:lumOff val="25000"/>
                  </a:schemeClr>
                </a:solidFill>
                <a:latin typeface="HelveticaNeueLT Pro 55 Roman" panose="020B0604020202020204" pitchFamily="34" charset="0"/>
              </a:rPr>
            </a:br>
            <a:endParaRPr lang="en-US" sz="2000" dirty="0">
              <a:solidFill>
                <a:schemeClr val="tx1">
                  <a:lumMod val="75000"/>
                  <a:lumOff val="25000"/>
                </a:schemeClr>
              </a:solidFill>
              <a:latin typeface="HelveticaNeueLT Pro 55 Roman" panose="020B0604020202020204" pitchFamily="34" charset="0"/>
            </a:endParaRPr>
          </a:p>
          <a:p>
            <a:pPr>
              <a:buFont typeface="Wingdings" panose="05000000000000000000" pitchFamily="2" charset="2"/>
              <a:buChar char="§"/>
              <a:defRPr/>
            </a:pPr>
            <a:r>
              <a:rPr kumimoji="0" lang="en-US" sz="2000" b="1" i="0" u="none" strike="noStrike" kern="1200" cap="none" spc="0" normalizeH="0" baseline="0" noProof="0" dirty="0">
                <a:ln>
                  <a:noFill/>
                </a:ln>
                <a:solidFill>
                  <a:schemeClr val="accent2"/>
                </a:solidFill>
                <a:effectLst/>
                <a:uLnTx/>
                <a:uFillTx/>
                <a:latin typeface="HelveticaNeueLT Pro 55 Roman" panose="020B0604020202020204" pitchFamily="34" charset="0"/>
              </a:rPr>
              <a:t>Seek relationship (most advanced)</a:t>
            </a:r>
            <a:endParaRPr lang="en-US" sz="2000" b="1" dirty="0">
              <a:solidFill>
                <a:schemeClr val="accent2"/>
              </a:solidFill>
              <a:latin typeface="HelveticaNeueLT Pro 55 Roman" panose="020B0604020202020204" pitchFamily="34" charset="0"/>
            </a:endParaRPr>
          </a:p>
          <a:p>
            <a:pPr>
              <a:buFont typeface="Wingdings" panose="05000000000000000000" pitchFamily="2" charset="2"/>
              <a:buChar char="§"/>
              <a:defRPr/>
            </a:pPr>
            <a:r>
              <a:rPr kumimoji="0" lang="en-US" sz="2000" b="1" i="0" u="none" strike="noStrike" kern="1200" cap="none" spc="0" normalizeH="0" baseline="0" noProof="0" dirty="0">
                <a:ln>
                  <a:noFill/>
                </a:ln>
                <a:solidFill>
                  <a:schemeClr val="accent2"/>
                </a:solidFill>
                <a:effectLst/>
                <a:uLnTx/>
                <a:uFillTx/>
                <a:latin typeface="HelveticaNeueLT Pro 55 Roman" panose="020B0604020202020204" pitchFamily="34" charset="0"/>
              </a:rPr>
              <a:t>Fight, flight, actively freeze (Mobilise)</a:t>
            </a:r>
            <a:endParaRPr lang="en-US" sz="2000" b="1" dirty="0">
              <a:solidFill>
                <a:schemeClr val="accent2"/>
              </a:solidFill>
              <a:latin typeface="HelveticaNeueLT Pro 55 Roman" panose="020B0604020202020204" pitchFamily="34" charset="0"/>
            </a:endParaRPr>
          </a:p>
          <a:p>
            <a:pPr>
              <a:buFont typeface="Wingdings" panose="05000000000000000000" pitchFamily="2" charset="2"/>
              <a:buChar char="§"/>
              <a:defRPr/>
            </a:pPr>
            <a:r>
              <a:rPr kumimoji="0" lang="en-US" sz="2000" b="1" i="0" u="none" strike="noStrike" kern="1200" cap="none" spc="0" normalizeH="0" baseline="0" noProof="0" dirty="0">
                <a:ln>
                  <a:noFill/>
                </a:ln>
                <a:solidFill>
                  <a:schemeClr val="accent2"/>
                </a:solidFill>
                <a:effectLst/>
                <a:uLnTx/>
                <a:uFillTx/>
                <a:latin typeface="HelveticaNeueLT Pro 55 Roman" panose="020B0604020202020204" pitchFamily="34" charset="0"/>
              </a:rPr>
              <a:t>Flop (Immobilise)</a:t>
            </a:r>
            <a:br>
              <a:rPr lang="en-US" sz="2000" b="1" dirty="0">
                <a:solidFill>
                  <a:schemeClr val="accent2"/>
                </a:solidFill>
                <a:latin typeface="HelveticaNeueLT Pro 55 Roman" panose="020B0604020202020204" pitchFamily="34" charset="0"/>
              </a:rPr>
            </a:br>
            <a:endParaRPr lang="en-US" sz="2000" b="1" i="0" u="none" strike="noStrike" kern="1200" cap="none" spc="0" normalizeH="0" baseline="0" noProof="0" dirty="0">
              <a:ln>
                <a:noFill/>
              </a:ln>
              <a:solidFill>
                <a:schemeClr val="accent2"/>
              </a:solidFill>
              <a:effectLst/>
              <a:uLnTx/>
              <a:uFillTx/>
              <a:latin typeface="HelveticaNeueLT Pro 55 Roman" panose="020B0604020202020204" pitchFamily="34" charset="0"/>
            </a:endParaRPr>
          </a:p>
          <a:p>
            <a:pPr marL="0" marR="0" lvl="0" indent="0" algn="l" defTabSz="914377" rtl="0" eaLnBrk="1" fontAlgn="auto" latinLnBrk="0" hangingPunct="1">
              <a:lnSpc>
                <a:spcPct val="90000"/>
              </a:lnSpc>
              <a:spcBef>
                <a:spcPts val="1000"/>
              </a:spcBef>
              <a:spcAft>
                <a:spcPts val="0"/>
              </a:spcAft>
              <a:buClrTx/>
              <a:buSz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HelveticaNeueLT Pro 55 Roman" panose="020B0604020202020204" pitchFamily="34" charset="0"/>
              </a:rPr>
              <a:t>During this time, the cortex and hippocampus are offline. We are not able to 'consciously think', we are in the moment and reactive. </a:t>
            </a:r>
            <a:endParaRPr lang="en-US" sz="2000" b="0" i="0" u="none" strike="noStrike" kern="1200" cap="none" spc="0" normalizeH="0" baseline="0" noProof="0" dirty="0">
              <a:ln>
                <a:noFill/>
              </a:ln>
              <a:solidFill>
                <a:schemeClr val="tx1">
                  <a:lumMod val="75000"/>
                  <a:lumOff val="25000"/>
                </a:schemeClr>
              </a:solidFill>
              <a:effectLst/>
              <a:uLnTx/>
              <a:uFillTx/>
              <a:latin typeface="HelveticaNeueLT Pro 55 Roman" panose="020B0604020202020204" pitchFamily="34" charset="0"/>
            </a:endParaRPr>
          </a:p>
          <a:p>
            <a:pPr marR="0" lvl="0"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schemeClr val="tx1">
                  <a:lumMod val="75000"/>
                  <a:lumOff val="25000"/>
                </a:schemeClr>
              </a:solidFill>
              <a:effectLst/>
              <a:uLnTx/>
              <a:uFillTx/>
              <a:latin typeface="HelveticaNeueLT Pro 55 Roman" panose="020B0604020202020204" pitchFamily="34" charset="0"/>
            </a:endParaRPr>
          </a:p>
          <a:p>
            <a:pPr marL="0" marR="0" lvl="0" indent="0" algn="l" defTabSz="914377" rtl="0" eaLnBrk="1" fontAlgn="auto" latinLnBrk="0" hangingPunct="1">
              <a:lnSpc>
                <a:spcPct val="90000"/>
              </a:lnSpc>
              <a:spcBef>
                <a:spcPts val="1000"/>
              </a:spcBef>
              <a:spcAft>
                <a:spcPts val="0"/>
              </a:spcAft>
              <a:buClrTx/>
              <a:buSzTx/>
              <a:buNone/>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HelveticaNeueLT Pro 55 Roman" panose="020B0604020202020204" pitchFamily="34" charset="0"/>
              </a:rPr>
              <a:t>During this time, we are terrified, uncontained and disconnected from our body.</a:t>
            </a:r>
            <a:endParaRPr lang="en-US" sz="2000" b="0" i="0" u="none" strike="noStrike" kern="1200" cap="none" spc="0" normalizeH="0" baseline="0" noProof="0" dirty="0">
              <a:ln>
                <a:noFill/>
              </a:ln>
              <a:solidFill>
                <a:schemeClr val="tx1">
                  <a:lumMod val="75000"/>
                  <a:lumOff val="25000"/>
                </a:schemeClr>
              </a:solidFill>
              <a:effectLst/>
              <a:uLnTx/>
              <a:uFillTx/>
              <a:latin typeface="HelveticaNeueLT Pro 55 Roman" panose="020B0604020202020204" pitchFamily="34" charset="0"/>
            </a:endParaRPr>
          </a:p>
          <a:p>
            <a:pPr marL="227965" marR="0" lvl="0" indent="-227965"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lumMod val="75000"/>
                  <a:lumOff val="25000"/>
                </a:srgbClr>
              </a:solidFill>
              <a:effectLst/>
              <a:uLnTx/>
              <a:uFillTx/>
              <a:latin typeface="Helvetica Neue" charset="0"/>
            </a:endParaRPr>
          </a:p>
          <a:p>
            <a:pPr marL="227965" marR="0" lvl="0" indent="-227965"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04040"/>
              </a:solidFill>
              <a:effectLst/>
              <a:uLnTx/>
              <a:uFillTx/>
              <a:latin typeface="Helvetica Neue" charset="0"/>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04040"/>
              </a:solidFill>
              <a:effectLst/>
              <a:uLnTx/>
              <a:uFillTx/>
              <a:latin typeface="Helvetica Neue" charset="0"/>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04040"/>
              </a:solidFill>
              <a:effectLst/>
              <a:uLnTx/>
              <a:uFillTx/>
              <a:latin typeface="Helvetica Neue" charset="0"/>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63666A"/>
              </a:solidFill>
              <a:effectLst/>
              <a:uLnTx/>
              <a:uFillTx/>
              <a:latin typeface="Helvetica Neue" charset="0"/>
            </a:endParaRPr>
          </a:p>
        </p:txBody>
      </p:sp>
      <p:pic>
        <p:nvPicPr>
          <p:cNvPr id="6" name="Picture 7">
            <a:extLst>
              <a:ext uri="{FF2B5EF4-FFF2-40B4-BE49-F238E27FC236}">
                <a16:creationId xmlns:a16="http://schemas.microsoft.com/office/drawing/2014/main" id="{2132BB97-C1BC-73A0-FEC7-D96C9CBB75A3}"/>
              </a:ext>
            </a:extLst>
          </p:cNvPr>
          <p:cNvPicPr>
            <a:picLocks noChangeAspect="1"/>
          </p:cNvPicPr>
          <p:nvPr/>
        </p:nvPicPr>
        <p:blipFill>
          <a:blip r:embed="rId2"/>
          <a:stretch>
            <a:fillRect/>
          </a:stretch>
        </p:blipFill>
        <p:spPr>
          <a:xfrm>
            <a:off x="9039253" y="1237426"/>
            <a:ext cx="2743200" cy="2101070"/>
          </a:xfrm>
          <a:prstGeom prst="rect">
            <a:avLst/>
          </a:prstGeom>
        </p:spPr>
      </p:pic>
      <p:pic>
        <p:nvPicPr>
          <p:cNvPr id="8" name="Picture 7" descr="Logo&#10;&#10;Description automatically generated">
            <a:extLst>
              <a:ext uri="{FF2B5EF4-FFF2-40B4-BE49-F238E27FC236}">
                <a16:creationId xmlns:a16="http://schemas.microsoft.com/office/drawing/2014/main" id="{8FA11AC8-BF81-C736-82BA-B63926AB7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9639" y="3609559"/>
            <a:ext cx="2072992" cy="2072992"/>
          </a:xfrm>
          <a:prstGeom prst="rect">
            <a:avLst/>
          </a:prstGeom>
        </p:spPr>
      </p:pic>
    </p:spTree>
    <p:extLst>
      <p:ext uri="{BB962C8B-B14F-4D97-AF65-F5344CB8AC3E}">
        <p14:creationId xmlns:p14="http://schemas.microsoft.com/office/powerpoint/2010/main" val="2393053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78BAFC3-F746-439F-9B08-032AEF742017}"/>
              </a:ext>
            </a:extLst>
          </p:cNvPr>
          <p:cNvSpPr txBox="1"/>
          <p:nvPr/>
        </p:nvSpPr>
        <p:spPr>
          <a:xfrm>
            <a:off x="798101" y="1442071"/>
            <a:ext cx="11136923" cy="584775"/>
          </a:xfrm>
          <a:prstGeom prst="rect">
            <a:avLst/>
          </a:prstGeom>
          <a:noFill/>
        </p:spPr>
        <p:txBody>
          <a:bodyPr wrap="square">
            <a:spAutoFit/>
          </a:bodyPr>
          <a:lstStyle/>
          <a:p>
            <a:pPr algn="ctr"/>
            <a:endParaRPr lang="en-AU" sz="3200" dirty="0">
              <a:latin typeface="HelveticaNeueLT Pro 55 Roman" panose="020B0604020202020204" pitchFamily="34" charset="0"/>
            </a:endParaRPr>
          </a:p>
        </p:txBody>
      </p:sp>
      <p:sp>
        <p:nvSpPr>
          <p:cNvPr id="8" name="TextBox 7">
            <a:extLst>
              <a:ext uri="{FF2B5EF4-FFF2-40B4-BE49-F238E27FC236}">
                <a16:creationId xmlns:a16="http://schemas.microsoft.com/office/drawing/2014/main" id="{82DBF5F7-AA16-4EE5-A6EA-9A38B80FF9C5}"/>
              </a:ext>
            </a:extLst>
          </p:cNvPr>
          <p:cNvSpPr txBox="1"/>
          <p:nvPr/>
        </p:nvSpPr>
        <p:spPr>
          <a:xfrm>
            <a:off x="1042133" y="368028"/>
            <a:ext cx="6131168" cy="707886"/>
          </a:xfrm>
          <a:prstGeom prst="rect">
            <a:avLst/>
          </a:prstGeom>
          <a:noFill/>
        </p:spPr>
        <p:txBody>
          <a:bodyPr wrap="square">
            <a:spAutoFit/>
          </a:bodyPr>
          <a:lstStyle/>
          <a:p>
            <a:pPr algn="l"/>
            <a:endParaRPr lang="en-US" sz="4000" b="1" dirty="0">
              <a:solidFill>
                <a:srgbClr val="C00000"/>
              </a:solidFill>
              <a:latin typeface="HelveticaNeueLT Pro 55 Roman" panose="020B0604020202020204" pitchFamily="34" charset="0"/>
            </a:endParaRPr>
          </a:p>
        </p:txBody>
      </p:sp>
      <p:sp>
        <p:nvSpPr>
          <p:cNvPr id="11" name="Title 10">
            <a:extLst>
              <a:ext uri="{FF2B5EF4-FFF2-40B4-BE49-F238E27FC236}">
                <a16:creationId xmlns:a16="http://schemas.microsoft.com/office/drawing/2014/main" id="{C34398FF-AC69-4801-863F-588E10C22862}"/>
              </a:ext>
            </a:extLst>
          </p:cNvPr>
          <p:cNvSpPr txBox="1">
            <a:spLocks noGrp="1"/>
          </p:cNvSpPr>
          <p:nvPr>
            <p:ph type="title" idx="4294967295"/>
          </p:nvPr>
        </p:nvSpPr>
        <p:spPr>
          <a:xfrm>
            <a:off x="555625" y="449263"/>
            <a:ext cx="10245725" cy="711200"/>
          </a:xfrm>
          <a:prstGeom prst="rect">
            <a:avLst/>
          </a:prstGeom>
          <a:noFill/>
        </p:spPr>
        <p:txBody>
          <a:bodyPr wrap="square" lIns="91440" tIns="45720" rIns="91440" bIns="45720" rtlCol="0" anchor="t">
            <a:spAutoFit/>
          </a:bodyPr>
          <a:lstStyle/>
          <a:p>
            <a:r>
              <a:rPr lang="en-AU" sz="4400" b="1" dirty="0">
                <a:solidFill>
                  <a:schemeClr val="accent2"/>
                </a:solidFill>
                <a:latin typeface="HelveticaNeueLT Pro 55 Roman"/>
              </a:rPr>
              <a:t>Cortical</a:t>
            </a:r>
            <a:endParaRPr lang="en-AU" sz="4400" b="1" dirty="0">
              <a:solidFill>
                <a:schemeClr val="accent2"/>
              </a:solidFill>
              <a:latin typeface="HelveticaNeueLT Pro 55 Roman" panose="020B0604020202020204" pitchFamily="34" charset="0"/>
            </a:endParaRPr>
          </a:p>
        </p:txBody>
      </p:sp>
      <p:pic>
        <p:nvPicPr>
          <p:cNvPr id="10" name="Picture 13" descr="Diagram&#10;&#10;Description automatically generated">
            <a:extLst>
              <a:ext uri="{FF2B5EF4-FFF2-40B4-BE49-F238E27FC236}">
                <a16:creationId xmlns:a16="http://schemas.microsoft.com/office/drawing/2014/main" id="{DC4BE3A6-4C83-4C83-8E1C-3D70449A9343}"/>
              </a:ext>
            </a:extLst>
          </p:cNvPr>
          <p:cNvPicPr>
            <a:picLocks noChangeAspect="1"/>
          </p:cNvPicPr>
          <p:nvPr/>
        </p:nvPicPr>
        <p:blipFill>
          <a:blip r:embed="rId3"/>
          <a:stretch>
            <a:fillRect/>
          </a:stretch>
        </p:blipFill>
        <p:spPr>
          <a:xfrm>
            <a:off x="5953682" y="-1555"/>
            <a:ext cx="5894049" cy="5924682"/>
          </a:xfrm>
        </p:spPr>
      </p:pic>
      <p:sp>
        <p:nvSpPr>
          <p:cNvPr id="13" name="TextBox 12">
            <a:extLst>
              <a:ext uri="{FF2B5EF4-FFF2-40B4-BE49-F238E27FC236}">
                <a16:creationId xmlns:a16="http://schemas.microsoft.com/office/drawing/2014/main" id="{E055A70C-B1D6-4234-9C9F-F9E5615C884D}"/>
              </a:ext>
            </a:extLst>
          </p:cNvPr>
          <p:cNvSpPr txBox="1"/>
          <p:nvPr/>
        </p:nvSpPr>
        <p:spPr>
          <a:xfrm>
            <a:off x="557212" y="3681440"/>
            <a:ext cx="3258766" cy="769441"/>
          </a:xfrm>
          <a:prstGeom prst="rect">
            <a:avLst/>
          </a:prstGeom>
          <a:noFill/>
        </p:spPr>
        <p:txBody>
          <a:bodyPr wrap="square" lIns="91440" tIns="45720" rIns="91440" bIns="45720" rtlCol="0" anchor="t">
            <a:spAutoFit/>
          </a:bodyPr>
          <a:lstStyle/>
          <a:p>
            <a:r>
              <a:rPr lang="en-AU" sz="4400" b="1" dirty="0">
                <a:solidFill>
                  <a:srgbClr val="660033"/>
                </a:solidFill>
                <a:latin typeface="HelveticaNeueLT Pro 55 Roman"/>
              </a:rPr>
              <a:t>Subcortical</a:t>
            </a:r>
            <a:endParaRPr lang="en-AU" sz="4400" b="1" dirty="0">
              <a:solidFill>
                <a:srgbClr val="660033"/>
              </a:solidFill>
              <a:latin typeface="HelveticaNeueLT Pro 55 Roman" panose="020B0604020202020204" pitchFamily="34" charset="0"/>
            </a:endParaRPr>
          </a:p>
        </p:txBody>
      </p:sp>
      <p:sp>
        <p:nvSpPr>
          <p:cNvPr id="14" name="TextBox 13">
            <a:extLst>
              <a:ext uri="{FF2B5EF4-FFF2-40B4-BE49-F238E27FC236}">
                <a16:creationId xmlns:a16="http://schemas.microsoft.com/office/drawing/2014/main" id="{75EB5A66-0D02-40BD-AC9C-36E50283F8A1}"/>
              </a:ext>
            </a:extLst>
          </p:cNvPr>
          <p:cNvSpPr txBox="1"/>
          <p:nvPr/>
        </p:nvSpPr>
        <p:spPr>
          <a:xfrm>
            <a:off x="344269" y="1079978"/>
            <a:ext cx="590002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sz="2400" dirty="0">
              <a:solidFill>
                <a:schemeClr val="tx1">
                  <a:lumMod val="75000"/>
                  <a:lumOff val="25000"/>
                </a:schemeClr>
              </a:solidFill>
              <a:latin typeface="HelveticaNeueLT Pro 45 Lt"/>
            </a:endParaRPr>
          </a:p>
          <a:p>
            <a:pPr marL="285750" indent="-285750">
              <a:buFont typeface="Arial"/>
              <a:buChar char="•"/>
            </a:pPr>
            <a:endParaRPr lang="en-US" sz="2400" dirty="0">
              <a:solidFill>
                <a:schemeClr val="tx1">
                  <a:lumMod val="75000"/>
                  <a:lumOff val="25000"/>
                </a:schemeClr>
              </a:solidFill>
              <a:latin typeface="HelveticaNeueLT Pro 45 Lt"/>
            </a:endParaRPr>
          </a:p>
          <a:p>
            <a:pPr marL="342900" indent="-342900">
              <a:buFont typeface="Wingdings" panose="05000000000000000000" pitchFamily="2" charset="2"/>
              <a:buChar char="§"/>
            </a:pPr>
            <a:r>
              <a:rPr lang="en-US" sz="2400" dirty="0">
                <a:solidFill>
                  <a:schemeClr val="tx1">
                    <a:lumMod val="85000"/>
                    <a:lumOff val="15000"/>
                  </a:schemeClr>
                </a:solidFill>
                <a:latin typeface="HelveticaNeueLT Pro 55 Roman" panose="020B0604020202020204" pitchFamily="34" charset="0"/>
              </a:rPr>
              <a:t>Consciously activated for reflection</a:t>
            </a:r>
          </a:p>
          <a:p>
            <a:pPr marL="285750" indent="-285750">
              <a:buFont typeface="Arial"/>
              <a:buChar char="•"/>
            </a:pPr>
            <a:endParaRPr lang="en-US" sz="2400" dirty="0">
              <a:solidFill>
                <a:schemeClr val="tx1">
                  <a:lumMod val="75000"/>
                  <a:lumOff val="25000"/>
                </a:schemeClr>
              </a:solidFill>
              <a:latin typeface="HelveticaNeueLT Pro 55 Roman" panose="020B0604020202020204" pitchFamily="34" charset="0"/>
            </a:endParaRPr>
          </a:p>
          <a:p>
            <a:r>
              <a:rPr lang="en-US" sz="2400" b="1" dirty="0">
                <a:solidFill>
                  <a:srgbClr val="F2682A"/>
                </a:solidFill>
                <a:latin typeface="HelveticaNeueLT Pro 55 Roman" panose="020B0604020202020204" pitchFamily="34" charset="0"/>
              </a:rPr>
              <a:t>                    </a:t>
            </a:r>
            <a:r>
              <a:rPr lang="en-US" sz="3600" b="1" dirty="0">
                <a:solidFill>
                  <a:srgbClr val="F2682A"/>
                </a:solidFill>
                <a:latin typeface="HelveticaNeueLT Pro 55 Roman" panose="020B0604020202020204" pitchFamily="34" charset="0"/>
              </a:rPr>
              <a:t>    Responsive</a:t>
            </a:r>
          </a:p>
        </p:txBody>
      </p:sp>
      <p:sp>
        <p:nvSpPr>
          <p:cNvPr id="15" name="TextBox 14">
            <a:extLst>
              <a:ext uri="{FF2B5EF4-FFF2-40B4-BE49-F238E27FC236}">
                <a16:creationId xmlns:a16="http://schemas.microsoft.com/office/drawing/2014/main" id="{1D396C98-CC1A-4082-BBAF-256DA569CD51}"/>
              </a:ext>
            </a:extLst>
          </p:cNvPr>
          <p:cNvSpPr txBox="1"/>
          <p:nvPr/>
        </p:nvSpPr>
        <p:spPr>
          <a:xfrm>
            <a:off x="456529" y="4541540"/>
            <a:ext cx="5425440"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
            </a:pPr>
            <a:r>
              <a:rPr lang="en-US" sz="2400" dirty="0">
                <a:solidFill>
                  <a:schemeClr val="tx1">
                    <a:lumMod val="85000"/>
                    <a:lumOff val="15000"/>
                  </a:schemeClr>
                </a:solidFill>
                <a:latin typeface="HelveticaNeueLT Pro 55 Roman" panose="020B0604020202020204" pitchFamily="34" charset="0"/>
              </a:rPr>
              <a:t>Unconsciously activated for constant survival</a:t>
            </a:r>
          </a:p>
          <a:p>
            <a:r>
              <a:rPr lang="en-US" sz="2400" b="1" dirty="0">
                <a:solidFill>
                  <a:srgbClr val="F2682A"/>
                </a:solidFill>
                <a:latin typeface="HelveticaNeueLT Pro 55 Roman" panose="020B0604020202020204" pitchFamily="34" charset="0"/>
              </a:rPr>
              <a:t>                            </a:t>
            </a:r>
            <a:r>
              <a:rPr lang="en-US" sz="3600" b="1" dirty="0">
                <a:solidFill>
                  <a:srgbClr val="F2682A"/>
                </a:solidFill>
                <a:latin typeface="HelveticaNeueLT Pro 55 Roman" panose="020B0604020202020204" pitchFamily="34" charset="0"/>
              </a:rPr>
              <a:t>Reactive </a:t>
            </a:r>
          </a:p>
        </p:txBody>
      </p:sp>
      <p:pic>
        <p:nvPicPr>
          <p:cNvPr id="2" name="Picture 3">
            <a:extLst>
              <a:ext uri="{FF2B5EF4-FFF2-40B4-BE49-F238E27FC236}">
                <a16:creationId xmlns:a16="http://schemas.microsoft.com/office/drawing/2014/main" id="{BEED5C9D-5906-0F29-DEE2-07E658A2FCA2}"/>
              </a:ext>
            </a:extLst>
          </p:cNvPr>
          <p:cNvPicPr>
            <a:picLocks noChangeAspect="1"/>
          </p:cNvPicPr>
          <p:nvPr/>
        </p:nvPicPr>
        <p:blipFill>
          <a:blip r:embed="rId4"/>
          <a:stretch>
            <a:fillRect/>
          </a:stretch>
        </p:blipFill>
        <p:spPr>
          <a:xfrm>
            <a:off x="10736263" y="6323012"/>
            <a:ext cx="1458912" cy="538163"/>
          </a:xfrm>
          <a:prstGeom prst="rect">
            <a:avLst/>
          </a:prstGeom>
        </p:spPr>
      </p:pic>
      <p:pic>
        <p:nvPicPr>
          <p:cNvPr id="16" name="Picture 15">
            <a:extLst>
              <a:ext uri="{FF2B5EF4-FFF2-40B4-BE49-F238E27FC236}">
                <a16:creationId xmlns:a16="http://schemas.microsoft.com/office/drawing/2014/main" id="{C60DDB51-6E97-4499-8BF2-260CF84F2B3A}"/>
              </a:ext>
            </a:extLst>
          </p:cNvPr>
          <p:cNvPicPr>
            <a:picLocks noChangeAspect="1"/>
          </p:cNvPicPr>
          <p:nvPr/>
        </p:nvPicPr>
        <p:blipFill>
          <a:blip r:embed="rId5"/>
          <a:stretch>
            <a:fillRect/>
          </a:stretch>
        </p:blipFill>
        <p:spPr>
          <a:xfrm>
            <a:off x="6276893" y="274453"/>
            <a:ext cx="5389331" cy="5718544"/>
          </a:xfrm>
          <a:prstGeom prst="rect">
            <a:avLst/>
          </a:prstGeom>
        </p:spPr>
      </p:pic>
      <p:sp>
        <p:nvSpPr>
          <p:cNvPr id="17" name="TextBox 16">
            <a:extLst>
              <a:ext uri="{FF2B5EF4-FFF2-40B4-BE49-F238E27FC236}">
                <a16:creationId xmlns:a16="http://schemas.microsoft.com/office/drawing/2014/main" id="{3660FC8F-450C-406A-A5D5-F67F10B8D56A}"/>
              </a:ext>
            </a:extLst>
          </p:cNvPr>
          <p:cNvSpPr txBox="1"/>
          <p:nvPr/>
        </p:nvSpPr>
        <p:spPr>
          <a:xfrm>
            <a:off x="8379655" y="1534291"/>
            <a:ext cx="3812345" cy="461665"/>
          </a:xfrm>
          <a:prstGeom prst="rect">
            <a:avLst/>
          </a:prstGeom>
          <a:noFill/>
        </p:spPr>
        <p:txBody>
          <a:bodyPr wrap="square" rtlCol="0">
            <a:spAutoFit/>
          </a:bodyPr>
          <a:lstStyle/>
          <a:p>
            <a:r>
              <a:rPr lang="en-AU" sz="2400" dirty="0">
                <a:solidFill>
                  <a:schemeClr val="bg1"/>
                </a:solidFill>
                <a:latin typeface="Arial Rounded MT Bold" panose="020F0704030504030204" pitchFamily="34" charset="0"/>
              </a:rPr>
              <a:t>CORTICAL</a:t>
            </a:r>
          </a:p>
        </p:txBody>
      </p:sp>
      <p:sp>
        <p:nvSpPr>
          <p:cNvPr id="18" name="TextBox 17">
            <a:extLst>
              <a:ext uri="{FF2B5EF4-FFF2-40B4-BE49-F238E27FC236}">
                <a16:creationId xmlns:a16="http://schemas.microsoft.com/office/drawing/2014/main" id="{5F96ED12-89C2-4B4F-BD3F-B6A421DF4459}"/>
              </a:ext>
            </a:extLst>
          </p:cNvPr>
          <p:cNvSpPr txBox="1"/>
          <p:nvPr/>
        </p:nvSpPr>
        <p:spPr>
          <a:xfrm>
            <a:off x="8135137" y="3429000"/>
            <a:ext cx="2857500" cy="461665"/>
          </a:xfrm>
          <a:prstGeom prst="rect">
            <a:avLst/>
          </a:prstGeom>
          <a:noFill/>
        </p:spPr>
        <p:txBody>
          <a:bodyPr wrap="square" rtlCol="0">
            <a:spAutoFit/>
          </a:bodyPr>
          <a:lstStyle/>
          <a:p>
            <a:r>
              <a:rPr lang="en-AU" sz="2400" b="1" dirty="0">
                <a:latin typeface="Arial Rounded MT Bold" panose="020F0704030504030204" pitchFamily="34" charset="0"/>
              </a:rPr>
              <a:t>SUBCORTICAL</a:t>
            </a:r>
          </a:p>
        </p:txBody>
      </p:sp>
    </p:spTree>
    <p:extLst>
      <p:ext uri="{BB962C8B-B14F-4D97-AF65-F5344CB8AC3E}">
        <p14:creationId xmlns:p14="http://schemas.microsoft.com/office/powerpoint/2010/main" val="2141438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9E91-28B5-FF49-A98E-77D0E7E92AAE}"/>
              </a:ext>
            </a:extLst>
          </p:cNvPr>
          <p:cNvSpPr>
            <a:spLocks noGrp="1"/>
          </p:cNvSpPr>
          <p:nvPr>
            <p:ph type="title"/>
          </p:nvPr>
        </p:nvSpPr>
        <p:spPr/>
        <p:txBody>
          <a:bodyPr>
            <a:normAutofit/>
          </a:bodyPr>
          <a:lstStyle/>
          <a:p>
            <a:r>
              <a:rPr kumimoji="0" lang="en-AU" sz="4000" b="1" i="0" u="none" strike="noStrike" kern="1200" cap="none" spc="0" normalizeH="0" baseline="0" noProof="0" dirty="0">
                <a:ln>
                  <a:noFill/>
                </a:ln>
                <a:solidFill>
                  <a:srgbClr val="660033"/>
                </a:solidFill>
                <a:effectLst/>
                <a:uLnTx/>
                <a:uFillTx/>
                <a:latin typeface="HelveticaNeueLT Pro 55 Roman" panose="020B0604020202020204" pitchFamily="34" charset="0"/>
                <a:cs typeface="Arial"/>
              </a:rPr>
              <a:t>Life span development </a:t>
            </a:r>
            <a:endParaRPr lang="en-US" dirty="0">
              <a:solidFill>
                <a:srgbClr val="660033"/>
              </a:solidFill>
              <a:latin typeface="HelveticaNeueLT Pro 55 Roman" panose="020B0604020202020204" pitchFamily="34" charset="0"/>
            </a:endParaRPr>
          </a:p>
        </p:txBody>
      </p:sp>
      <p:pic>
        <p:nvPicPr>
          <p:cNvPr id="3" name="Content Placeholder 8" descr="Diagram&#10;&#10;Description automatically generated">
            <a:extLst>
              <a:ext uri="{FF2B5EF4-FFF2-40B4-BE49-F238E27FC236}">
                <a16:creationId xmlns:a16="http://schemas.microsoft.com/office/drawing/2014/main" id="{526EE1BD-3FFF-D3D0-BCCA-7CCA91A567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1068" y="1825625"/>
            <a:ext cx="9235301" cy="3660775"/>
          </a:xfrm>
        </p:spPr>
      </p:pic>
      <p:sp>
        <p:nvSpPr>
          <p:cNvPr id="6" name="TextBox 5">
            <a:extLst>
              <a:ext uri="{FF2B5EF4-FFF2-40B4-BE49-F238E27FC236}">
                <a16:creationId xmlns:a16="http://schemas.microsoft.com/office/drawing/2014/main" id="{49ADE69F-12C8-2DA6-E0BB-64B752EB4419}"/>
              </a:ext>
            </a:extLst>
          </p:cNvPr>
          <p:cNvSpPr txBox="1"/>
          <p:nvPr/>
        </p:nvSpPr>
        <p:spPr>
          <a:xfrm>
            <a:off x="4562475" y="5789947"/>
            <a:ext cx="3067050" cy="261610"/>
          </a:xfrm>
          <a:prstGeom prst="rect">
            <a:avLst/>
          </a:prstGeom>
          <a:noFill/>
        </p:spPr>
        <p:txBody>
          <a:bodyPr wrap="square" rtlCol="0">
            <a:spAutoFit/>
          </a:bodyPr>
          <a:lstStyle/>
          <a:p>
            <a:pPr defTabSz="914377"/>
            <a:r>
              <a:rPr lang="en-AU" sz="1100" dirty="0">
                <a:solidFill>
                  <a:srgbClr val="000000"/>
                </a:solidFill>
                <a:latin typeface="Rockwell"/>
              </a:rPr>
              <a:t>Image source: </a:t>
            </a:r>
            <a:r>
              <a:rPr lang="en-AU" sz="1100" dirty="0">
                <a:solidFill>
                  <a:srgbClr val="000000"/>
                </a:solidFill>
                <a:latin typeface="Rockwell" panose="02060603020205020403" pitchFamily="18" charset="0"/>
              </a:rPr>
              <a:t>©2022 ACF</a:t>
            </a:r>
            <a:endParaRPr lang="en-AU" sz="1100" dirty="0">
              <a:solidFill>
                <a:srgbClr val="000000"/>
              </a:solidFill>
              <a:latin typeface="Rockwell"/>
            </a:endParaRPr>
          </a:p>
        </p:txBody>
      </p:sp>
    </p:spTree>
    <p:extLst>
      <p:ext uri="{BB962C8B-B14F-4D97-AF65-F5344CB8AC3E}">
        <p14:creationId xmlns:p14="http://schemas.microsoft.com/office/powerpoint/2010/main" val="2359443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9E91-28B5-FF49-A98E-77D0E7E92AAE}"/>
              </a:ext>
            </a:extLst>
          </p:cNvPr>
          <p:cNvSpPr>
            <a:spLocks noGrp="1"/>
          </p:cNvSpPr>
          <p:nvPr>
            <p:ph type="title"/>
          </p:nvPr>
        </p:nvSpPr>
        <p:spPr>
          <a:xfrm>
            <a:off x="180858" y="0"/>
            <a:ext cx="11966808" cy="1325563"/>
          </a:xfrm>
        </p:spPr>
        <p:txBody>
          <a:bodyPr>
            <a:noAutofit/>
          </a:bodyPr>
          <a:lstStyle/>
          <a:p>
            <a:r>
              <a:rPr lang="en-AU" sz="4000" dirty="0">
                <a:solidFill>
                  <a:srgbClr val="F26829"/>
                </a:solidFill>
                <a:latin typeface="HelveticaNeueLT Pro 55 Roman" panose="020B0604020202020204" pitchFamily="34" charset="0"/>
              </a:rPr>
              <a:t>P</a:t>
            </a:r>
            <a:r>
              <a:rPr kumimoji="0" lang="en-AU" sz="4000" b="1" i="0" u="none" strike="noStrike" kern="1200" cap="none" spc="0" normalizeH="0" baseline="0" noProof="0" dirty="0">
                <a:ln>
                  <a:noFill/>
                </a:ln>
                <a:solidFill>
                  <a:srgbClr val="F26829"/>
                </a:solidFill>
                <a:effectLst/>
                <a:uLnTx/>
                <a:uFillTx/>
                <a:latin typeface="HelveticaNeueLT Pro 55 Roman" panose="020B0604020202020204" pitchFamily="34" charset="0"/>
              </a:rPr>
              <a:t>runing &amp; myelination in the </a:t>
            </a:r>
            <a:r>
              <a:rPr lang="en-AU" sz="4000" dirty="0">
                <a:solidFill>
                  <a:srgbClr val="F26829"/>
                </a:solidFill>
                <a:latin typeface="HelveticaNeueLT Pro 55 Roman" panose="020B0604020202020204" pitchFamily="34" charset="0"/>
              </a:rPr>
              <a:t>adolescent</a:t>
            </a:r>
            <a:r>
              <a:rPr kumimoji="0" lang="en-AU" sz="4000" b="1" i="0" u="none" strike="noStrike" kern="1200" cap="none" spc="0" normalizeH="0" baseline="0" noProof="0" dirty="0">
                <a:ln>
                  <a:noFill/>
                </a:ln>
                <a:solidFill>
                  <a:srgbClr val="F26829"/>
                </a:solidFill>
                <a:effectLst/>
                <a:uLnTx/>
                <a:uFillTx/>
                <a:latin typeface="HelveticaNeueLT Pro 55 Roman" panose="020B0604020202020204" pitchFamily="34" charset="0"/>
              </a:rPr>
              <a:t> brain</a:t>
            </a:r>
            <a:endParaRPr lang="en-US" sz="4000" dirty="0">
              <a:solidFill>
                <a:srgbClr val="F26829"/>
              </a:solidFill>
              <a:latin typeface="HelveticaNeueLT Pro 55 Roman" panose="020B0604020202020204" pitchFamily="34" charset="0"/>
            </a:endParaRPr>
          </a:p>
        </p:txBody>
      </p:sp>
      <p:pic>
        <p:nvPicPr>
          <p:cNvPr id="16" name="Picture 15" descr="Text&#10;&#10;Description automatically generated with medium confidence">
            <a:extLst>
              <a:ext uri="{FF2B5EF4-FFF2-40B4-BE49-F238E27FC236}">
                <a16:creationId xmlns:a16="http://schemas.microsoft.com/office/drawing/2014/main" id="{4257BBBC-7EFD-59B4-87D3-8763FA3F7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866" y="995871"/>
            <a:ext cx="9052560" cy="4358640"/>
          </a:xfrm>
          <a:prstGeom prst="rect">
            <a:avLst/>
          </a:prstGeom>
        </p:spPr>
      </p:pic>
      <p:pic>
        <p:nvPicPr>
          <p:cNvPr id="9" name="Content Placeholder 8" descr="Diagram&#10;&#10;Description automatically generated">
            <a:extLst>
              <a:ext uri="{FF2B5EF4-FFF2-40B4-BE49-F238E27FC236}">
                <a16:creationId xmlns:a16="http://schemas.microsoft.com/office/drawing/2014/main" id="{AA3D325D-2892-FCFD-9EEC-7EA00B82B68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583680" y="3970311"/>
            <a:ext cx="4957707" cy="1965182"/>
          </a:xfrm>
        </p:spPr>
      </p:pic>
    </p:spTree>
    <p:extLst>
      <p:ext uri="{BB962C8B-B14F-4D97-AF65-F5344CB8AC3E}">
        <p14:creationId xmlns:p14="http://schemas.microsoft.com/office/powerpoint/2010/main" val="3879166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9E91-28B5-FF49-A98E-77D0E7E92AAE}"/>
              </a:ext>
            </a:extLst>
          </p:cNvPr>
          <p:cNvSpPr>
            <a:spLocks noGrp="1"/>
          </p:cNvSpPr>
          <p:nvPr>
            <p:ph type="title"/>
          </p:nvPr>
        </p:nvSpPr>
        <p:spPr>
          <a:xfrm>
            <a:off x="3635829" y="985157"/>
            <a:ext cx="8393866" cy="357188"/>
          </a:xfrm>
        </p:spPr>
        <p:txBody>
          <a:bodyPr vert="horz" lIns="91440" tIns="45720" rIns="91440" bIns="45720" rtlCol="0" anchor="b">
            <a:normAutofit fontScale="90000"/>
          </a:bodyPr>
          <a:lstStyle/>
          <a:p>
            <a:r>
              <a:rPr lang="en-US" sz="4000" dirty="0">
                <a:solidFill>
                  <a:schemeClr val="accent2"/>
                </a:solidFill>
                <a:latin typeface="HelveticaNeueLT Pro 55 Roman" panose="020B0604020202020204" pitchFamily="34" charset="0"/>
                <a:ea typeface="+mj-ea"/>
                <a:cs typeface="+mj-cs"/>
              </a:rPr>
              <a:t>What does this mean for our students - the importance of rest and sleep…</a:t>
            </a:r>
          </a:p>
        </p:txBody>
      </p:sp>
      <p:sp>
        <p:nvSpPr>
          <p:cNvPr id="3" name="Content Placeholder 2">
            <a:extLst>
              <a:ext uri="{FF2B5EF4-FFF2-40B4-BE49-F238E27FC236}">
                <a16:creationId xmlns:a16="http://schemas.microsoft.com/office/drawing/2014/main" id="{DC3A2AC6-A93F-F545-AA0D-87A9549247BB}"/>
              </a:ext>
            </a:extLst>
          </p:cNvPr>
          <p:cNvSpPr>
            <a:spLocks noGrp="1"/>
          </p:cNvSpPr>
          <p:nvPr>
            <p:ph idx="1"/>
          </p:nvPr>
        </p:nvSpPr>
        <p:spPr>
          <a:xfrm>
            <a:off x="5393870" y="1825625"/>
            <a:ext cx="6443901" cy="3660775"/>
          </a:xfrm>
        </p:spPr>
        <p:txBody>
          <a:bodyPr vert="horz" lIns="91440" tIns="45720" rIns="91440" bIns="45720" rtlCol="0">
            <a:noAutofit/>
          </a:bodyPr>
          <a:lstStyle/>
          <a:p>
            <a:pPr marR="0" lvl="0" fontAlgn="auto">
              <a:lnSpc>
                <a:spcPct val="110000"/>
              </a:lnSpc>
              <a:spcBef>
                <a:spcPts val="1000"/>
              </a:spcBef>
              <a:spcAft>
                <a:spcPts val="0"/>
              </a:spcAft>
              <a:buClrTx/>
              <a:buSzTx/>
              <a:buFont typeface="Wingdings" panose="05000000000000000000" pitchFamily="2" charset="2"/>
              <a:buChar char="§"/>
              <a:tabLst/>
              <a:defRPr/>
            </a:pPr>
            <a:r>
              <a:rPr lang="en-US" sz="2000" dirty="0">
                <a:solidFill>
                  <a:schemeClr val="tx1">
                    <a:lumMod val="75000"/>
                    <a:lumOff val="25000"/>
                  </a:schemeClr>
                </a:solidFill>
                <a:latin typeface="HelveticaNeueLT Pro 55 Roman" panose="020B0604020202020204" pitchFamily="34" charset="0"/>
                <a:cs typeface="+mn-cs"/>
              </a:rPr>
              <a:t>P</a:t>
            </a:r>
            <a:r>
              <a:rPr kumimoji="0" lang="en-US" sz="2000" b="0" i="0" u="none" strike="noStrike" cap="none" spc="0" normalizeH="0" baseline="0" noProof="0" dirty="0">
                <a:ln>
                  <a:noFill/>
                </a:ln>
                <a:solidFill>
                  <a:schemeClr val="tx1">
                    <a:lumMod val="75000"/>
                    <a:lumOff val="25000"/>
                  </a:schemeClr>
                </a:solidFill>
                <a:effectLst/>
                <a:uLnTx/>
                <a:uFillTx/>
                <a:latin typeface="HelveticaNeueLT Pro 55 Roman" panose="020B0604020202020204" pitchFamily="34" charset="0"/>
                <a:cs typeface="+mn-cs"/>
              </a:rPr>
              <a:t>runing and myelination occur during sleep</a:t>
            </a:r>
          </a:p>
          <a:p>
            <a:pPr marR="0" lvl="0" fontAlgn="auto">
              <a:lnSpc>
                <a:spcPct val="110000"/>
              </a:lnSpc>
              <a:spcBef>
                <a:spcPts val="1000"/>
              </a:spcBef>
              <a:spcAft>
                <a:spcPts val="0"/>
              </a:spcAft>
              <a:buClrTx/>
              <a:buSzTx/>
              <a:buFont typeface="Wingdings" panose="05000000000000000000" pitchFamily="2" charset="2"/>
              <a:buChar char="§"/>
              <a:tabLst/>
              <a:defRPr/>
            </a:pPr>
            <a:r>
              <a:rPr lang="en-US" sz="2000" dirty="0">
                <a:solidFill>
                  <a:schemeClr val="tx1">
                    <a:lumMod val="75000"/>
                    <a:lumOff val="25000"/>
                  </a:schemeClr>
                </a:solidFill>
                <a:latin typeface="HelveticaNeueLT Pro 55 Roman" panose="020B0604020202020204" pitchFamily="34" charset="0"/>
                <a:cs typeface="+mn-cs"/>
              </a:rPr>
              <a:t>S</a:t>
            </a:r>
            <a:r>
              <a:rPr kumimoji="0" lang="en-US" sz="2000" b="0" i="0" u="none" strike="noStrike" cap="none" spc="0" normalizeH="0" baseline="0" noProof="0" dirty="0">
                <a:ln>
                  <a:noFill/>
                </a:ln>
                <a:solidFill>
                  <a:schemeClr val="tx1">
                    <a:lumMod val="75000"/>
                    <a:lumOff val="25000"/>
                  </a:schemeClr>
                </a:solidFill>
                <a:effectLst/>
                <a:uLnTx/>
                <a:uFillTx/>
                <a:latin typeface="HelveticaNeueLT Pro 55 Roman" panose="020B0604020202020204" pitchFamily="34" charset="0"/>
                <a:cs typeface="+mn-cs"/>
              </a:rPr>
              <a:t>leep strengthens learning and memories</a:t>
            </a:r>
          </a:p>
          <a:p>
            <a:pPr marL="228594" marR="0" lvl="0" fontAlgn="auto">
              <a:spcBef>
                <a:spcPts val="1000"/>
              </a:spcBef>
              <a:spcAft>
                <a:spcPts val="0"/>
              </a:spcAft>
              <a:buClrTx/>
              <a:buSzTx/>
              <a:tabLst/>
              <a:defRPr/>
            </a:pPr>
            <a:endParaRPr lang="en-US" sz="2000" dirty="0">
              <a:solidFill>
                <a:schemeClr val="tx1">
                  <a:lumMod val="75000"/>
                  <a:lumOff val="25000"/>
                </a:schemeClr>
              </a:solidFill>
              <a:latin typeface="HelveticaNeueLT Pro 55 Roman" panose="020B0604020202020204" pitchFamily="34" charset="0"/>
              <a:cs typeface="+mn-cs"/>
            </a:endParaRPr>
          </a:p>
          <a:p>
            <a:pPr marL="0" marR="0" lvl="0" indent="0" fontAlgn="auto">
              <a:spcBef>
                <a:spcPts val="1000"/>
              </a:spcBef>
              <a:spcAft>
                <a:spcPts val="0"/>
              </a:spcAft>
              <a:buClrTx/>
              <a:buSzTx/>
              <a:buNone/>
              <a:tabLst/>
              <a:defRPr/>
            </a:pPr>
            <a:r>
              <a:rPr kumimoji="0" lang="en-US" sz="2000" b="1" i="0" u="none" strike="noStrike" cap="none" spc="0" normalizeH="0" baseline="0" noProof="0" dirty="0">
                <a:ln>
                  <a:noFill/>
                </a:ln>
                <a:solidFill>
                  <a:schemeClr val="tx1">
                    <a:lumMod val="75000"/>
                    <a:lumOff val="25000"/>
                  </a:schemeClr>
                </a:solidFill>
                <a:effectLst/>
                <a:uLnTx/>
                <a:uFillTx/>
                <a:latin typeface="HelveticaNeueLT Pro 55 Roman" panose="020B0604020202020204" pitchFamily="34" charset="0"/>
                <a:cs typeface="+mn-cs"/>
              </a:rPr>
              <a:t>What </a:t>
            </a:r>
            <a:r>
              <a:rPr lang="en-US" sz="2000" b="1" dirty="0">
                <a:solidFill>
                  <a:schemeClr val="tx1">
                    <a:lumMod val="75000"/>
                    <a:lumOff val="25000"/>
                  </a:schemeClr>
                </a:solidFill>
                <a:latin typeface="HelveticaNeueLT Pro 55 Roman" panose="020B0604020202020204" pitchFamily="34" charset="0"/>
                <a:cs typeface="+mn-cs"/>
              </a:rPr>
              <a:t>impacts our adolescents’ sleep?</a:t>
            </a:r>
          </a:p>
          <a:p>
            <a:pPr marL="0" marR="0" lvl="0" fontAlgn="auto">
              <a:spcBef>
                <a:spcPts val="1000"/>
              </a:spcBef>
              <a:spcAft>
                <a:spcPts val="0"/>
              </a:spcAft>
              <a:buClrTx/>
              <a:buSzTx/>
              <a:tabLst/>
              <a:defRPr/>
            </a:pPr>
            <a:endParaRPr lang="en-US" sz="2000" b="1" dirty="0">
              <a:solidFill>
                <a:schemeClr val="tx1">
                  <a:lumMod val="75000"/>
                  <a:lumOff val="25000"/>
                </a:schemeClr>
              </a:solidFill>
              <a:latin typeface="HelveticaNeueLT Pro 55 Roman" panose="020B0604020202020204" pitchFamily="34" charset="0"/>
              <a:cs typeface="+mn-cs"/>
            </a:endParaRPr>
          </a:p>
          <a:p>
            <a:pPr marR="0" lvl="0" fontAlgn="auto">
              <a:lnSpc>
                <a:spcPct val="100000"/>
              </a:lnSpc>
              <a:spcBef>
                <a:spcPts val="1000"/>
              </a:spcBef>
              <a:spcAft>
                <a:spcPts val="0"/>
              </a:spcAft>
              <a:buClrTx/>
              <a:buSzTx/>
              <a:buFont typeface="Wingdings" panose="05000000000000000000" pitchFamily="2" charset="2"/>
              <a:buChar char="§"/>
              <a:tabLst/>
              <a:defRPr/>
            </a:pPr>
            <a:r>
              <a:rPr lang="en-US" sz="2000" dirty="0">
                <a:solidFill>
                  <a:schemeClr val="tx1">
                    <a:lumMod val="75000"/>
                    <a:lumOff val="25000"/>
                  </a:schemeClr>
                </a:solidFill>
                <a:latin typeface="HelveticaNeueLT Pro 55 Roman" panose="020B0604020202020204" pitchFamily="34" charset="0"/>
                <a:cs typeface="+mn-cs"/>
              </a:rPr>
              <a:t>Later release of melatonin during adolescence</a:t>
            </a:r>
          </a:p>
          <a:p>
            <a:pPr marR="0" lvl="0" fontAlgn="auto">
              <a:lnSpc>
                <a:spcPct val="100000"/>
              </a:lnSpc>
              <a:spcBef>
                <a:spcPts val="1000"/>
              </a:spcBef>
              <a:spcAft>
                <a:spcPts val="0"/>
              </a:spcAft>
              <a:buClrTx/>
              <a:buSzTx/>
              <a:buFont typeface="Wingdings" panose="05000000000000000000" pitchFamily="2" charset="2"/>
              <a:buChar char="§"/>
              <a:tabLst/>
              <a:defRPr/>
            </a:pPr>
            <a:r>
              <a:rPr lang="en-US" sz="2000" dirty="0">
                <a:solidFill>
                  <a:schemeClr val="tx1">
                    <a:lumMod val="75000"/>
                    <a:lumOff val="25000"/>
                  </a:schemeClr>
                </a:solidFill>
                <a:latin typeface="HelveticaNeueLT Pro 55 Roman" panose="020B0604020202020204" pitchFamily="34" charset="0"/>
                <a:cs typeface="+mn-cs"/>
              </a:rPr>
              <a:t>Lack of safety to sleep well, if at all</a:t>
            </a:r>
          </a:p>
          <a:p>
            <a:pPr marR="0" lvl="0" fontAlgn="auto">
              <a:lnSpc>
                <a:spcPct val="100000"/>
              </a:lnSpc>
              <a:spcBef>
                <a:spcPts val="1000"/>
              </a:spcBef>
              <a:spcAft>
                <a:spcPts val="0"/>
              </a:spcAft>
              <a:buClrTx/>
              <a:buSzTx/>
              <a:buFont typeface="Wingdings" panose="05000000000000000000" pitchFamily="2" charset="2"/>
              <a:buChar char="§"/>
              <a:tabLst/>
              <a:defRPr/>
            </a:pPr>
            <a:r>
              <a:rPr lang="en-US" sz="2000" dirty="0">
                <a:solidFill>
                  <a:schemeClr val="tx1">
                    <a:lumMod val="75000"/>
                    <a:lumOff val="25000"/>
                  </a:schemeClr>
                </a:solidFill>
                <a:latin typeface="HelveticaNeueLT Pro 55 Roman" panose="020B0604020202020204" pitchFamily="34" charset="0"/>
                <a:cs typeface="+mn-cs"/>
              </a:rPr>
              <a:t>Poor sleep hygiene</a:t>
            </a:r>
          </a:p>
          <a:p>
            <a:pPr marR="0" lvl="0" fontAlgn="auto">
              <a:lnSpc>
                <a:spcPct val="100000"/>
              </a:lnSpc>
              <a:spcBef>
                <a:spcPts val="1000"/>
              </a:spcBef>
              <a:spcAft>
                <a:spcPts val="0"/>
              </a:spcAft>
              <a:buClrTx/>
              <a:buSzTx/>
              <a:buFont typeface="Wingdings" panose="05000000000000000000" pitchFamily="2" charset="2"/>
              <a:buChar char="§"/>
              <a:tabLst/>
              <a:defRPr/>
            </a:pPr>
            <a:r>
              <a:rPr lang="en-US" sz="2000" dirty="0">
                <a:solidFill>
                  <a:schemeClr val="tx1">
                    <a:lumMod val="75000"/>
                    <a:lumOff val="25000"/>
                  </a:schemeClr>
                </a:solidFill>
                <a:latin typeface="HelveticaNeueLT Pro 55 Roman" panose="020B0604020202020204" pitchFamily="34" charset="0"/>
                <a:cs typeface="+mn-cs"/>
              </a:rPr>
              <a:t>Use of devices</a:t>
            </a:r>
          </a:p>
          <a:p>
            <a:pPr marL="0" marR="0" lvl="0" indent="0" fontAlgn="auto">
              <a:lnSpc>
                <a:spcPct val="100000"/>
              </a:lnSpc>
              <a:spcBef>
                <a:spcPts val="1000"/>
              </a:spcBef>
              <a:spcAft>
                <a:spcPts val="0"/>
              </a:spcAft>
              <a:buClrTx/>
              <a:buSzTx/>
              <a:buNone/>
              <a:tabLst/>
              <a:defRPr/>
            </a:pPr>
            <a:r>
              <a:rPr lang="en-US" sz="2000" b="1" dirty="0">
                <a:solidFill>
                  <a:schemeClr val="tx1">
                    <a:lumMod val="75000"/>
                    <a:lumOff val="25000"/>
                  </a:schemeClr>
                </a:solidFill>
                <a:latin typeface="HelveticaNeueLT Pro 55 Roman" panose="020B0604020202020204" pitchFamily="34" charset="0"/>
                <a:cs typeface="+mn-cs"/>
              </a:rPr>
              <a:t>                          </a:t>
            </a:r>
          </a:p>
        </p:txBody>
      </p:sp>
      <p:pic>
        <p:nvPicPr>
          <p:cNvPr id="4" name="Picture 3">
            <a:extLst>
              <a:ext uri="{FF2B5EF4-FFF2-40B4-BE49-F238E27FC236}">
                <a16:creationId xmlns:a16="http://schemas.microsoft.com/office/drawing/2014/main" id="{2689F12E-3D47-4E93-B60D-550CF633F2AF}"/>
              </a:ext>
            </a:extLst>
          </p:cNvPr>
          <p:cNvPicPr>
            <a:picLocks noChangeAspect="1"/>
          </p:cNvPicPr>
          <p:nvPr/>
        </p:nvPicPr>
        <p:blipFill rotWithShape="1">
          <a:blip r:embed="rId3"/>
          <a:srcRect l="26442" r="28226" b="-1"/>
          <a:stretch/>
        </p:blipFill>
        <p:spPr>
          <a:xfrm>
            <a:off x="0" y="0"/>
            <a:ext cx="4115218" cy="6059704"/>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935099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F4EED7-9151-413B-862A-4D0A2A2C6D6F}"/>
              </a:ext>
            </a:extLst>
          </p:cNvPr>
          <p:cNvPicPr>
            <a:picLocks noChangeAspect="1"/>
          </p:cNvPicPr>
          <p:nvPr/>
        </p:nvPicPr>
        <p:blipFill rotWithShape="1">
          <a:blip r:embed="rId2"/>
          <a:srcRect l="12851" t="31041" r="17184" b="8022"/>
          <a:stretch/>
        </p:blipFill>
        <p:spPr>
          <a:xfrm>
            <a:off x="449489" y="300825"/>
            <a:ext cx="11293022" cy="6557175"/>
          </a:xfrm>
          <a:prstGeom prst="rect">
            <a:avLst/>
          </a:prstGeom>
        </p:spPr>
      </p:pic>
      <p:sp>
        <p:nvSpPr>
          <p:cNvPr id="4" name="Rectangle 3">
            <a:extLst>
              <a:ext uri="{FF2B5EF4-FFF2-40B4-BE49-F238E27FC236}">
                <a16:creationId xmlns:a16="http://schemas.microsoft.com/office/drawing/2014/main" id="{2933EA97-F9DB-4E30-834F-3A82DB935F09}"/>
              </a:ext>
            </a:extLst>
          </p:cNvPr>
          <p:cNvSpPr/>
          <p:nvPr/>
        </p:nvSpPr>
        <p:spPr>
          <a:xfrm>
            <a:off x="600075" y="6134100"/>
            <a:ext cx="3086100" cy="72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Picture 4">
            <a:extLst>
              <a:ext uri="{FF2B5EF4-FFF2-40B4-BE49-F238E27FC236}">
                <a16:creationId xmlns:a16="http://schemas.microsoft.com/office/drawing/2014/main" id="{5E66D987-F9D0-483B-80FF-A3E9EAF12022}"/>
              </a:ext>
            </a:extLst>
          </p:cNvPr>
          <p:cNvPicPr>
            <a:picLocks noChangeAspect="1"/>
          </p:cNvPicPr>
          <p:nvPr/>
        </p:nvPicPr>
        <p:blipFill rotWithShape="1">
          <a:blip r:embed="rId3"/>
          <a:srcRect l="71329" t="81965" r="17407" b="8333"/>
          <a:stretch/>
        </p:blipFill>
        <p:spPr>
          <a:xfrm>
            <a:off x="10134600" y="5753100"/>
            <a:ext cx="1924050" cy="1104900"/>
          </a:xfrm>
          <a:prstGeom prst="rect">
            <a:avLst/>
          </a:prstGeom>
        </p:spPr>
      </p:pic>
      <p:sp>
        <p:nvSpPr>
          <p:cNvPr id="2" name="Oval 1">
            <a:extLst>
              <a:ext uri="{FF2B5EF4-FFF2-40B4-BE49-F238E27FC236}">
                <a16:creationId xmlns:a16="http://schemas.microsoft.com/office/drawing/2014/main" id="{51953F3A-14BF-476D-B735-244312E38F2C}"/>
              </a:ext>
            </a:extLst>
          </p:cNvPr>
          <p:cNvSpPr/>
          <p:nvPr/>
        </p:nvSpPr>
        <p:spPr>
          <a:xfrm>
            <a:off x="7180976" y="1694576"/>
            <a:ext cx="2785145" cy="2927758"/>
          </a:xfrm>
          <a:prstGeom prst="ellipse">
            <a:avLst/>
          </a:prstGeom>
          <a:solidFill>
            <a:srgbClr val="F26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938865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966B-0618-455D-A6AD-8D4270782940}"/>
              </a:ext>
            </a:extLst>
          </p:cNvPr>
          <p:cNvSpPr>
            <a:spLocks noGrp="1"/>
          </p:cNvSpPr>
          <p:nvPr>
            <p:ph type="title"/>
          </p:nvPr>
        </p:nvSpPr>
        <p:spPr>
          <a:xfrm>
            <a:off x="184322" y="-59418"/>
            <a:ext cx="11132358" cy="1325563"/>
          </a:xfrm>
        </p:spPr>
        <p:txBody>
          <a:bodyPr/>
          <a:lstStyle/>
          <a:p>
            <a:r>
              <a:rPr lang="en-AU" dirty="0"/>
              <a:t>Adolescent brain development</a:t>
            </a:r>
          </a:p>
        </p:txBody>
      </p:sp>
      <p:sp>
        <p:nvSpPr>
          <p:cNvPr id="5" name="Content Placeholder 4">
            <a:extLst>
              <a:ext uri="{FF2B5EF4-FFF2-40B4-BE49-F238E27FC236}">
                <a16:creationId xmlns:a16="http://schemas.microsoft.com/office/drawing/2014/main" id="{84286668-DA2F-82F6-DFE4-082C7E12DAA6}"/>
              </a:ext>
            </a:extLst>
          </p:cNvPr>
          <p:cNvSpPr>
            <a:spLocks noGrp="1"/>
          </p:cNvSpPr>
          <p:nvPr>
            <p:ph idx="1"/>
          </p:nvPr>
        </p:nvSpPr>
        <p:spPr>
          <a:xfrm>
            <a:off x="746124" y="1360112"/>
            <a:ext cx="11158150" cy="3660775"/>
          </a:xfrm>
        </p:spPr>
        <p:txBody>
          <a:bodyPr>
            <a:normAutofit lnSpcReduction="10000"/>
          </a:bodyPr>
          <a:lstStyle/>
          <a:p>
            <a:pPr>
              <a:spcBef>
                <a:spcPts val="0"/>
              </a:spcBef>
              <a:spcAft>
                <a:spcPts val="0"/>
              </a:spcAft>
              <a:buNone/>
            </a:pPr>
            <a:r>
              <a:rPr lang="en-AU" b="1" dirty="0">
                <a:latin typeface="+mn-lt"/>
              </a:rPr>
              <a:t>Behaviours associated with an under -developed </a:t>
            </a:r>
          </a:p>
          <a:p>
            <a:pPr>
              <a:spcBef>
                <a:spcPts val="0"/>
              </a:spcBef>
              <a:spcAft>
                <a:spcPts val="0"/>
              </a:spcAft>
              <a:buNone/>
            </a:pPr>
            <a:r>
              <a:rPr lang="en-AU" b="1" dirty="0">
                <a:latin typeface="+mn-lt"/>
              </a:rPr>
              <a:t>pre-frontal cortex:</a:t>
            </a:r>
          </a:p>
          <a:p>
            <a:pPr>
              <a:spcBef>
                <a:spcPts val="1438"/>
              </a:spcBef>
            </a:pPr>
            <a:r>
              <a:rPr lang="en-AU" dirty="0">
                <a:latin typeface="+mn-lt"/>
              </a:rPr>
              <a:t>Short attention span</a:t>
            </a:r>
          </a:p>
          <a:p>
            <a:pPr>
              <a:spcBef>
                <a:spcPts val="1438"/>
              </a:spcBef>
            </a:pPr>
            <a:r>
              <a:rPr lang="en-AU" dirty="0">
                <a:latin typeface="+mn-lt"/>
              </a:rPr>
              <a:t>Impulsivity and increased risk taking</a:t>
            </a:r>
          </a:p>
          <a:p>
            <a:pPr>
              <a:spcBef>
                <a:spcPts val="1438"/>
              </a:spcBef>
            </a:pPr>
            <a:r>
              <a:rPr lang="en-AU" dirty="0">
                <a:latin typeface="+mn-lt"/>
              </a:rPr>
              <a:t>Procrastination (lack of motivation or internal reward systems)</a:t>
            </a:r>
          </a:p>
          <a:p>
            <a:pPr>
              <a:spcBef>
                <a:spcPts val="1438"/>
              </a:spcBef>
            </a:pPr>
            <a:r>
              <a:rPr lang="en-AU" dirty="0">
                <a:latin typeface="+mn-lt"/>
              </a:rPr>
              <a:t>Disorganisation (trouble working through long term goals)</a:t>
            </a:r>
          </a:p>
          <a:p>
            <a:pPr>
              <a:spcBef>
                <a:spcPts val="1438"/>
              </a:spcBef>
            </a:pPr>
            <a:r>
              <a:rPr lang="en-AU" dirty="0">
                <a:latin typeface="+mn-lt"/>
              </a:rPr>
              <a:t>Poor Judgement and problem solving</a:t>
            </a:r>
          </a:p>
          <a:p>
            <a:pPr>
              <a:spcBef>
                <a:spcPts val="1438"/>
              </a:spcBef>
            </a:pPr>
            <a:r>
              <a:rPr lang="en-AU" dirty="0">
                <a:latin typeface="+mn-lt"/>
              </a:rPr>
              <a:t>Reduction in ability to see things from other’s perspective</a:t>
            </a:r>
            <a:endParaRPr lang="en-US" dirty="0">
              <a:latin typeface="+mn-lt"/>
            </a:endParaRPr>
          </a:p>
          <a:p>
            <a:endParaRPr lang="en-AU" dirty="0"/>
          </a:p>
        </p:txBody>
      </p:sp>
    </p:spTree>
    <p:extLst>
      <p:ext uri="{BB962C8B-B14F-4D97-AF65-F5344CB8AC3E}">
        <p14:creationId xmlns:p14="http://schemas.microsoft.com/office/powerpoint/2010/main" val="3138611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A37D96-E2A3-4A16-99BD-6D076C5E83CF}"/>
              </a:ext>
            </a:extLst>
          </p:cNvPr>
          <p:cNvSpPr txBox="1">
            <a:spLocks/>
          </p:cNvSpPr>
          <p:nvPr/>
        </p:nvSpPr>
        <p:spPr>
          <a:xfrm>
            <a:off x="0" y="-141715"/>
            <a:ext cx="8534400" cy="8890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ED8B00"/>
                </a:solidFill>
                <a:latin typeface="Helvetica Neue" charset="0"/>
                <a:ea typeface="Helvetica Neue" charset="0"/>
                <a:cs typeface="Helvetica Neue" charset="0"/>
              </a:defRPr>
            </a:lvl1pPr>
          </a:lstStyle>
          <a:p>
            <a:r>
              <a:rPr lang="en-US" sz="2400" dirty="0"/>
              <a:t>Polyvagal theory and Protective Responses</a:t>
            </a:r>
          </a:p>
        </p:txBody>
      </p:sp>
      <p:pic>
        <p:nvPicPr>
          <p:cNvPr id="5" name="Picture 4">
            <a:extLst>
              <a:ext uri="{FF2B5EF4-FFF2-40B4-BE49-F238E27FC236}">
                <a16:creationId xmlns:a16="http://schemas.microsoft.com/office/drawing/2014/main" id="{042599DA-CD89-4816-90E8-FBA446AE2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201" y="529191"/>
            <a:ext cx="8603713" cy="5581521"/>
          </a:xfrm>
          <a:prstGeom prst="rect">
            <a:avLst/>
          </a:prstGeom>
        </p:spPr>
      </p:pic>
      <p:pic>
        <p:nvPicPr>
          <p:cNvPr id="6" name="Picture 5">
            <a:extLst>
              <a:ext uri="{FF2B5EF4-FFF2-40B4-BE49-F238E27FC236}">
                <a16:creationId xmlns:a16="http://schemas.microsoft.com/office/drawing/2014/main" id="{1989E7CF-9AAD-4792-BE9B-7942D69E735D}"/>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8808098" y="3961868"/>
            <a:ext cx="1523525" cy="2060699"/>
          </a:xfrm>
          <a:prstGeom prst="rect">
            <a:avLst/>
          </a:prstGeom>
        </p:spPr>
      </p:pic>
      <p:pic>
        <p:nvPicPr>
          <p:cNvPr id="7" name="Picture 6">
            <a:extLst>
              <a:ext uri="{FF2B5EF4-FFF2-40B4-BE49-F238E27FC236}">
                <a16:creationId xmlns:a16="http://schemas.microsoft.com/office/drawing/2014/main" id="{72364264-FB1A-48DF-B716-949CA8C0220C}"/>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328079">
            <a:off x="9176047" y="2403483"/>
            <a:ext cx="3005704" cy="1683444"/>
          </a:xfrm>
          <a:prstGeom prst="rect">
            <a:avLst/>
          </a:prstGeom>
        </p:spPr>
      </p:pic>
      <p:pic>
        <p:nvPicPr>
          <p:cNvPr id="8" name="Picture 7">
            <a:extLst>
              <a:ext uri="{FF2B5EF4-FFF2-40B4-BE49-F238E27FC236}">
                <a16:creationId xmlns:a16="http://schemas.microsoft.com/office/drawing/2014/main" id="{EBF68FF5-6519-4AE8-8459-5C478D68D82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808098" y="401875"/>
            <a:ext cx="2182905" cy="1735773"/>
          </a:xfrm>
          <a:prstGeom prst="rect">
            <a:avLst/>
          </a:prstGeom>
        </p:spPr>
      </p:pic>
    </p:spTree>
    <p:extLst>
      <p:ext uri="{BB962C8B-B14F-4D97-AF65-F5344CB8AC3E}">
        <p14:creationId xmlns:p14="http://schemas.microsoft.com/office/powerpoint/2010/main" val="806395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FFA92-DD6D-4975-8E9F-42C657EDB65E}"/>
              </a:ext>
            </a:extLst>
          </p:cNvPr>
          <p:cNvSpPr>
            <a:spLocks noGrp="1"/>
          </p:cNvSpPr>
          <p:nvPr>
            <p:ph type="title"/>
          </p:nvPr>
        </p:nvSpPr>
        <p:spPr>
          <a:xfrm>
            <a:off x="679622" y="1"/>
            <a:ext cx="9921703" cy="933450"/>
          </a:xfrm>
        </p:spPr>
        <p:txBody>
          <a:bodyPr>
            <a:normAutofit/>
          </a:bodyPr>
          <a:lstStyle/>
          <a:p>
            <a:r>
              <a:rPr lang="en-AU" dirty="0"/>
              <a:t>What  trauma or stress response can look like</a:t>
            </a:r>
          </a:p>
        </p:txBody>
      </p:sp>
      <p:sp>
        <p:nvSpPr>
          <p:cNvPr id="4" name="Rectangle: Rounded Corners 3">
            <a:extLst>
              <a:ext uri="{FF2B5EF4-FFF2-40B4-BE49-F238E27FC236}">
                <a16:creationId xmlns:a16="http://schemas.microsoft.com/office/drawing/2014/main" id="{038A26D2-F51C-4859-9407-6E5F607EA4C4}"/>
              </a:ext>
            </a:extLst>
          </p:cNvPr>
          <p:cNvSpPr/>
          <p:nvPr/>
        </p:nvSpPr>
        <p:spPr>
          <a:xfrm>
            <a:off x="323850" y="872728"/>
            <a:ext cx="3667125" cy="4943474"/>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6BC1E7E7-B807-42F7-9270-690E0DDEF360}"/>
              </a:ext>
            </a:extLst>
          </p:cNvPr>
          <p:cNvSpPr/>
          <p:nvPr/>
        </p:nvSpPr>
        <p:spPr>
          <a:xfrm>
            <a:off x="4181475" y="872728"/>
            <a:ext cx="3886200" cy="500419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4E6238E2-2C28-45CE-9C49-7FE1BD61B858}"/>
              </a:ext>
            </a:extLst>
          </p:cNvPr>
          <p:cNvSpPr/>
          <p:nvPr/>
        </p:nvSpPr>
        <p:spPr>
          <a:xfrm>
            <a:off x="8258175" y="903090"/>
            <a:ext cx="3724278" cy="494347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25C0E73-AB1C-4452-80D4-A1EB166AF2A6}"/>
              </a:ext>
            </a:extLst>
          </p:cNvPr>
          <p:cNvSpPr txBox="1"/>
          <p:nvPr/>
        </p:nvSpPr>
        <p:spPr>
          <a:xfrm>
            <a:off x="361949" y="1055847"/>
            <a:ext cx="3629026" cy="44319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Cognitions &amp; Behaviours: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Asking lots of questions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Bravado (speech or actions)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Attention, concentration and memory difficulties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Black &amp; White thinking, negative thoughts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Generalised worries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Rigid thinking &amp; behaviours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Compulsions/ repetitive behaviours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Ruminating – what if’s, should, cyclic thoughts</a:t>
            </a:r>
          </a:p>
        </p:txBody>
      </p:sp>
      <p:sp>
        <p:nvSpPr>
          <p:cNvPr id="8" name="TextBox 7">
            <a:extLst>
              <a:ext uri="{FF2B5EF4-FFF2-40B4-BE49-F238E27FC236}">
                <a16:creationId xmlns:a16="http://schemas.microsoft.com/office/drawing/2014/main" id="{67ACB590-1AB1-4F6A-B2C7-04C70D440748}"/>
              </a:ext>
            </a:extLst>
          </p:cNvPr>
          <p:cNvSpPr txBox="1"/>
          <p:nvPr/>
        </p:nvSpPr>
        <p:spPr>
          <a:xfrm>
            <a:off x="4314826" y="1034624"/>
            <a:ext cx="3657599"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Mobilised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Hypervigilant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Edgy/jumpy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Irritable – easily annoyed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Poor recovery from distraction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‘silly’, loud, over-excitement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Unsettled, sleep difficulties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Outbursts, aggression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Defensive, taking things personally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Increased expectations of self and others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Inflexible, ‘controlling’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Sensitive to sensory input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4B7AE04-D45B-463F-9D18-B30007C8A67A}"/>
              </a:ext>
            </a:extLst>
          </p:cNvPr>
          <p:cNvSpPr txBox="1"/>
          <p:nvPr/>
        </p:nvSpPr>
        <p:spPr>
          <a:xfrm>
            <a:off x="8524878" y="1055847"/>
            <a:ext cx="330517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Immobilised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Flat, numb affect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Disengaged, disinterested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Withdrawn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“boredom”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Lethargic, unmotivated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Disconnected from peers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Developmental regression – e.g. with abilities to self-soothe, self-care/hygiene, toileting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Changes to appetite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877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0663C5-8CD7-4285-AEE2-70F587AC2718}"/>
              </a:ext>
            </a:extLst>
          </p:cNvPr>
          <p:cNvPicPr>
            <a:picLocks noChangeAspect="1"/>
          </p:cNvPicPr>
          <p:nvPr/>
        </p:nvPicPr>
        <p:blipFill>
          <a:blip r:embed="rId3"/>
          <a:stretch>
            <a:fillRect/>
          </a:stretch>
        </p:blipFill>
        <p:spPr>
          <a:xfrm>
            <a:off x="403392" y="258322"/>
            <a:ext cx="11385215" cy="5753527"/>
          </a:xfrm>
          <a:prstGeom prst="rect">
            <a:avLst/>
          </a:prstGeom>
        </p:spPr>
      </p:pic>
    </p:spTree>
    <p:extLst>
      <p:ext uri="{BB962C8B-B14F-4D97-AF65-F5344CB8AC3E}">
        <p14:creationId xmlns:p14="http://schemas.microsoft.com/office/powerpoint/2010/main" val="135316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9E91-28B5-FF49-A98E-77D0E7E92AAE}"/>
              </a:ext>
            </a:extLst>
          </p:cNvPr>
          <p:cNvSpPr>
            <a:spLocks noGrp="1"/>
          </p:cNvSpPr>
          <p:nvPr>
            <p:ph type="title"/>
          </p:nvPr>
        </p:nvSpPr>
        <p:spPr/>
        <p:txBody>
          <a:bodyPr>
            <a:normAutofit/>
          </a:bodyPr>
          <a:lstStyle/>
          <a:p>
            <a:r>
              <a:rPr kumimoji="0" lang="en-AU" sz="4000" b="1" i="0" u="none" strike="noStrike" kern="1200" cap="none" spc="0" normalizeH="0" baseline="0" noProof="0" dirty="0">
                <a:ln>
                  <a:noFill/>
                </a:ln>
                <a:solidFill>
                  <a:srgbClr val="660033"/>
                </a:solidFill>
                <a:effectLst/>
                <a:uLnTx/>
                <a:uFillTx/>
                <a:latin typeface="HelveticaNeueLT Pro 55 Roman" panose="020B0604020202020204" pitchFamily="34" charset="0"/>
              </a:rPr>
              <a:t>Bottom up and top down responding</a:t>
            </a:r>
            <a:endParaRPr lang="en-US" sz="4000" dirty="0">
              <a:solidFill>
                <a:srgbClr val="660033"/>
              </a:solidFill>
              <a:latin typeface="HelveticaNeueLT Pro 55 Roman" panose="020B0604020202020204" pitchFamily="34" charset="0"/>
            </a:endParaRPr>
          </a:p>
        </p:txBody>
      </p:sp>
      <p:pic>
        <p:nvPicPr>
          <p:cNvPr id="4" name="Content Placeholder 3">
            <a:extLst>
              <a:ext uri="{FF2B5EF4-FFF2-40B4-BE49-F238E27FC236}">
                <a16:creationId xmlns:a16="http://schemas.microsoft.com/office/drawing/2014/main" id="{19049F03-FB39-4921-FD7B-3059650B54E3}"/>
              </a:ext>
            </a:extLst>
          </p:cNvPr>
          <p:cNvPicPr>
            <a:picLocks noGrp="1" noChangeAspect="1"/>
          </p:cNvPicPr>
          <p:nvPr>
            <p:ph idx="1"/>
          </p:nvPr>
        </p:nvPicPr>
        <p:blipFill>
          <a:blip r:embed="rId2"/>
          <a:stretch>
            <a:fillRect/>
          </a:stretch>
        </p:blipFill>
        <p:spPr>
          <a:xfrm>
            <a:off x="167096" y="1535428"/>
            <a:ext cx="7109777" cy="3382650"/>
          </a:xfrm>
          <a:prstGeom prst="rect">
            <a:avLst/>
          </a:prstGeom>
        </p:spPr>
      </p:pic>
      <p:pic>
        <p:nvPicPr>
          <p:cNvPr id="5" name="Picture 4">
            <a:extLst>
              <a:ext uri="{FF2B5EF4-FFF2-40B4-BE49-F238E27FC236}">
                <a16:creationId xmlns:a16="http://schemas.microsoft.com/office/drawing/2014/main" id="{44B003CD-63BD-4FA9-8920-F9E725053465}"/>
              </a:ext>
            </a:extLst>
          </p:cNvPr>
          <p:cNvPicPr>
            <a:picLocks noChangeAspect="1"/>
          </p:cNvPicPr>
          <p:nvPr/>
        </p:nvPicPr>
        <p:blipFill>
          <a:blip r:embed="rId3"/>
          <a:stretch>
            <a:fillRect/>
          </a:stretch>
        </p:blipFill>
        <p:spPr>
          <a:xfrm>
            <a:off x="1998539" y="1436269"/>
            <a:ext cx="3456020" cy="3667134"/>
          </a:xfrm>
          <a:prstGeom prst="rect">
            <a:avLst/>
          </a:prstGeom>
        </p:spPr>
      </p:pic>
      <p:pic>
        <p:nvPicPr>
          <p:cNvPr id="6" name="Picture 4" descr="Chart, sunburst chart&#10;&#10;Description automatically generated">
            <a:extLst>
              <a:ext uri="{FF2B5EF4-FFF2-40B4-BE49-F238E27FC236}">
                <a16:creationId xmlns:a16="http://schemas.microsoft.com/office/drawing/2014/main" id="{F21AA369-9DD5-4D76-AC55-C26172C35046}"/>
              </a:ext>
            </a:extLst>
          </p:cNvPr>
          <p:cNvPicPr>
            <a:picLocks noChangeAspect="1"/>
          </p:cNvPicPr>
          <p:nvPr/>
        </p:nvPicPr>
        <p:blipFill>
          <a:blip r:embed="rId4"/>
          <a:stretch>
            <a:fillRect/>
          </a:stretch>
        </p:blipFill>
        <p:spPr>
          <a:xfrm>
            <a:off x="5468172" y="1124768"/>
            <a:ext cx="8512079" cy="4788717"/>
          </a:xfrm>
          <a:prstGeom prst="rect">
            <a:avLst/>
          </a:prstGeom>
        </p:spPr>
      </p:pic>
    </p:spTree>
    <p:extLst>
      <p:ext uri="{BB962C8B-B14F-4D97-AF65-F5344CB8AC3E}">
        <p14:creationId xmlns:p14="http://schemas.microsoft.com/office/powerpoint/2010/main" val="1135237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AFF25E-AE38-499B-9138-2D133B0D952F}"/>
              </a:ext>
            </a:extLst>
          </p:cNvPr>
          <p:cNvPicPr>
            <a:picLocks noChangeAspect="1"/>
          </p:cNvPicPr>
          <p:nvPr/>
        </p:nvPicPr>
        <p:blipFill rotWithShape="1">
          <a:blip r:embed="rId3"/>
          <a:srcRect l="71329" t="81965" r="17407" b="8333"/>
          <a:stretch/>
        </p:blipFill>
        <p:spPr>
          <a:xfrm>
            <a:off x="25204" y="5626490"/>
            <a:ext cx="1924050" cy="1104900"/>
          </a:xfrm>
          <a:prstGeom prst="rect">
            <a:avLst/>
          </a:prstGeom>
        </p:spPr>
      </p:pic>
      <p:sp>
        <p:nvSpPr>
          <p:cNvPr id="6" name="Title 1">
            <a:extLst>
              <a:ext uri="{FF2B5EF4-FFF2-40B4-BE49-F238E27FC236}">
                <a16:creationId xmlns:a16="http://schemas.microsoft.com/office/drawing/2014/main" id="{FE6DF62E-FEE3-4834-9F9C-C986A60910ED}"/>
              </a:ext>
            </a:extLst>
          </p:cNvPr>
          <p:cNvSpPr txBox="1">
            <a:spLocks/>
          </p:cNvSpPr>
          <p:nvPr/>
        </p:nvSpPr>
        <p:spPr>
          <a:xfrm>
            <a:off x="511920" y="808039"/>
            <a:ext cx="11132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8B00"/>
                </a:solidFill>
                <a:latin typeface="Helvetica Neue"/>
              </a:rPr>
              <a:t>Safety</a:t>
            </a:r>
          </a:p>
        </p:txBody>
      </p:sp>
      <p:pic>
        <p:nvPicPr>
          <p:cNvPr id="8" name="Picture 7" descr="Diagram&#10;&#10;Description automatically generated">
            <a:extLst>
              <a:ext uri="{FF2B5EF4-FFF2-40B4-BE49-F238E27FC236}">
                <a16:creationId xmlns:a16="http://schemas.microsoft.com/office/drawing/2014/main" id="{B22DA34B-ECE6-4D09-AC27-05ECCA9F38A8}"/>
              </a:ext>
            </a:extLst>
          </p:cNvPr>
          <p:cNvPicPr>
            <a:picLocks noChangeAspect="1"/>
          </p:cNvPicPr>
          <p:nvPr/>
        </p:nvPicPr>
        <p:blipFill>
          <a:blip r:embed="rId4"/>
          <a:stretch>
            <a:fillRect/>
          </a:stretch>
        </p:blipFill>
        <p:spPr>
          <a:xfrm>
            <a:off x="2621280" y="7379"/>
            <a:ext cx="8453889" cy="6724011"/>
          </a:xfrm>
          <a:prstGeom prst="rect">
            <a:avLst/>
          </a:prstGeom>
        </p:spPr>
      </p:pic>
    </p:spTree>
    <p:extLst>
      <p:ext uri="{BB962C8B-B14F-4D97-AF65-F5344CB8AC3E}">
        <p14:creationId xmlns:p14="http://schemas.microsoft.com/office/powerpoint/2010/main" val="2796429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120FA-9AF5-4083-AA51-FFFDA7C8439D}"/>
              </a:ext>
            </a:extLst>
          </p:cNvPr>
          <p:cNvPicPr>
            <a:picLocks noChangeAspect="1"/>
          </p:cNvPicPr>
          <p:nvPr/>
        </p:nvPicPr>
        <p:blipFill rotWithShape="1">
          <a:blip r:embed="rId3"/>
          <a:srcRect l="71329" t="81965" r="17407" b="8333"/>
          <a:stretch/>
        </p:blipFill>
        <p:spPr>
          <a:xfrm>
            <a:off x="10267950" y="5753100"/>
            <a:ext cx="1924050" cy="1104900"/>
          </a:xfrm>
          <a:prstGeom prst="rect">
            <a:avLst/>
          </a:prstGeom>
        </p:spPr>
      </p:pic>
      <p:sp>
        <p:nvSpPr>
          <p:cNvPr id="5" name="Rectangle 4">
            <a:extLst>
              <a:ext uri="{FF2B5EF4-FFF2-40B4-BE49-F238E27FC236}">
                <a16:creationId xmlns:a16="http://schemas.microsoft.com/office/drawing/2014/main" id="{18F054B1-7926-46D3-A856-443DFE7D3685}"/>
              </a:ext>
            </a:extLst>
          </p:cNvPr>
          <p:cNvSpPr/>
          <p:nvPr/>
        </p:nvSpPr>
        <p:spPr>
          <a:xfrm>
            <a:off x="8406063" y="3769895"/>
            <a:ext cx="1315452" cy="1104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Content Placeholder 4">
            <a:extLst>
              <a:ext uri="{FF2B5EF4-FFF2-40B4-BE49-F238E27FC236}">
                <a16:creationId xmlns:a16="http://schemas.microsoft.com/office/drawing/2014/main" id="{244A60E2-E59A-410E-A52F-388548AD927A}"/>
              </a:ext>
            </a:extLst>
          </p:cNvPr>
          <p:cNvPicPr>
            <a:picLocks noChangeAspect="1"/>
          </p:cNvPicPr>
          <p:nvPr/>
        </p:nvPicPr>
        <p:blipFill>
          <a:blip r:embed="rId4"/>
          <a:stretch>
            <a:fillRect/>
          </a:stretch>
        </p:blipFill>
        <p:spPr>
          <a:xfrm>
            <a:off x="2153786" y="129849"/>
            <a:ext cx="8256306" cy="5708408"/>
          </a:xfrm>
          <a:prstGeom prst="rect">
            <a:avLst/>
          </a:prstGeom>
        </p:spPr>
      </p:pic>
      <p:sp>
        <p:nvSpPr>
          <p:cNvPr id="18" name="TextBox 17">
            <a:extLst>
              <a:ext uri="{FF2B5EF4-FFF2-40B4-BE49-F238E27FC236}">
                <a16:creationId xmlns:a16="http://schemas.microsoft.com/office/drawing/2014/main" id="{C26ACA78-27C9-4C98-B4EB-02BBF3CBC022}"/>
              </a:ext>
            </a:extLst>
          </p:cNvPr>
          <p:cNvSpPr txBox="1"/>
          <p:nvPr/>
        </p:nvSpPr>
        <p:spPr>
          <a:xfrm>
            <a:off x="210396" y="4973825"/>
            <a:ext cx="4497593" cy="1754326"/>
          </a:xfrm>
          <a:prstGeom prst="rect">
            <a:avLst/>
          </a:prstGeom>
          <a:noFill/>
        </p:spPr>
        <p:txBody>
          <a:bodyPr wrap="square">
            <a:spAutoFit/>
          </a:bodyPr>
          <a:lstStyle/>
          <a:p>
            <a:pPr algn="ctr"/>
            <a:r>
              <a:rPr lang="en-AU" dirty="0">
                <a:latin typeface="Helvetica Neue"/>
              </a:rPr>
              <a:t>SPACE is the central acronym of the program. It includes 5 domains to help educators better understand the needs of children who have experienced trauma and ways to support them in the educational setting.</a:t>
            </a:r>
          </a:p>
        </p:txBody>
      </p:sp>
    </p:spTree>
    <p:extLst>
      <p:ext uri="{BB962C8B-B14F-4D97-AF65-F5344CB8AC3E}">
        <p14:creationId xmlns:p14="http://schemas.microsoft.com/office/powerpoint/2010/main" val="564935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29CA8E-B118-4081-B59E-2C152E820656}"/>
              </a:ext>
            </a:extLst>
          </p:cNvPr>
          <p:cNvPicPr>
            <a:picLocks noChangeAspect="1"/>
          </p:cNvPicPr>
          <p:nvPr/>
        </p:nvPicPr>
        <p:blipFill rotWithShape="1">
          <a:blip r:embed="rId2"/>
          <a:srcRect l="32130" t="77222" r="17407" b="8333"/>
          <a:stretch/>
        </p:blipFill>
        <p:spPr>
          <a:xfrm>
            <a:off x="3571875" y="5213059"/>
            <a:ext cx="8620125" cy="1644941"/>
          </a:xfrm>
          <a:prstGeom prst="rect">
            <a:avLst/>
          </a:prstGeom>
        </p:spPr>
      </p:pic>
      <p:sp>
        <p:nvSpPr>
          <p:cNvPr id="4" name="Rectangle 3">
            <a:extLst>
              <a:ext uri="{FF2B5EF4-FFF2-40B4-BE49-F238E27FC236}">
                <a16:creationId xmlns:a16="http://schemas.microsoft.com/office/drawing/2014/main" id="{6BBD45F5-11D7-4CAE-8554-D283B9FD8ACE}"/>
              </a:ext>
            </a:extLst>
          </p:cNvPr>
          <p:cNvSpPr/>
          <p:nvPr/>
        </p:nvSpPr>
        <p:spPr>
          <a:xfrm>
            <a:off x="7677150" y="4638675"/>
            <a:ext cx="3152775"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Rectangle 4">
            <a:extLst>
              <a:ext uri="{FF2B5EF4-FFF2-40B4-BE49-F238E27FC236}">
                <a16:creationId xmlns:a16="http://schemas.microsoft.com/office/drawing/2014/main" id="{F6650259-1AAC-4CD3-AF0B-B485D61457D2}"/>
              </a:ext>
            </a:extLst>
          </p:cNvPr>
          <p:cNvSpPr/>
          <p:nvPr/>
        </p:nvSpPr>
        <p:spPr>
          <a:xfrm>
            <a:off x="4086226" y="5186362"/>
            <a:ext cx="428625" cy="606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a:extLst>
              <a:ext uri="{FF2B5EF4-FFF2-40B4-BE49-F238E27FC236}">
                <a16:creationId xmlns:a16="http://schemas.microsoft.com/office/drawing/2014/main" id="{D8D44791-7661-4CC7-8DB2-086C91A51289}"/>
              </a:ext>
            </a:extLst>
          </p:cNvPr>
          <p:cNvPicPr>
            <a:picLocks noChangeAspect="1"/>
          </p:cNvPicPr>
          <p:nvPr/>
        </p:nvPicPr>
        <p:blipFill rotWithShape="1">
          <a:blip r:embed="rId2"/>
          <a:srcRect l="71329" t="81965" r="17407" b="8333"/>
          <a:stretch/>
        </p:blipFill>
        <p:spPr>
          <a:xfrm>
            <a:off x="10267950" y="5753100"/>
            <a:ext cx="1924050" cy="1104900"/>
          </a:xfrm>
          <a:prstGeom prst="rect">
            <a:avLst/>
          </a:prstGeom>
        </p:spPr>
      </p:pic>
      <p:sp>
        <p:nvSpPr>
          <p:cNvPr id="6" name="Title 1">
            <a:extLst>
              <a:ext uri="{FF2B5EF4-FFF2-40B4-BE49-F238E27FC236}">
                <a16:creationId xmlns:a16="http://schemas.microsoft.com/office/drawing/2014/main" id="{426388AB-DCEC-4C0D-A12E-D864F13A105E}"/>
              </a:ext>
            </a:extLst>
          </p:cNvPr>
          <p:cNvSpPr txBox="1">
            <a:spLocks/>
          </p:cNvSpPr>
          <p:nvPr/>
        </p:nvSpPr>
        <p:spPr>
          <a:xfrm>
            <a:off x="511920" y="808039"/>
            <a:ext cx="11132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8B00"/>
                </a:solidFill>
                <a:latin typeface="Helvetica Neue"/>
              </a:rPr>
              <a:t>Staged</a:t>
            </a:r>
          </a:p>
        </p:txBody>
      </p:sp>
      <p:sp>
        <p:nvSpPr>
          <p:cNvPr id="8" name="Content Placeholder 2">
            <a:extLst>
              <a:ext uri="{FF2B5EF4-FFF2-40B4-BE49-F238E27FC236}">
                <a16:creationId xmlns:a16="http://schemas.microsoft.com/office/drawing/2014/main" id="{C3236EF2-D96C-4323-B98E-CAECF66214E3}"/>
              </a:ext>
            </a:extLst>
          </p:cNvPr>
          <p:cNvSpPr txBox="1">
            <a:spLocks/>
          </p:cNvSpPr>
          <p:nvPr/>
        </p:nvSpPr>
        <p:spPr>
          <a:xfrm>
            <a:off x="169660" y="2715468"/>
            <a:ext cx="5227007" cy="45008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latin typeface="Helvetica Neue"/>
              </a:rPr>
              <a:t>Brain development is sequential</a:t>
            </a:r>
          </a:p>
          <a:p>
            <a:r>
              <a:rPr lang="en-AU" sz="2000" dirty="0">
                <a:latin typeface="Helvetica Neue"/>
              </a:rPr>
              <a:t>One of the ways our brain develops is vertically, from the bottom to the top</a:t>
            </a:r>
          </a:p>
          <a:p>
            <a:r>
              <a:rPr lang="en-AU" sz="2000" dirty="0">
                <a:latin typeface="Helvetica Neue"/>
              </a:rPr>
              <a:t>Some neurodevelopmental delays such as those effected by trauma can cause brain changes. However with the right support the brain can be repaired through neuroplasticity. </a:t>
            </a:r>
          </a:p>
          <a:p>
            <a:pPr marL="0" indent="0">
              <a:buFont typeface="Arial" panose="020B0604020202020204" pitchFamily="34" charset="0"/>
              <a:buNone/>
            </a:pPr>
            <a:endParaRPr lang="en-AU" sz="2000" dirty="0">
              <a:latin typeface="Helvetica Neue"/>
            </a:endParaRPr>
          </a:p>
          <a:p>
            <a:endParaRPr lang="en-AU" sz="2000" dirty="0">
              <a:latin typeface="Helvetica Neue"/>
            </a:endParaRPr>
          </a:p>
        </p:txBody>
      </p:sp>
      <p:pic>
        <p:nvPicPr>
          <p:cNvPr id="10" name="Picture Placeholder 6">
            <a:extLst>
              <a:ext uri="{FF2B5EF4-FFF2-40B4-BE49-F238E27FC236}">
                <a16:creationId xmlns:a16="http://schemas.microsoft.com/office/drawing/2014/main" id="{BEEBAE78-1338-4919-B04E-8ED0F88BC3B1}"/>
              </a:ext>
            </a:extLst>
          </p:cNvPr>
          <p:cNvPicPr>
            <a:picLocks noChangeAspect="1"/>
          </p:cNvPicPr>
          <p:nvPr/>
        </p:nvPicPr>
        <p:blipFill>
          <a:blip r:embed="rId3">
            <a:extLst>
              <a:ext uri="{28A0092B-C50C-407E-A947-70E740481C1C}">
                <a14:useLocalDpi xmlns:a14="http://schemas.microsoft.com/office/drawing/2010/main" val="0"/>
              </a:ext>
            </a:extLst>
          </a:blip>
          <a:srcRect l="923" r="923"/>
          <a:stretch>
            <a:fillRect/>
          </a:stretch>
        </p:blipFill>
        <p:spPr>
          <a:xfrm>
            <a:off x="5237503" y="-32145"/>
            <a:ext cx="4665772" cy="4954271"/>
          </a:xfrm>
          <a:prstGeom prst="rect">
            <a:avLst/>
          </a:prstGeom>
        </p:spPr>
      </p:pic>
      <p:pic>
        <p:nvPicPr>
          <p:cNvPr id="9" name="Picture 8">
            <a:extLst>
              <a:ext uri="{FF2B5EF4-FFF2-40B4-BE49-F238E27FC236}">
                <a16:creationId xmlns:a16="http://schemas.microsoft.com/office/drawing/2014/main" id="{558034FA-2E2E-4091-94A8-5EA475C0051E}"/>
              </a:ext>
            </a:extLst>
          </p:cNvPr>
          <p:cNvPicPr>
            <a:picLocks noChangeAspect="1"/>
          </p:cNvPicPr>
          <p:nvPr/>
        </p:nvPicPr>
        <p:blipFill rotWithShape="1">
          <a:blip r:embed="rId4">
            <a:clrChange>
              <a:clrFrom>
                <a:srgbClr val="FFFFFF"/>
              </a:clrFrom>
              <a:clrTo>
                <a:srgbClr val="FFFFFF">
                  <a:alpha val="0"/>
                </a:srgbClr>
              </a:clrTo>
            </a:clrChange>
          </a:blip>
          <a:srcRect l="62240"/>
          <a:stretch/>
        </p:blipFill>
        <p:spPr>
          <a:xfrm>
            <a:off x="9856926" y="2342049"/>
            <a:ext cx="2228313" cy="3986231"/>
          </a:xfrm>
          <a:prstGeom prst="rect">
            <a:avLst/>
          </a:prstGeom>
        </p:spPr>
      </p:pic>
    </p:spTree>
    <p:extLst>
      <p:ext uri="{BB962C8B-B14F-4D97-AF65-F5344CB8AC3E}">
        <p14:creationId xmlns:p14="http://schemas.microsoft.com/office/powerpoint/2010/main" val="2885900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92BF7-B45F-4FE3-80AC-67FDB2A04686}"/>
              </a:ext>
            </a:extLst>
          </p:cNvPr>
          <p:cNvPicPr>
            <a:picLocks noChangeAspect="1"/>
          </p:cNvPicPr>
          <p:nvPr/>
        </p:nvPicPr>
        <p:blipFill rotWithShape="1">
          <a:blip r:embed="rId3"/>
          <a:srcRect l="63704" t="17639" r="17222" b="62500"/>
          <a:stretch/>
        </p:blipFill>
        <p:spPr>
          <a:xfrm>
            <a:off x="8789113" y="0"/>
            <a:ext cx="3402887" cy="2362200"/>
          </a:xfrm>
          <a:prstGeom prst="rect">
            <a:avLst/>
          </a:prstGeom>
        </p:spPr>
      </p:pic>
      <p:pic>
        <p:nvPicPr>
          <p:cNvPr id="4" name="Picture 3">
            <a:extLst>
              <a:ext uri="{FF2B5EF4-FFF2-40B4-BE49-F238E27FC236}">
                <a16:creationId xmlns:a16="http://schemas.microsoft.com/office/drawing/2014/main" id="{CC21D46F-CDD6-47C1-9965-42396817F58E}"/>
              </a:ext>
            </a:extLst>
          </p:cNvPr>
          <p:cNvPicPr>
            <a:picLocks noChangeAspect="1"/>
          </p:cNvPicPr>
          <p:nvPr/>
        </p:nvPicPr>
        <p:blipFill rotWithShape="1">
          <a:blip r:embed="rId3"/>
          <a:srcRect l="63704" t="82638" r="17222" b="8057"/>
          <a:stretch/>
        </p:blipFill>
        <p:spPr>
          <a:xfrm>
            <a:off x="9263413" y="5905500"/>
            <a:ext cx="2928587" cy="952500"/>
          </a:xfrm>
          <a:prstGeom prst="rect">
            <a:avLst/>
          </a:prstGeom>
        </p:spPr>
      </p:pic>
      <p:pic>
        <p:nvPicPr>
          <p:cNvPr id="5" name="Picture 4">
            <a:extLst>
              <a:ext uri="{FF2B5EF4-FFF2-40B4-BE49-F238E27FC236}">
                <a16:creationId xmlns:a16="http://schemas.microsoft.com/office/drawing/2014/main" id="{39AFF25E-AE38-499B-9138-2D133B0D952F}"/>
              </a:ext>
            </a:extLst>
          </p:cNvPr>
          <p:cNvPicPr>
            <a:picLocks noChangeAspect="1"/>
          </p:cNvPicPr>
          <p:nvPr/>
        </p:nvPicPr>
        <p:blipFill rotWithShape="1">
          <a:blip r:embed="rId4"/>
          <a:srcRect l="71329" t="81965" r="17407" b="8333"/>
          <a:stretch/>
        </p:blipFill>
        <p:spPr>
          <a:xfrm>
            <a:off x="10267950" y="5753100"/>
            <a:ext cx="1924050" cy="1104900"/>
          </a:xfrm>
          <a:prstGeom prst="rect">
            <a:avLst/>
          </a:prstGeom>
        </p:spPr>
      </p:pic>
      <p:sp>
        <p:nvSpPr>
          <p:cNvPr id="6" name="Title 1">
            <a:extLst>
              <a:ext uri="{FF2B5EF4-FFF2-40B4-BE49-F238E27FC236}">
                <a16:creationId xmlns:a16="http://schemas.microsoft.com/office/drawing/2014/main" id="{FE6DF62E-FEE3-4834-9F9C-C986A60910ED}"/>
              </a:ext>
            </a:extLst>
          </p:cNvPr>
          <p:cNvSpPr txBox="1">
            <a:spLocks/>
          </p:cNvSpPr>
          <p:nvPr/>
        </p:nvSpPr>
        <p:spPr>
          <a:xfrm>
            <a:off x="511920" y="808039"/>
            <a:ext cx="11132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8B00"/>
                </a:solidFill>
                <a:latin typeface="Helvetica Neue"/>
              </a:rPr>
              <a:t>Staged in the Session/Classroom</a:t>
            </a:r>
          </a:p>
        </p:txBody>
      </p:sp>
      <p:sp>
        <p:nvSpPr>
          <p:cNvPr id="7" name="Content Placeholder 2">
            <a:extLst>
              <a:ext uri="{FF2B5EF4-FFF2-40B4-BE49-F238E27FC236}">
                <a16:creationId xmlns:a16="http://schemas.microsoft.com/office/drawing/2014/main" id="{C30DE611-C075-40A2-9CDD-14A4F0732B86}"/>
              </a:ext>
            </a:extLst>
          </p:cNvPr>
          <p:cNvSpPr txBox="1">
            <a:spLocks/>
          </p:cNvSpPr>
          <p:nvPr/>
        </p:nvSpPr>
        <p:spPr>
          <a:xfrm>
            <a:off x="1370797" y="2056857"/>
            <a:ext cx="9119759" cy="415398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ED8B00"/>
                </a:solidFill>
                <a:latin typeface="Helvetica Neue"/>
              </a:rPr>
              <a:t>From a Teacher:</a:t>
            </a:r>
          </a:p>
          <a:p>
            <a:pPr marL="0" indent="0">
              <a:buNone/>
            </a:pPr>
            <a:endParaRPr lang="en-US" dirty="0">
              <a:latin typeface="Helvetica Neue"/>
            </a:endParaRPr>
          </a:p>
          <a:p>
            <a:pPr marL="0" indent="0" algn="ctr">
              <a:buNone/>
            </a:pPr>
            <a:r>
              <a:rPr lang="en-US" i="1" dirty="0">
                <a:latin typeface="Helvetica Neue"/>
              </a:rPr>
              <a:t>“</a:t>
            </a:r>
            <a:r>
              <a:rPr lang="en-AU" i="1" dirty="0"/>
              <a:t>Always meet the student where they are at (not where they 'should be' and work up from there)”</a:t>
            </a:r>
            <a:endParaRPr lang="en-US" i="1" dirty="0">
              <a:latin typeface="Helvetica Neue"/>
            </a:endParaRPr>
          </a:p>
          <a:p>
            <a:pPr marL="0" indent="0">
              <a:buNone/>
            </a:pPr>
            <a:endParaRPr lang="en-US" dirty="0">
              <a:latin typeface="Helvetica Neue"/>
            </a:endParaRPr>
          </a:p>
          <a:p>
            <a:pPr marL="0" indent="0">
              <a:buNone/>
            </a:pPr>
            <a:r>
              <a:rPr lang="en-US" b="1" dirty="0">
                <a:solidFill>
                  <a:srgbClr val="ED8B00"/>
                </a:solidFill>
                <a:latin typeface="Helvetica Neue"/>
              </a:rPr>
              <a:t>Action: </a:t>
            </a:r>
          </a:p>
          <a:p>
            <a:pPr marL="0" indent="0">
              <a:buNone/>
            </a:pPr>
            <a:r>
              <a:rPr lang="en-AU" dirty="0"/>
              <a:t>Breathing Exercises- Use breathing exercise such as 5 Finger Breathing (2 mins) at beginning and end of each lesson. Finding ourselves in the space, connecting to self.</a:t>
            </a:r>
            <a:endParaRPr lang="en-US" dirty="0">
              <a:latin typeface="Helvetica Neue"/>
            </a:endParaRPr>
          </a:p>
        </p:txBody>
      </p:sp>
    </p:spTree>
    <p:extLst>
      <p:ext uri="{BB962C8B-B14F-4D97-AF65-F5344CB8AC3E}">
        <p14:creationId xmlns:p14="http://schemas.microsoft.com/office/powerpoint/2010/main" val="3828201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29CA8E-B118-4081-B59E-2C152E820656}"/>
              </a:ext>
            </a:extLst>
          </p:cNvPr>
          <p:cNvPicPr>
            <a:picLocks noChangeAspect="1"/>
          </p:cNvPicPr>
          <p:nvPr/>
        </p:nvPicPr>
        <p:blipFill rotWithShape="1">
          <a:blip r:embed="rId3"/>
          <a:srcRect l="32130" t="77222" r="17407" b="8333"/>
          <a:stretch/>
        </p:blipFill>
        <p:spPr>
          <a:xfrm>
            <a:off x="3571875" y="5213059"/>
            <a:ext cx="8620125" cy="1644941"/>
          </a:xfrm>
          <a:prstGeom prst="rect">
            <a:avLst/>
          </a:prstGeom>
        </p:spPr>
      </p:pic>
      <p:sp>
        <p:nvSpPr>
          <p:cNvPr id="4" name="Rectangle 3">
            <a:extLst>
              <a:ext uri="{FF2B5EF4-FFF2-40B4-BE49-F238E27FC236}">
                <a16:creationId xmlns:a16="http://schemas.microsoft.com/office/drawing/2014/main" id="{6BBD45F5-11D7-4CAE-8554-D283B9FD8ACE}"/>
              </a:ext>
            </a:extLst>
          </p:cNvPr>
          <p:cNvSpPr/>
          <p:nvPr/>
        </p:nvSpPr>
        <p:spPr>
          <a:xfrm>
            <a:off x="7677150" y="4638675"/>
            <a:ext cx="3152775"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Rectangle 4">
            <a:extLst>
              <a:ext uri="{FF2B5EF4-FFF2-40B4-BE49-F238E27FC236}">
                <a16:creationId xmlns:a16="http://schemas.microsoft.com/office/drawing/2014/main" id="{F6650259-1AAC-4CD3-AF0B-B485D61457D2}"/>
              </a:ext>
            </a:extLst>
          </p:cNvPr>
          <p:cNvSpPr/>
          <p:nvPr/>
        </p:nvSpPr>
        <p:spPr>
          <a:xfrm>
            <a:off x="4086226" y="5186362"/>
            <a:ext cx="428625" cy="606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a:extLst>
              <a:ext uri="{FF2B5EF4-FFF2-40B4-BE49-F238E27FC236}">
                <a16:creationId xmlns:a16="http://schemas.microsoft.com/office/drawing/2014/main" id="{D8D44791-7661-4CC7-8DB2-086C91A51289}"/>
              </a:ext>
            </a:extLst>
          </p:cNvPr>
          <p:cNvPicPr>
            <a:picLocks noChangeAspect="1"/>
          </p:cNvPicPr>
          <p:nvPr/>
        </p:nvPicPr>
        <p:blipFill rotWithShape="1">
          <a:blip r:embed="rId3"/>
          <a:srcRect l="71329" t="81965" r="17407" b="8333"/>
          <a:stretch/>
        </p:blipFill>
        <p:spPr>
          <a:xfrm>
            <a:off x="10267950" y="5753100"/>
            <a:ext cx="1924050" cy="1104900"/>
          </a:xfrm>
          <a:prstGeom prst="rect">
            <a:avLst/>
          </a:prstGeom>
        </p:spPr>
      </p:pic>
      <p:sp>
        <p:nvSpPr>
          <p:cNvPr id="6" name="Title 1">
            <a:extLst>
              <a:ext uri="{FF2B5EF4-FFF2-40B4-BE49-F238E27FC236}">
                <a16:creationId xmlns:a16="http://schemas.microsoft.com/office/drawing/2014/main" id="{BAD4FD02-108A-4FC0-97E7-F475FFC3E869}"/>
              </a:ext>
            </a:extLst>
          </p:cNvPr>
          <p:cNvSpPr txBox="1">
            <a:spLocks/>
          </p:cNvSpPr>
          <p:nvPr/>
        </p:nvSpPr>
        <p:spPr>
          <a:xfrm>
            <a:off x="511920" y="808039"/>
            <a:ext cx="11132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8B00"/>
                </a:solidFill>
                <a:latin typeface="Helvetica Neue"/>
              </a:rPr>
              <a:t>Predictable </a:t>
            </a:r>
          </a:p>
        </p:txBody>
      </p:sp>
      <p:sp>
        <p:nvSpPr>
          <p:cNvPr id="8" name="Content Placeholder 2">
            <a:extLst>
              <a:ext uri="{FF2B5EF4-FFF2-40B4-BE49-F238E27FC236}">
                <a16:creationId xmlns:a16="http://schemas.microsoft.com/office/drawing/2014/main" id="{49C1CAC0-0119-4F41-AB9D-9392E49E58E9}"/>
              </a:ext>
            </a:extLst>
          </p:cNvPr>
          <p:cNvSpPr txBox="1">
            <a:spLocks/>
          </p:cNvSpPr>
          <p:nvPr/>
        </p:nvSpPr>
        <p:spPr>
          <a:xfrm>
            <a:off x="325206" y="2754099"/>
            <a:ext cx="6493338" cy="19703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AU" sz="2000" dirty="0">
                <a:latin typeface="Helvetica Neue"/>
                <a:cs typeface="Helvetica"/>
              </a:rPr>
              <a:t>Changes to routines and uncertainty can be a source of stress to student</a:t>
            </a:r>
            <a:endParaRPr lang="en-US" sz="2000" dirty="0">
              <a:latin typeface="Helvetica Neue"/>
              <a:cs typeface="Helvetica"/>
            </a:endParaRPr>
          </a:p>
          <a:p>
            <a:pPr marL="342900" indent="-342900"/>
            <a:r>
              <a:rPr lang="en-AU" sz="2000" dirty="0">
                <a:latin typeface="Helvetica Neue"/>
                <a:cs typeface="Helvetica"/>
              </a:rPr>
              <a:t>Predictability in students' relationships and activities modulates their stress systems</a:t>
            </a:r>
            <a:endParaRPr lang="en-US" sz="2000" dirty="0">
              <a:latin typeface="Helvetica Neue"/>
              <a:cs typeface="Helvetica"/>
            </a:endParaRPr>
          </a:p>
          <a:p>
            <a:pPr marL="342900" indent="-342900"/>
            <a:r>
              <a:rPr lang="en-AU" sz="2000" dirty="0">
                <a:latin typeface="Helvetica Neue"/>
                <a:cs typeface="Helvetica"/>
              </a:rPr>
              <a:t>This then promotes flexibility and adaptability </a:t>
            </a:r>
            <a:endParaRPr lang="en-US" sz="2000" dirty="0">
              <a:latin typeface="Helvetica Neue"/>
            </a:endParaRPr>
          </a:p>
          <a:p>
            <a:endParaRPr lang="en-US" dirty="0">
              <a:latin typeface="Helvetica Neue"/>
            </a:endParaRPr>
          </a:p>
        </p:txBody>
      </p:sp>
      <p:pic>
        <p:nvPicPr>
          <p:cNvPr id="9" name="Picture 2" descr="person stepping on blue stairs">
            <a:extLst>
              <a:ext uri="{FF2B5EF4-FFF2-40B4-BE49-F238E27FC236}">
                <a16:creationId xmlns:a16="http://schemas.microsoft.com/office/drawing/2014/main" id="{A7CD7EF5-DDBD-4E36-851A-DA462F0FE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540" y="1277843"/>
            <a:ext cx="5167250" cy="3446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273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D78A1D-8DC1-47A2-A2BA-5AC73D220C82}"/>
              </a:ext>
            </a:extLst>
          </p:cNvPr>
          <p:cNvPicPr>
            <a:picLocks noChangeAspect="1"/>
          </p:cNvPicPr>
          <p:nvPr/>
        </p:nvPicPr>
        <p:blipFill rotWithShape="1">
          <a:blip r:embed="rId3"/>
          <a:srcRect l="5440" t="23878" r="2708" b="14336"/>
          <a:stretch/>
        </p:blipFill>
        <p:spPr>
          <a:xfrm>
            <a:off x="-13341" y="1123575"/>
            <a:ext cx="12205341" cy="5473491"/>
          </a:xfrm>
          <a:prstGeom prst="rect">
            <a:avLst/>
          </a:prstGeom>
        </p:spPr>
      </p:pic>
      <p:pic>
        <p:nvPicPr>
          <p:cNvPr id="10" name="Picture 9">
            <a:extLst>
              <a:ext uri="{FF2B5EF4-FFF2-40B4-BE49-F238E27FC236}">
                <a16:creationId xmlns:a16="http://schemas.microsoft.com/office/drawing/2014/main" id="{33F732FD-66D4-46CD-968E-213A4CC541E2}"/>
              </a:ext>
            </a:extLst>
          </p:cNvPr>
          <p:cNvPicPr>
            <a:picLocks noChangeAspect="1"/>
          </p:cNvPicPr>
          <p:nvPr/>
        </p:nvPicPr>
        <p:blipFill rotWithShape="1">
          <a:blip r:embed="rId4"/>
          <a:srcRect l="71329" t="81965" r="17407" b="8333"/>
          <a:stretch/>
        </p:blipFill>
        <p:spPr>
          <a:xfrm>
            <a:off x="10267950" y="5753100"/>
            <a:ext cx="1924050" cy="1104900"/>
          </a:xfrm>
          <a:prstGeom prst="rect">
            <a:avLst/>
          </a:prstGeom>
        </p:spPr>
      </p:pic>
      <p:sp>
        <p:nvSpPr>
          <p:cNvPr id="16" name="Title 1">
            <a:extLst>
              <a:ext uri="{FF2B5EF4-FFF2-40B4-BE49-F238E27FC236}">
                <a16:creationId xmlns:a16="http://schemas.microsoft.com/office/drawing/2014/main" id="{EF3222AA-9E10-42D6-A5CB-F1F85D2B7AC1}"/>
              </a:ext>
            </a:extLst>
          </p:cNvPr>
          <p:cNvSpPr txBox="1">
            <a:spLocks/>
          </p:cNvSpPr>
          <p:nvPr/>
        </p:nvSpPr>
        <p:spPr>
          <a:xfrm>
            <a:off x="234353" y="460793"/>
            <a:ext cx="11132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000" b="1" dirty="0">
                <a:solidFill>
                  <a:srgbClr val="ED8B00"/>
                </a:solidFill>
                <a:latin typeface="Helvetica Neue" charset="0"/>
              </a:rPr>
              <a:t>The Australian Childhood Foundation</a:t>
            </a:r>
          </a:p>
        </p:txBody>
      </p:sp>
    </p:spTree>
    <p:extLst>
      <p:ext uri="{BB962C8B-B14F-4D97-AF65-F5344CB8AC3E}">
        <p14:creationId xmlns:p14="http://schemas.microsoft.com/office/powerpoint/2010/main" val="37547773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92BF7-B45F-4FE3-80AC-67FDB2A04686}"/>
              </a:ext>
            </a:extLst>
          </p:cNvPr>
          <p:cNvPicPr>
            <a:picLocks noChangeAspect="1"/>
          </p:cNvPicPr>
          <p:nvPr/>
        </p:nvPicPr>
        <p:blipFill rotWithShape="1">
          <a:blip r:embed="rId3"/>
          <a:srcRect l="63704" t="17639" r="17222" b="62500"/>
          <a:stretch/>
        </p:blipFill>
        <p:spPr>
          <a:xfrm>
            <a:off x="8789113" y="0"/>
            <a:ext cx="3402887" cy="2362200"/>
          </a:xfrm>
          <a:prstGeom prst="rect">
            <a:avLst/>
          </a:prstGeom>
        </p:spPr>
      </p:pic>
      <p:pic>
        <p:nvPicPr>
          <p:cNvPr id="4" name="Picture 3">
            <a:extLst>
              <a:ext uri="{FF2B5EF4-FFF2-40B4-BE49-F238E27FC236}">
                <a16:creationId xmlns:a16="http://schemas.microsoft.com/office/drawing/2014/main" id="{CC21D46F-CDD6-47C1-9965-42396817F58E}"/>
              </a:ext>
            </a:extLst>
          </p:cNvPr>
          <p:cNvPicPr>
            <a:picLocks noChangeAspect="1"/>
          </p:cNvPicPr>
          <p:nvPr/>
        </p:nvPicPr>
        <p:blipFill rotWithShape="1">
          <a:blip r:embed="rId3"/>
          <a:srcRect l="63704" t="82638" r="17222" b="8057"/>
          <a:stretch/>
        </p:blipFill>
        <p:spPr>
          <a:xfrm>
            <a:off x="9263413" y="5905500"/>
            <a:ext cx="2928587" cy="952500"/>
          </a:xfrm>
          <a:prstGeom prst="rect">
            <a:avLst/>
          </a:prstGeom>
        </p:spPr>
      </p:pic>
      <p:pic>
        <p:nvPicPr>
          <p:cNvPr id="5" name="Picture 4">
            <a:extLst>
              <a:ext uri="{FF2B5EF4-FFF2-40B4-BE49-F238E27FC236}">
                <a16:creationId xmlns:a16="http://schemas.microsoft.com/office/drawing/2014/main" id="{39AFF25E-AE38-499B-9138-2D133B0D952F}"/>
              </a:ext>
            </a:extLst>
          </p:cNvPr>
          <p:cNvPicPr>
            <a:picLocks noChangeAspect="1"/>
          </p:cNvPicPr>
          <p:nvPr/>
        </p:nvPicPr>
        <p:blipFill rotWithShape="1">
          <a:blip r:embed="rId4"/>
          <a:srcRect l="71329" t="81965" r="17407" b="8333"/>
          <a:stretch/>
        </p:blipFill>
        <p:spPr>
          <a:xfrm>
            <a:off x="10267950" y="5753100"/>
            <a:ext cx="1924050" cy="1104900"/>
          </a:xfrm>
          <a:prstGeom prst="rect">
            <a:avLst/>
          </a:prstGeom>
        </p:spPr>
      </p:pic>
      <p:sp>
        <p:nvSpPr>
          <p:cNvPr id="6" name="Title 1">
            <a:extLst>
              <a:ext uri="{FF2B5EF4-FFF2-40B4-BE49-F238E27FC236}">
                <a16:creationId xmlns:a16="http://schemas.microsoft.com/office/drawing/2014/main" id="{FE6DF62E-FEE3-4834-9F9C-C986A60910ED}"/>
              </a:ext>
            </a:extLst>
          </p:cNvPr>
          <p:cNvSpPr txBox="1">
            <a:spLocks/>
          </p:cNvSpPr>
          <p:nvPr/>
        </p:nvSpPr>
        <p:spPr>
          <a:xfrm>
            <a:off x="511920" y="808039"/>
            <a:ext cx="11132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8B00"/>
                </a:solidFill>
                <a:latin typeface="Helvetica Neue"/>
              </a:rPr>
              <a:t>Predictable in the Session/Classroom</a:t>
            </a:r>
          </a:p>
        </p:txBody>
      </p:sp>
      <p:sp>
        <p:nvSpPr>
          <p:cNvPr id="7" name="Content Placeholder 2">
            <a:extLst>
              <a:ext uri="{FF2B5EF4-FFF2-40B4-BE49-F238E27FC236}">
                <a16:creationId xmlns:a16="http://schemas.microsoft.com/office/drawing/2014/main" id="{84652E9F-75A0-4FA1-90A5-594050F3C94F}"/>
              </a:ext>
            </a:extLst>
          </p:cNvPr>
          <p:cNvSpPr txBox="1">
            <a:spLocks/>
          </p:cNvSpPr>
          <p:nvPr/>
        </p:nvSpPr>
        <p:spPr>
          <a:xfrm>
            <a:off x="1370797" y="2056857"/>
            <a:ext cx="9119759" cy="41539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ED8B00"/>
                </a:solidFill>
                <a:latin typeface="Helvetica Neue"/>
              </a:rPr>
              <a:t>From a Teacher:</a:t>
            </a:r>
          </a:p>
          <a:p>
            <a:pPr marL="0" indent="0">
              <a:buNone/>
            </a:pPr>
            <a:endParaRPr lang="en-US" dirty="0">
              <a:latin typeface="Helvetica Neue"/>
            </a:endParaRPr>
          </a:p>
          <a:p>
            <a:pPr marL="0" indent="0" algn="ctr">
              <a:buNone/>
            </a:pPr>
            <a:r>
              <a:rPr lang="en-US" i="1" dirty="0">
                <a:latin typeface="Helvetica Neue"/>
              </a:rPr>
              <a:t>“Think about </a:t>
            </a:r>
            <a:r>
              <a:rPr lang="en-AU" i="1" dirty="0">
                <a:latin typeface="Helvetica Neue"/>
              </a:rPr>
              <a:t>routines and patterns on macro and micro levels”</a:t>
            </a:r>
            <a:endParaRPr lang="en-US" i="1" dirty="0">
              <a:latin typeface="Helvetica Neue"/>
            </a:endParaRPr>
          </a:p>
          <a:p>
            <a:pPr marL="0" indent="0">
              <a:buNone/>
            </a:pPr>
            <a:r>
              <a:rPr lang="en-US" b="1" dirty="0">
                <a:solidFill>
                  <a:srgbClr val="ED8B00"/>
                </a:solidFill>
                <a:latin typeface="Helvetica Neue"/>
              </a:rPr>
              <a:t>Action: </a:t>
            </a:r>
          </a:p>
          <a:p>
            <a:pPr marL="0" indent="0">
              <a:buNone/>
            </a:pPr>
            <a:r>
              <a:rPr lang="en-AU" sz="2400" dirty="0"/>
              <a:t>Planned transitions- Use images representing structure of current lesson or when moving from one activity to another. Have images for Individual Work, Pair Work, Small Group Work, Reflective Activity, Using Materials, Putting Materials Away etc.</a:t>
            </a:r>
            <a:endParaRPr lang="en-US" sz="2400" dirty="0">
              <a:latin typeface="Helvetica Neue"/>
            </a:endParaRPr>
          </a:p>
        </p:txBody>
      </p:sp>
    </p:spTree>
    <p:extLst>
      <p:ext uri="{BB962C8B-B14F-4D97-AF65-F5344CB8AC3E}">
        <p14:creationId xmlns:p14="http://schemas.microsoft.com/office/powerpoint/2010/main" val="2924314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29CA8E-B118-4081-B59E-2C152E820656}"/>
              </a:ext>
            </a:extLst>
          </p:cNvPr>
          <p:cNvPicPr>
            <a:picLocks noChangeAspect="1"/>
          </p:cNvPicPr>
          <p:nvPr/>
        </p:nvPicPr>
        <p:blipFill rotWithShape="1">
          <a:blip r:embed="rId3"/>
          <a:srcRect l="32130" t="77222" r="17407" b="8333"/>
          <a:stretch/>
        </p:blipFill>
        <p:spPr>
          <a:xfrm>
            <a:off x="3571875" y="5213059"/>
            <a:ext cx="8620125" cy="1644941"/>
          </a:xfrm>
          <a:prstGeom prst="rect">
            <a:avLst/>
          </a:prstGeom>
        </p:spPr>
      </p:pic>
      <p:sp>
        <p:nvSpPr>
          <p:cNvPr id="4" name="Rectangle 3">
            <a:extLst>
              <a:ext uri="{FF2B5EF4-FFF2-40B4-BE49-F238E27FC236}">
                <a16:creationId xmlns:a16="http://schemas.microsoft.com/office/drawing/2014/main" id="{6BBD45F5-11D7-4CAE-8554-D283B9FD8ACE}"/>
              </a:ext>
            </a:extLst>
          </p:cNvPr>
          <p:cNvSpPr/>
          <p:nvPr/>
        </p:nvSpPr>
        <p:spPr>
          <a:xfrm>
            <a:off x="7677150" y="4638675"/>
            <a:ext cx="3152775"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Rectangle 4">
            <a:extLst>
              <a:ext uri="{FF2B5EF4-FFF2-40B4-BE49-F238E27FC236}">
                <a16:creationId xmlns:a16="http://schemas.microsoft.com/office/drawing/2014/main" id="{F6650259-1AAC-4CD3-AF0B-B485D61457D2}"/>
              </a:ext>
            </a:extLst>
          </p:cNvPr>
          <p:cNvSpPr/>
          <p:nvPr/>
        </p:nvSpPr>
        <p:spPr>
          <a:xfrm>
            <a:off x="4086226" y="5186362"/>
            <a:ext cx="428625" cy="606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a:extLst>
              <a:ext uri="{FF2B5EF4-FFF2-40B4-BE49-F238E27FC236}">
                <a16:creationId xmlns:a16="http://schemas.microsoft.com/office/drawing/2014/main" id="{D8D44791-7661-4CC7-8DB2-086C91A51289}"/>
              </a:ext>
            </a:extLst>
          </p:cNvPr>
          <p:cNvPicPr>
            <a:picLocks noChangeAspect="1"/>
          </p:cNvPicPr>
          <p:nvPr/>
        </p:nvPicPr>
        <p:blipFill rotWithShape="1">
          <a:blip r:embed="rId3"/>
          <a:srcRect l="71329" t="81965" r="17407" b="8333"/>
          <a:stretch/>
        </p:blipFill>
        <p:spPr>
          <a:xfrm>
            <a:off x="10267950" y="5753100"/>
            <a:ext cx="1924050" cy="1104900"/>
          </a:xfrm>
          <a:prstGeom prst="rect">
            <a:avLst/>
          </a:prstGeom>
        </p:spPr>
      </p:pic>
      <p:sp>
        <p:nvSpPr>
          <p:cNvPr id="6" name="Title 1">
            <a:extLst>
              <a:ext uri="{FF2B5EF4-FFF2-40B4-BE49-F238E27FC236}">
                <a16:creationId xmlns:a16="http://schemas.microsoft.com/office/drawing/2014/main" id="{DDFE6728-5D6C-4B1C-B5B0-D0B81A76B058}"/>
              </a:ext>
            </a:extLst>
          </p:cNvPr>
          <p:cNvSpPr txBox="1">
            <a:spLocks/>
          </p:cNvSpPr>
          <p:nvPr/>
        </p:nvSpPr>
        <p:spPr>
          <a:xfrm>
            <a:off x="6262315" y="745974"/>
            <a:ext cx="11132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8B00"/>
                </a:solidFill>
                <a:latin typeface="Helvetica Neue"/>
              </a:rPr>
              <a:t>Adaptive</a:t>
            </a:r>
          </a:p>
        </p:txBody>
      </p:sp>
      <p:sp>
        <p:nvSpPr>
          <p:cNvPr id="8" name="Content Placeholder 2">
            <a:extLst>
              <a:ext uri="{FF2B5EF4-FFF2-40B4-BE49-F238E27FC236}">
                <a16:creationId xmlns:a16="http://schemas.microsoft.com/office/drawing/2014/main" id="{091848BD-12E7-434A-9C29-314EB2C066A3}"/>
              </a:ext>
            </a:extLst>
          </p:cNvPr>
          <p:cNvSpPr txBox="1">
            <a:spLocks/>
          </p:cNvSpPr>
          <p:nvPr/>
        </p:nvSpPr>
        <p:spPr>
          <a:xfrm>
            <a:off x="6237815" y="1684191"/>
            <a:ext cx="5227173"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AU" sz="1800" dirty="0">
                <a:latin typeface="Helvetica" panose="020B0604020202030204" pitchFamily="34" charset="0"/>
                <a:ea typeface="Calibri"/>
                <a:cs typeface="Calibri"/>
              </a:rPr>
              <a:t>Most of us have a set of behavioural routines that we draw from to respond to challenges when they emerge. These routines are likely based in what has helped us get by in the past and the experiences of relationships through which these routines were interpreted and responded to. </a:t>
            </a:r>
            <a:endParaRPr lang="en-US" sz="1800" dirty="0">
              <a:latin typeface="Helvetica" panose="020B0604020202030204" pitchFamily="34" charset="0"/>
              <a:cs typeface="Helvetica"/>
            </a:endParaRPr>
          </a:p>
          <a:p>
            <a:pPr>
              <a:lnSpc>
                <a:spcPct val="100000"/>
              </a:lnSpc>
              <a:spcBef>
                <a:spcPts val="0"/>
              </a:spcBef>
            </a:pPr>
            <a:endParaRPr lang="en-AU" sz="1800" dirty="0">
              <a:latin typeface="Helvetica" panose="020B0604020202030204" pitchFamily="34" charset="0"/>
              <a:cs typeface="Helvetica"/>
            </a:endParaRPr>
          </a:p>
          <a:p>
            <a:pPr>
              <a:lnSpc>
                <a:spcPct val="100000"/>
              </a:lnSpc>
              <a:spcBef>
                <a:spcPts val="0"/>
              </a:spcBef>
            </a:pPr>
            <a:r>
              <a:rPr lang="en-AU" sz="1800" dirty="0">
                <a:latin typeface="Helvetica" panose="020B0604020202030204" pitchFamily="34" charset="0"/>
                <a:ea typeface="Calibri"/>
                <a:cs typeface="Calibri"/>
              </a:rPr>
              <a:t>To broaden children’s behavioural repertoires and promote increased adaptability we need to maintain multiple meanings for the behaviour and remain open to multiple options for interventions. </a:t>
            </a:r>
            <a:endParaRPr lang="en-AU" sz="1800" dirty="0">
              <a:latin typeface="Helvetica" panose="020B0604020202030204" pitchFamily="34" charset="0"/>
              <a:cs typeface="Helvetica"/>
            </a:endParaRPr>
          </a:p>
          <a:p>
            <a:endParaRPr lang="en-US" sz="1800" dirty="0">
              <a:cs typeface="Helvetica"/>
            </a:endParaRPr>
          </a:p>
        </p:txBody>
      </p:sp>
      <p:pic>
        <p:nvPicPr>
          <p:cNvPr id="9" name="Picture 4" descr="Diagram&#10;&#10;Description automatically generated">
            <a:extLst>
              <a:ext uri="{FF2B5EF4-FFF2-40B4-BE49-F238E27FC236}">
                <a16:creationId xmlns:a16="http://schemas.microsoft.com/office/drawing/2014/main" id="{36D57339-17DD-4C26-AF6A-876DA218BF1C}"/>
              </a:ext>
            </a:extLst>
          </p:cNvPr>
          <p:cNvPicPr>
            <a:picLocks noChangeAspect="1"/>
          </p:cNvPicPr>
          <p:nvPr/>
        </p:nvPicPr>
        <p:blipFill>
          <a:blip r:embed="rId4"/>
          <a:stretch>
            <a:fillRect/>
          </a:stretch>
        </p:blipFill>
        <p:spPr>
          <a:xfrm>
            <a:off x="143793" y="255577"/>
            <a:ext cx="4765176" cy="5779952"/>
          </a:xfrm>
          <a:prstGeom prst="rect">
            <a:avLst/>
          </a:prstGeom>
        </p:spPr>
      </p:pic>
    </p:spTree>
    <p:extLst>
      <p:ext uri="{BB962C8B-B14F-4D97-AF65-F5344CB8AC3E}">
        <p14:creationId xmlns:p14="http://schemas.microsoft.com/office/powerpoint/2010/main" val="2953015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92BF7-B45F-4FE3-80AC-67FDB2A04686}"/>
              </a:ext>
            </a:extLst>
          </p:cNvPr>
          <p:cNvPicPr>
            <a:picLocks noChangeAspect="1"/>
          </p:cNvPicPr>
          <p:nvPr/>
        </p:nvPicPr>
        <p:blipFill rotWithShape="1">
          <a:blip r:embed="rId3"/>
          <a:srcRect l="63704" t="17639" r="17222" b="62500"/>
          <a:stretch/>
        </p:blipFill>
        <p:spPr>
          <a:xfrm>
            <a:off x="8789113" y="0"/>
            <a:ext cx="3402887" cy="2362200"/>
          </a:xfrm>
          <a:prstGeom prst="rect">
            <a:avLst/>
          </a:prstGeom>
        </p:spPr>
      </p:pic>
      <p:pic>
        <p:nvPicPr>
          <p:cNvPr id="4" name="Picture 3">
            <a:extLst>
              <a:ext uri="{FF2B5EF4-FFF2-40B4-BE49-F238E27FC236}">
                <a16:creationId xmlns:a16="http://schemas.microsoft.com/office/drawing/2014/main" id="{CC21D46F-CDD6-47C1-9965-42396817F58E}"/>
              </a:ext>
            </a:extLst>
          </p:cNvPr>
          <p:cNvPicPr>
            <a:picLocks noChangeAspect="1"/>
          </p:cNvPicPr>
          <p:nvPr/>
        </p:nvPicPr>
        <p:blipFill rotWithShape="1">
          <a:blip r:embed="rId3"/>
          <a:srcRect l="63704" t="82638" r="17222" b="8057"/>
          <a:stretch/>
        </p:blipFill>
        <p:spPr>
          <a:xfrm>
            <a:off x="9263413" y="5905500"/>
            <a:ext cx="2928587" cy="952500"/>
          </a:xfrm>
          <a:prstGeom prst="rect">
            <a:avLst/>
          </a:prstGeom>
        </p:spPr>
      </p:pic>
      <p:pic>
        <p:nvPicPr>
          <p:cNvPr id="5" name="Picture 4">
            <a:extLst>
              <a:ext uri="{FF2B5EF4-FFF2-40B4-BE49-F238E27FC236}">
                <a16:creationId xmlns:a16="http://schemas.microsoft.com/office/drawing/2014/main" id="{39AFF25E-AE38-499B-9138-2D133B0D952F}"/>
              </a:ext>
            </a:extLst>
          </p:cNvPr>
          <p:cNvPicPr>
            <a:picLocks noChangeAspect="1"/>
          </p:cNvPicPr>
          <p:nvPr/>
        </p:nvPicPr>
        <p:blipFill rotWithShape="1">
          <a:blip r:embed="rId4"/>
          <a:srcRect l="71329" t="81965" r="17407" b="8333"/>
          <a:stretch/>
        </p:blipFill>
        <p:spPr>
          <a:xfrm>
            <a:off x="10267950" y="5753100"/>
            <a:ext cx="1924050" cy="1104900"/>
          </a:xfrm>
          <a:prstGeom prst="rect">
            <a:avLst/>
          </a:prstGeom>
        </p:spPr>
      </p:pic>
      <p:sp>
        <p:nvSpPr>
          <p:cNvPr id="6" name="Title 1">
            <a:extLst>
              <a:ext uri="{FF2B5EF4-FFF2-40B4-BE49-F238E27FC236}">
                <a16:creationId xmlns:a16="http://schemas.microsoft.com/office/drawing/2014/main" id="{FE6DF62E-FEE3-4834-9F9C-C986A60910ED}"/>
              </a:ext>
            </a:extLst>
          </p:cNvPr>
          <p:cNvSpPr txBox="1">
            <a:spLocks/>
          </p:cNvSpPr>
          <p:nvPr/>
        </p:nvSpPr>
        <p:spPr>
          <a:xfrm>
            <a:off x="511920" y="808039"/>
            <a:ext cx="11132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8B00"/>
                </a:solidFill>
                <a:latin typeface="Helvetica Neue"/>
              </a:rPr>
              <a:t>Adaptive in the Session/Classroom</a:t>
            </a:r>
          </a:p>
        </p:txBody>
      </p:sp>
      <p:sp>
        <p:nvSpPr>
          <p:cNvPr id="7" name="Content Placeholder 2">
            <a:extLst>
              <a:ext uri="{FF2B5EF4-FFF2-40B4-BE49-F238E27FC236}">
                <a16:creationId xmlns:a16="http://schemas.microsoft.com/office/drawing/2014/main" id="{CA382A6A-8C91-4658-B15A-933A6F1379D5}"/>
              </a:ext>
            </a:extLst>
          </p:cNvPr>
          <p:cNvSpPr txBox="1">
            <a:spLocks/>
          </p:cNvSpPr>
          <p:nvPr/>
        </p:nvSpPr>
        <p:spPr>
          <a:xfrm>
            <a:off x="1370797" y="2056857"/>
            <a:ext cx="9119759" cy="41539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ED8B00"/>
                </a:solidFill>
                <a:latin typeface="Helvetica Neue"/>
              </a:rPr>
              <a:t>From a Teacher:</a:t>
            </a:r>
          </a:p>
          <a:p>
            <a:pPr marL="0" indent="0">
              <a:buNone/>
            </a:pPr>
            <a:endParaRPr lang="en-US" dirty="0">
              <a:latin typeface="Helvetica Neue"/>
            </a:endParaRPr>
          </a:p>
          <a:p>
            <a:pPr marL="0" indent="0" algn="ctr">
              <a:buNone/>
            </a:pPr>
            <a:r>
              <a:rPr lang="en-US" sz="3600" i="1" dirty="0">
                <a:latin typeface="Helvetica Neue"/>
              </a:rPr>
              <a:t>“</a:t>
            </a:r>
            <a:r>
              <a:rPr lang="en-AU" i="1" dirty="0"/>
              <a:t>ground yourself ALWAYS in order to be adaptive and build adaptability in the students</a:t>
            </a:r>
            <a:r>
              <a:rPr lang="en-AU" sz="3600" i="1" dirty="0">
                <a:latin typeface="Helvetica Neue"/>
              </a:rPr>
              <a:t>”</a:t>
            </a:r>
          </a:p>
          <a:p>
            <a:pPr marL="0" indent="0" algn="ctr">
              <a:buNone/>
            </a:pPr>
            <a:endParaRPr lang="en-US" sz="3600" i="1" dirty="0">
              <a:latin typeface="Helvetica Neue"/>
            </a:endParaRPr>
          </a:p>
          <a:p>
            <a:pPr marL="0" indent="0">
              <a:buNone/>
            </a:pPr>
            <a:r>
              <a:rPr lang="en-US" b="1" dirty="0">
                <a:solidFill>
                  <a:srgbClr val="ED8B00"/>
                </a:solidFill>
                <a:latin typeface="Helvetica Neue"/>
              </a:rPr>
              <a:t>Action: </a:t>
            </a:r>
          </a:p>
          <a:p>
            <a:pPr marL="0" indent="0">
              <a:buNone/>
            </a:pPr>
            <a:r>
              <a:rPr lang="en-AU" dirty="0"/>
              <a:t>Prioritising Behaviour as Communication in being curious about what is happening for the student</a:t>
            </a:r>
            <a:endParaRPr lang="en-US" dirty="0"/>
          </a:p>
        </p:txBody>
      </p:sp>
    </p:spTree>
    <p:extLst>
      <p:ext uri="{BB962C8B-B14F-4D97-AF65-F5344CB8AC3E}">
        <p14:creationId xmlns:p14="http://schemas.microsoft.com/office/powerpoint/2010/main" val="3282415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D6ABE-B480-4DF8-A8B0-7C2A753F7620}"/>
              </a:ext>
            </a:extLst>
          </p:cNvPr>
          <p:cNvSpPr>
            <a:spLocks noGrp="1"/>
          </p:cNvSpPr>
          <p:nvPr>
            <p:ph type="title"/>
          </p:nvPr>
        </p:nvSpPr>
        <p:spPr>
          <a:xfrm>
            <a:off x="393872" y="0"/>
            <a:ext cx="11224511" cy="1325563"/>
          </a:xfrm>
        </p:spPr>
        <p:txBody>
          <a:bodyPr/>
          <a:lstStyle/>
          <a:p>
            <a:r>
              <a:rPr lang="en-AU" dirty="0"/>
              <a:t>Adaptive -Building understanding of behaviour </a:t>
            </a:r>
          </a:p>
        </p:txBody>
      </p:sp>
      <p:sp>
        <p:nvSpPr>
          <p:cNvPr id="3" name="Content Placeholder 2">
            <a:extLst>
              <a:ext uri="{FF2B5EF4-FFF2-40B4-BE49-F238E27FC236}">
                <a16:creationId xmlns:a16="http://schemas.microsoft.com/office/drawing/2014/main" id="{FA6A5226-1151-4C4C-8B06-D1F8285BB6C5}"/>
              </a:ext>
            </a:extLst>
          </p:cNvPr>
          <p:cNvSpPr>
            <a:spLocks noGrp="1"/>
          </p:cNvSpPr>
          <p:nvPr>
            <p:ph idx="1"/>
          </p:nvPr>
        </p:nvSpPr>
        <p:spPr>
          <a:xfrm>
            <a:off x="573617" y="1057694"/>
            <a:ext cx="6829889" cy="4916380"/>
          </a:xfrm>
        </p:spPr>
        <p:txBody>
          <a:bodyPr>
            <a:normAutofit fontScale="92500" lnSpcReduction="10000"/>
          </a:bodyPr>
          <a:lstStyle/>
          <a:p>
            <a:r>
              <a:rPr lang="en-AU" dirty="0">
                <a:latin typeface="Helvetica" panose="020B0604020202030204" pitchFamily="34" charset="0"/>
                <a:cs typeface="Arial"/>
              </a:rPr>
              <a:t>Behaviour is communication</a:t>
            </a:r>
          </a:p>
          <a:p>
            <a:endParaRPr lang="en-AU" sz="2400" dirty="0">
              <a:latin typeface="Helvetica" panose="020B0604020202030204" pitchFamily="34" charset="0"/>
              <a:cs typeface="Arial"/>
            </a:endParaRPr>
          </a:p>
          <a:p>
            <a:r>
              <a:rPr lang="en-AU" sz="2400" dirty="0">
                <a:latin typeface="Helvetica" panose="020B0604020202030204" pitchFamily="34" charset="0"/>
                <a:cs typeface="Arial"/>
              </a:rPr>
              <a:t>If we can understand what drives a behaviour, we can work out how to respond to it.</a:t>
            </a:r>
          </a:p>
          <a:p>
            <a:endParaRPr lang="en-US" sz="2400" dirty="0">
              <a:latin typeface="Helvetica" panose="020B0604020202030204" pitchFamily="34" charset="0"/>
              <a:cs typeface="Arial"/>
            </a:endParaRPr>
          </a:p>
          <a:p>
            <a:r>
              <a:rPr lang="en-AU" sz="2400" dirty="0">
                <a:latin typeface="Helvetica" panose="020B0604020202030204" pitchFamily="34" charset="0"/>
                <a:cs typeface="Arial"/>
              </a:rPr>
              <a:t>If we can meet the need that is driving a behaviour, the behaviour can start to reduce.</a:t>
            </a:r>
            <a:endParaRPr lang="en-US" sz="2400" dirty="0">
              <a:latin typeface="Helvetica" panose="020B0604020202030204" pitchFamily="34" charset="0"/>
              <a:cs typeface="Arial"/>
            </a:endParaRPr>
          </a:p>
          <a:p>
            <a:endParaRPr lang="en-US" sz="2400" dirty="0">
              <a:latin typeface="Helvetica" panose="020B0604020202030204" pitchFamily="34" charset="0"/>
              <a:cs typeface="Arial"/>
            </a:endParaRPr>
          </a:p>
          <a:p>
            <a:r>
              <a:rPr lang="en-AU" sz="2400" b="1" dirty="0">
                <a:latin typeface="Helvetica" panose="020B0604020202030204" pitchFamily="34" charset="0"/>
                <a:cs typeface="Arial"/>
              </a:rPr>
              <a:t>Behaviours are functional </a:t>
            </a:r>
            <a:r>
              <a:rPr lang="en-AU" sz="2400" dirty="0">
                <a:latin typeface="Helvetica" panose="020B0604020202030204" pitchFamily="34" charset="0"/>
                <a:cs typeface="Arial"/>
              </a:rPr>
              <a:t>and almost always makes sense given their specific experiences of trauma.</a:t>
            </a:r>
          </a:p>
          <a:p>
            <a:endParaRPr lang="en-AU" sz="2400" dirty="0">
              <a:latin typeface="Helvetica" panose="020B0604020202030204" pitchFamily="34" charset="0"/>
              <a:cs typeface="Arial"/>
            </a:endParaRPr>
          </a:p>
          <a:p>
            <a:r>
              <a:rPr lang="en-AU" sz="2400" dirty="0">
                <a:latin typeface="Helvetica" panose="020B0604020202030204" pitchFamily="34" charset="0"/>
                <a:cs typeface="Arial"/>
              </a:rPr>
              <a:t>Openness and curiosity about behaviour is an important response</a:t>
            </a:r>
            <a:endParaRPr lang="en-AU" dirty="0"/>
          </a:p>
        </p:txBody>
      </p:sp>
      <p:pic>
        <p:nvPicPr>
          <p:cNvPr id="4" name="Picture 3">
            <a:extLst>
              <a:ext uri="{FF2B5EF4-FFF2-40B4-BE49-F238E27FC236}">
                <a16:creationId xmlns:a16="http://schemas.microsoft.com/office/drawing/2014/main" id="{FC77E091-6BB5-4726-AA9D-614371005C6E}"/>
              </a:ext>
            </a:extLst>
          </p:cNvPr>
          <p:cNvPicPr>
            <a:picLocks noChangeAspect="1"/>
          </p:cNvPicPr>
          <p:nvPr/>
        </p:nvPicPr>
        <p:blipFill>
          <a:blip r:embed="rId3"/>
          <a:stretch>
            <a:fillRect/>
          </a:stretch>
        </p:blipFill>
        <p:spPr>
          <a:xfrm>
            <a:off x="7989570" y="1057694"/>
            <a:ext cx="4041156" cy="4916380"/>
          </a:xfrm>
          <a:prstGeom prst="rect">
            <a:avLst/>
          </a:prstGeom>
        </p:spPr>
      </p:pic>
    </p:spTree>
    <p:extLst>
      <p:ext uri="{BB962C8B-B14F-4D97-AF65-F5344CB8AC3E}">
        <p14:creationId xmlns:p14="http://schemas.microsoft.com/office/powerpoint/2010/main" val="2003766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29CA8E-B118-4081-B59E-2C152E820656}"/>
              </a:ext>
            </a:extLst>
          </p:cNvPr>
          <p:cNvPicPr>
            <a:picLocks noChangeAspect="1"/>
          </p:cNvPicPr>
          <p:nvPr/>
        </p:nvPicPr>
        <p:blipFill rotWithShape="1">
          <a:blip r:embed="rId2"/>
          <a:srcRect l="32130" t="77222" r="17407" b="8333"/>
          <a:stretch/>
        </p:blipFill>
        <p:spPr>
          <a:xfrm>
            <a:off x="3571875" y="5213059"/>
            <a:ext cx="8620125" cy="1644941"/>
          </a:xfrm>
          <a:prstGeom prst="rect">
            <a:avLst/>
          </a:prstGeom>
        </p:spPr>
      </p:pic>
      <p:sp>
        <p:nvSpPr>
          <p:cNvPr id="4" name="Rectangle 3">
            <a:extLst>
              <a:ext uri="{FF2B5EF4-FFF2-40B4-BE49-F238E27FC236}">
                <a16:creationId xmlns:a16="http://schemas.microsoft.com/office/drawing/2014/main" id="{6BBD45F5-11D7-4CAE-8554-D283B9FD8ACE}"/>
              </a:ext>
            </a:extLst>
          </p:cNvPr>
          <p:cNvSpPr/>
          <p:nvPr/>
        </p:nvSpPr>
        <p:spPr>
          <a:xfrm>
            <a:off x="7677150" y="4638675"/>
            <a:ext cx="3152775"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Rectangle 4">
            <a:extLst>
              <a:ext uri="{FF2B5EF4-FFF2-40B4-BE49-F238E27FC236}">
                <a16:creationId xmlns:a16="http://schemas.microsoft.com/office/drawing/2014/main" id="{F6650259-1AAC-4CD3-AF0B-B485D61457D2}"/>
              </a:ext>
            </a:extLst>
          </p:cNvPr>
          <p:cNvSpPr/>
          <p:nvPr/>
        </p:nvSpPr>
        <p:spPr>
          <a:xfrm>
            <a:off x="4086226" y="5186362"/>
            <a:ext cx="428625" cy="606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a:extLst>
              <a:ext uri="{FF2B5EF4-FFF2-40B4-BE49-F238E27FC236}">
                <a16:creationId xmlns:a16="http://schemas.microsoft.com/office/drawing/2014/main" id="{D8D44791-7661-4CC7-8DB2-086C91A51289}"/>
              </a:ext>
            </a:extLst>
          </p:cNvPr>
          <p:cNvPicPr>
            <a:picLocks noChangeAspect="1"/>
          </p:cNvPicPr>
          <p:nvPr/>
        </p:nvPicPr>
        <p:blipFill rotWithShape="1">
          <a:blip r:embed="rId2"/>
          <a:srcRect l="71329" t="81965" r="17407" b="8333"/>
          <a:stretch/>
        </p:blipFill>
        <p:spPr>
          <a:xfrm>
            <a:off x="10267950" y="5753100"/>
            <a:ext cx="1924050" cy="1104900"/>
          </a:xfrm>
          <a:prstGeom prst="rect">
            <a:avLst/>
          </a:prstGeom>
        </p:spPr>
      </p:pic>
      <p:sp>
        <p:nvSpPr>
          <p:cNvPr id="6" name="Title 1">
            <a:extLst>
              <a:ext uri="{FF2B5EF4-FFF2-40B4-BE49-F238E27FC236}">
                <a16:creationId xmlns:a16="http://schemas.microsoft.com/office/drawing/2014/main" id="{B5E58377-9264-4A8C-A205-83F172E70BAD}"/>
              </a:ext>
            </a:extLst>
          </p:cNvPr>
          <p:cNvSpPr txBox="1">
            <a:spLocks/>
          </p:cNvSpPr>
          <p:nvPr/>
        </p:nvSpPr>
        <p:spPr>
          <a:xfrm>
            <a:off x="511920" y="808039"/>
            <a:ext cx="11132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8B00"/>
                </a:solidFill>
                <a:latin typeface="Helvetica Neue"/>
              </a:rPr>
              <a:t>Connected</a:t>
            </a:r>
          </a:p>
        </p:txBody>
      </p:sp>
      <p:sp>
        <p:nvSpPr>
          <p:cNvPr id="8" name="Content Placeholder 5">
            <a:extLst>
              <a:ext uri="{FF2B5EF4-FFF2-40B4-BE49-F238E27FC236}">
                <a16:creationId xmlns:a16="http://schemas.microsoft.com/office/drawing/2014/main" id="{9B67C429-EDA7-41FB-BAE9-00B5747821DD}"/>
              </a:ext>
            </a:extLst>
          </p:cNvPr>
          <p:cNvSpPr txBox="1">
            <a:spLocks/>
          </p:cNvSpPr>
          <p:nvPr/>
        </p:nvSpPr>
        <p:spPr>
          <a:xfrm>
            <a:off x="411333" y="1452530"/>
            <a:ext cx="5384556" cy="49418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Sans-Serif" panose="020B0604020202020204" pitchFamily="34" charset="0"/>
              <a:buChar char="•"/>
            </a:pPr>
            <a:r>
              <a:rPr lang="en-AU" sz="2000" dirty="0">
                <a:latin typeface="Helvetica"/>
                <a:cs typeface="Helvetica"/>
              </a:rPr>
              <a:t>Children’s relational templates for forming and being in relationships take shape as they grow. They learn what to expect and how to navigate relationships through their experiences of connection with those around them. </a:t>
            </a:r>
          </a:p>
          <a:p>
            <a:pPr marL="342900" indent="-342900">
              <a:buFont typeface="Arial,Sans-Serif" panose="020B0604020202020204" pitchFamily="34" charset="0"/>
              <a:buChar char="•"/>
            </a:pPr>
            <a:r>
              <a:rPr lang="en-AU" sz="2000" dirty="0">
                <a:latin typeface="Helvetica"/>
                <a:cs typeface="Helvetica"/>
              </a:rPr>
              <a:t>We tend to expect things from relationships based on what we have known from past connections.      </a:t>
            </a:r>
          </a:p>
          <a:p>
            <a:pPr marL="342900" indent="-342900">
              <a:buFont typeface="Arial,Sans-Serif" panose="020B0604020202020204" pitchFamily="34" charset="0"/>
              <a:buChar char="•"/>
            </a:pPr>
            <a:r>
              <a:rPr lang="en-AU" sz="2000" dirty="0">
                <a:latin typeface="Helvetica"/>
                <a:cs typeface="Helvetica"/>
              </a:rPr>
              <a:t>Strategies to support children as their relational templates continue to develop emphasise relationships with safe and consistent adults and peers as the foundation for healthy, strong social and emotional functioning.</a:t>
            </a:r>
            <a:endParaRPr lang="en-US" sz="2000" dirty="0">
              <a:latin typeface="Helvetica"/>
            </a:endParaRPr>
          </a:p>
        </p:txBody>
      </p:sp>
      <p:pic>
        <p:nvPicPr>
          <p:cNvPr id="10" name="Picture 5">
            <a:extLst>
              <a:ext uri="{FF2B5EF4-FFF2-40B4-BE49-F238E27FC236}">
                <a16:creationId xmlns:a16="http://schemas.microsoft.com/office/drawing/2014/main" id="{3D581210-56A9-4465-BF40-E1C22DEE0810}"/>
              </a:ext>
            </a:extLst>
          </p:cNvPr>
          <p:cNvPicPr>
            <a:picLocks noChangeAspect="1"/>
          </p:cNvPicPr>
          <p:nvPr/>
        </p:nvPicPr>
        <p:blipFill>
          <a:blip r:embed="rId3"/>
          <a:stretch>
            <a:fillRect/>
          </a:stretch>
        </p:blipFill>
        <p:spPr>
          <a:xfrm>
            <a:off x="5671744" y="242311"/>
            <a:ext cx="2152650" cy="3009900"/>
          </a:xfrm>
          <a:prstGeom prst="rect">
            <a:avLst/>
          </a:prstGeom>
        </p:spPr>
      </p:pic>
      <p:pic>
        <p:nvPicPr>
          <p:cNvPr id="11" name="Picture 6">
            <a:extLst>
              <a:ext uri="{FF2B5EF4-FFF2-40B4-BE49-F238E27FC236}">
                <a16:creationId xmlns:a16="http://schemas.microsoft.com/office/drawing/2014/main" id="{BC0B55A3-00AE-4C0B-87B1-76E6FB2A4F67}"/>
              </a:ext>
            </a:extLst>
          </p:cNvPr>
          <p:cNvPicPr>
            <a:picLocks noChangeAspect="1"/>
          </p:cNvPicPr>
          <p:nvPr/>
        </p:nvPicPr>
        <p:blipFill>
          <a:blip r:embed="rId4"/>
          <a:stretch>
            <a:fillRect/>
          </a:stretch>
        </p:blipFill>
        <p:spPr>
          <a:xfrm>
            <a:off x="7677150" y="1073540"/>
            <a:ext cx="1314056" cy="2644852"/>
          </a:xfrm>
          <a:prstGeom prst="rect">
            <a:avLst/>
          </a:prstGeom>
        </p:spPr>
      </p:pic>
      <p:pic>
        <p:nvPicPr>
          <p:cNvPr id="1026" name="Picture 2">
            <a:extLst>
              <a:ext uri="{FF2B5EF4-FFF2-40B4-BE49-F238E27FC236}">
                <a16:creationId xmlns:a16="http://schemas.microsoft.com/office/drawing/2014/main" id="{B10E3B82-9061-4417-B764-7B1632FBBE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5762" y="2835129"/>
            <a:ext cx="3648075"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645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92BF7-B45F-4FE3-80AC-67FDB2A04686}"/>
              </a:ext>
            </a:extLst>
          </p:cNvPr>
          <p:cNvPicPr>
            <a:picLocks noChangeAspect="1"/>
          </p:cNvPicPr>
          <p:nvPr/>
        </p:nvPicPr>
        <p:blipFill rotWithShape="1">
          <a:blip r:embed="rId3"/>
          <a:srcRect l="63704" t="17639" r="17222" b="62500"/>
          <a:stretch/>
        </p:blipFill>
        <p:spPr>
          <a:xfrm>
            <a:off x="8789113" y="0"/>
            <a:ext cx="3402887" cy="2362200"/>
          </a:xfrm>
          <a:prstGeom prst="rect">
            <a:avLst/>
          </a:prstGeom>
        </p:spPr>
      </p:pic>
      <p:pic>
        <p:nvPicPr>
          <p:cNvPr id="4" name="Picture 3">
            <a:extLst>
              <a:ext uri="{FF2B5EF4-FFF2-40B4-BE49-F238E27FC236}">
                <a16:creationId xmlns:a16="http://schemas.microsoft.com/office/drawing/2014/main" id="{CC21D46F-CDD6-47C1-9965-42396817F58E}"/>
              </a:ext>
            </a:extLst>
          </p:cNvPr>
          <p:cNvPicPr>
            <a:picLocks noChangeAspect="1"/>
          </p:cNvPicPr>
          <p:nvPr/>
        </p:nvPicPr>
        <p:blipFill rotWithShape="1">
          <a:blip r:embed="rId3"/>
          <a:srcRect l="63704" t="82638" r="17222" b="8057"/>
          <a:stretch/>
        </p:blipFill>
        <p:spPr>
          <a:xfrm>
            <a:off x="9263413" y="5905500"/>
            <a:ext cx="2928587" cy="952500"/>
          </a:xfrm>
          <a:prstGeom prst="rect">
            <a:avLst/>
          </a:prstGeom>
        </p:spPr>
      </p:pic>
      <p:pic>
        <p:nvPicPr>
          <p:cNvPr id="5" name="Picture 4">
            <a:extLst>
              <a:ext uri="{FF2B5EF4-FFF2-40B4-BE49-F238E27FC236}">
                <a16:creationId xmlns:a16="http://schemas.microsoft.com/office/drawing/2014/main" id="{39AFF25E-AE38-499B-9138-2D133B0D952F}"/>
              </a:ext>
            </a:extLst>
          </p:cNvPr>
          <p:cNvPicPr>
            <a:picLocks noChangeAspect="1"/>
          </p:cNvPicPr>
          <p:nvPr/>
        </p:nvPicPr>
        <p:blipFill rotWithShape="1">
          <a:blip r:embed="rId4"/>
          <a:srcRect l="71329" t="81965" r="17407" b="8333"/>
          <a:stretch/>
        </p:blipFill>
        <p:spPr>
          <a:xfrm>
            <a:off x="10267950" y="5753100"/>
            <a:ext cx="1924050" cy="1104900"/>
          </a:xfrm>
          <a:prstGeom prst="rect">
            <a:avLst/>
          </a:prstGeom>
        </p:spPr>
      </p:pic>
      <p:sp>
        <p:nvSpPr>
          <p:cNvPr id="6" name="Title 1">
            <a:extLst>
              <a:ext uri="{FF2B5EF4-FFF2-40B4-BE49-F238E27FC236}">
                <a16:creationId xmlns:a16="http://schemas.microsoft.com/office/drawing/2014/main" id="{FE6DF62E-FEE3-4834-9F9C-C986A60910ED}"/>
              </a:ext>
            </a:extLst>
          </p:cNvPr>
          <p:cNvSpPr txBox="1">
            <a:spLocks/>
          </p:cNvSpPr>
          <p:nvPr/>
        </p:nvSpPr>
        <p:spPr>
          <a:xfrm>
            <a:off x="511920" y="808039"/>
            <a:ext cx="11132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8B00"/>
                </a:solidFill>
                <a:latin typeface="Helvetica Neue"/>
              </a:rPr>
              <a:t>Connected in the Session/Classroom</a:t>
            </a:r>
          </a:p>
        </p:txBody>
      </p:sp>
      <p:sp>
        <p:nvSpPr>
          <p:cNvPr id="7" name="Content Placeholder 2">
            <a:extLst>
              <a:ext uri="{FF2B5EF4-FFF2-40B4-BE49-F238E27FC236}">
                <a16:creationId xmlns:a16="http://schemas.microsoft.com/office/drawing/2014/main" id="{89E7F357-F60D-4119-8227-11C90E3C2D29}"/>
              </a:ext>
            </a:extLst>
          </p:cNvPr>
          <p:cNvSpPr txBox="1">
            <a:spLocks/>
          </p:cNvSpPr>
          <p:nvPr/>
        </p:nvSpPr>
        <p:spPr>
          <a:xfrm>
            <a:off x="809469" y="2056857"/>
            <a:ext cx="10568065" cy="41539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ED8B00"/>
                </a:solidFill>
                <a:latin typeface="Helvetica Neue"/>
              </a:rPr>
              <a:t>From a  Tutor/Teacher:</a:t>
            </a:r>
          </a:p>
          <a:p>
            <a:pPr marL="0" indent="0">
              <a:buNone/>
            </a:pPr>
            <a:endParaRPr lang="en-US" dirty="0">
              <a:latin typeface="Helvetica Neue"/>
            </a:endParaRPr>
          </a:p>
          <a:p>
            <a:pPr marL="0" indent="0" algn="ctr">
              <a:buNone/>
            </a:pPr>
            <a:r>
              <a:rPr lang="en-US" sz="3600" i="1" dirty="0">
                <a:latin typeface="Helvetica Neue"/>
              </a:rPr>
              <a:t>“</a:t>
            </a:r>
            <a:r>
              <a:rPr lang="en-AU" sz="3600" i="1" dirty="0"/>
              <a:t>connect, connect, connect</a:t>
            </a:r>
            <a:r>
              <a:rPr lang="en-AU" sz="3600" i="1" dirty="0">
                <a:latin typeface="Helvetica Neue"/>
              </a:rPr>
              <a:t>”</a:t>
            </a:r>
          </a:p>
          <a:p>
            <a:pPr marL="0" indent="0" algn="ctr">
              <a:buNone/>
            </a:pPr>
            <a:endParaRPr lang="en-US" sz="3600" i="1" dirty="0">
              <a:latin typeface="Helvetica Neue"/>
            </a:endParaRPr>
          </a:p>
          <a:p>
            <a:pPr marL="0" indent="0">
              <a:buNone/>
            </a:pPr>
            <a:r>
              <a:rPr lang="en-US" b="1" dirty="0">
                <a:solidFill>
                  <a:srgbClr val="ED8B00"/>
                </a:solidFill>
                <a:latin typeface="Helvetica Neue"/>
              </a:rPr>
              <a:t>Action: </a:t>
            </a:r>
          </a:p>
          <a:p>
            <a:pPr marL="0" indent="0">
              <a:buNone/>
            </a:pPr>
            <a:r>
              <a:rPr lang="en-AU" dirty="0"/>
              <a:t>Getting to know one another rituals, saying goodbye, celebrations </a:t>
            </a:r>
            <a:endParaRPr lang="en-US" dirty="0"/>
          </a:p>
        </p:txBody>
      </p:sp>
    </p:spTree>
    <p:extLst>
      <p:ext uri="{BB962C8B-B14F-4D97-AF65-F5344CB8AC3E}">
        <p14:creationId xmlns:p14="http://schemas.microsoft.com/office/powerpoint/2010/main" val="3624428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29CA8E-B118-4081-B59E-2C152E820656}"/>
              </a:ext>
            </a:extLst>
          </p:cNvPr>
          <p:cNvPicPr>
            <a:picLocks noChangeAspect="1"/>
          </p:cNvPicPr>
          <p:nvPr/>
        </p:nvPicPr>
        <p:blipFill rotWithShape="1">
          <a:blip r:embed="rId2"/>
          <a:srcRect l="32130" t="77222" r="17407" b="8333"/>
          <a:stretch/>
        </p:blipFill>
        <p:spPr>
          <a:xfrm>
            <a:off x="3571875" y="5213059"/>
            <a:ext cx="8620125" cy="1644941"/>
          </a:xfrm>
          <a:prstGeom prst="rect">
            <a:avLst/>
          </a:prstGeom>
        </p:spPr>
      </p:pic>
      <p:sp>
        <p:nvSpPr>
          <p:cNvPr id="4" name="Rectangle 3">
            <a:extLst>
              <a:ext uri="{FF2B5EF4-FFF2-40B4-BE49-F238E27FC236}">
                <a16:creationId xmlns:a16="http://schemas.microsoft.com/office/drawing/2014/main" id="{6BBD45F5-11D7-4CAE-8554-D283B9FD8ACE}"/>
              </a:ext>
            </a:extLst>
          </p:cNvPr>
          <p:cNvSpPr/>
          <p:nvPr/>
        </p:nvSpPr>
        <p:spPr>
          <a:xfrm>
            <a:off x="7677150" y="4638675"/>
            <a:ext cx="3152775" cy="1095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Rectangle 4">
            <a:extLst>
              <a:ext uri="{FF2B5EF4-FFF2-40B4-BE49-F238E27FC236}">
                <a16:creationId xmlns:a16="http://schemas.microsoft.com/office/drawing/2014/main" id="{F6650259-1AAC-4CD3-AF0B-B485D61457D2}"/>
              </a:ext>
            </a:extLst>
          </p:cNvPr>
          <p:cNvSpPr/>
          <p:nvPr/>
        </p:nvSpPr>
        <p:spPr>
          <a:xfrm>
            <a:off x="4086226" y="5186362"/>
            <a:ext cx="428625" cy="606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7" name="Picture 6">
            <a:extLst>
              <a:ext uri="{FF2B5EF4-FFF2-40B4-BE49-F238E27FC236}">
                <a16:creationId xmlns:a16="http://schemas.microsoft.com/office/drawing/2014/main" id="{D8D44791-7661-4CC7-8DB2-086C91A51289}"/>
              </a:ext>
            </a:extLst>
          </p:cNvPr>
          <p:cNvPicPr>
            <a:picLocks noChangeAspect="1"/>
          </p:cNvPicPr>
          <p:nvPr/>
        </p:nvPicPr>
        <p:blipFill rotWithShape="1">
          <a:blip r:embed="rId2"/>
          <a:srcRect l="71329" t="81965" r="17407" b="8333"/>
          <a:stretch/>
        </p:blipFill>
        <p:spPr>
          <a:xfrm>
            <a:off x="10267950" y="5753100"/>
            <a:ext cx="1924050" cy="1104900"/>
          </a:xfrm>
          <a:prstGeom prst="rect">
            <a:avLst/>
          </a:prstGeom>
        </p:spPr>
      </p:pic>
      <p:sp>
        <p:nvSpPr>
          <p:cNvPr id="6" name="Title 1">
            <a:extLst>
              <a:ext uri="{FF2B5EF4-FFF2-40B4-BE49-F238E27FC236}">
                <a16:creationId xmlns:a16="http://schemas.microsoft.com/office/drawing/2014/main" id="{C04FAE72-7A2F-4EE4-9A69-7A38EE4FC828}"/>
              </a:ext>
            </a:extLst>
          </p:cNvPr>
          <p:cNvSpPr txBox="1">
            <a:spLocks/>
          </p:cNvSpPr>
          <p:nvPr/>
        </p:nvSpPr>
        <p:spPr>
          <a:xfrm>
            <a:off x="511920" y="808039"/>
            <a:ext cx="11132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8B00"/>
                </a:solidFill>
                <a:latin typeface="Helvetica Neue"/>
              </a:rPr>
              <a:t>Enabled</a:t>
            </a:r>
          </a:p>
        </p:txBody>
      </p:sp>
      <p:sp>
        <p:nvSpPr>
          <p:cNvPr id="9" name="Content Placeholder 2">
            <a:extLst>
              <a:ext uri="{FF2B5EF4-FFF2-40B4-BE49-F238E27FC236}">
                <a16:creationId xmlns:a16="http://schemas.microsoft.com/office/drawing/2014/main" id="{26059B9A-2530-4D42-8351-FE8A7261D645}"/>
              </a:ext>
            </a:extLst>
          </p:cNvPr>
          <p:cNvSpPr txBox="1">
            <a:spLocks/>
          </p:cNvSpPr>
          <p:nvPr/>
        </p:nvSpPr>
        <p:spPr>
          <a:xfrm>
            <a:off x="1091418" y="1709593"/>
            <a:ext cx="4394982" cy="39274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800"/>
              </a:spcAft>
            </a:pPr>
            <a:r>
              <a:rPr lang="en-AU" sz="1800" dirty="0">
                <a:latin typeface="Helvetica"/>
                <a:cs typeface="Helvetica"/>
              </a:rPr>
              <a:t>Engaging students in the process of understanding themselves can build social and emotional learning. </a:t>
            </a:r>
            <a:endParaRPr lang="en-US" sz="1800" dirty="0">
              <a:latin typeface="Helvetica"/>
              <a:cs typeface="Helvetica"/>
            </a:endParaRPr>
          </a:p>
          <a:p>
            <a:pPr marL="342900" indent="-342900">
              <a:spcAft>
                <a:spcPts val="1800"/>
              </a:spcAft>
            </a:pPr>
            <a:r>
              <a:rPr lang="en-AU" sz="1800" dirty="0">
                <a:latin typeface="Helvetica"/>
                <a:cs typeface="Helvetica"/>
              </a:rPr>
              <a:t>When students know about their qualities, their attributes and their talents they can feel good about themselves. </a:t>
            </a:r>
            <a:endParaRPr lang="en-US" sz="1800" dirty="0">
              <a:latin typeface="Helvetica"/>
              <a:cs typeface="Helvetica"/>
            </a:endParaRPr>
          </a:p>
          <a:p>
            <a:pPr marL="342900" indent="-342900">
              <a:spcAft>
                <a:spcPts val="1800"/>
              </a:spcAft>
            </a:pPr>
            <a:r>
              <a:rPr lang="en-AU" sz="1800" dirty="0">
                <a:latin typeface="Helvetica"/>
                <a:cs typeface="Helvetica"/>
              </a:rPr>
              <a:t>Knowing about their own special story helps students to build a coherent self-narrative.</a:t>
            </a:r>
          </a:p>
          <a:p>
            <a:pPr marL="0" indent="0">
              <a:spcAft>
                <a:spcPts val="1800"/>
              </a:spcAft>
              <a:buFont typeface="Arial" panose="020B0604020202020204" pitchFamily="34" charset="0"/>
              <a:buNone/>
            </a:pPr>
            <a:endParaRPr lang="en-AU" sz="1400" b="1" dirty="0">
              <a:latin typeface="Helvetica"/>
              <a:cs typeface="Helvetica"/>
            </a:endParaRPr>
          </a:p>
        </p:txBody>
      </p:sp>
      <p:pic>
        <p:nvPicPr>
          <p:cNvPr id="10" name="Picture 7" descr="A picture containing text&#10;&#10;Description automatically generated">
            <a:extLst>
              <a:ext uri="{FF2B5EF4-FFF2-40B4-BE49-F238E27FC236}">
                <a16:creationId xmlns:a16="http://schemas.microsoft.com/office/drawing/2014/main" id="{F80DAF5C-1DCD-4926-A74C-A7B4B1B96E9C}"/>
              </a:ext>
            </a:extLst>
          </p:cNvPr>
          <p:cNvPicPr>
            <a:picLocks noChangeAspect="1"/>
          </p:cNvPicPr>
          <p:nvPr/>
        </p:nvPicPr>
        <p:blipFill>
          <a:blip r:embed="rId3"/>
          <a:stretch>
            <a:fillRect/>
          </a:stretch>
        </p:blipFill>
        <p:spPr>
          <a:xfrm>
            <a:off x="7115175" y="753556"/>
            <a:ext cx="3152775" cy="2778098"/>
          </a:xfrm>
          <a:prstGeom prst="rect">
            <a:avLst/>
          </a:prstGeom>
        </p:spPr>
      </p:pic>
      <p:pic>
        <p:nvPicPr>
          <p:cNvPr id="11" name="Picture 6" descr="A picture containing text&#10;&#10;Description automatically generated">
            <a:extLst>
              <a:ext uri="{FF2B5EF4-FFF2-40B4-BE49-F238E27FC236}">
                <a16:creationId xmlns:a16="http://schemas.microsoft.com/office/drawing/2014/main" id="{88897553-061C-4855-8320-55A8BE12D214}"/>
              </a:ext>
            </a:extLst>
          </p:cNvPr>
          <p:cNvPicPr>
            <a:picLocks noChangeAspect="1"/>
          </p:cNvPicPr>
          <p:nvPr/>
        </p:nvPicPr>
        <p:blipFill>
          <a:blip r:embed="rId4"/>
          <a:stretch>
            <a:fillRect/>
          </a:stretch>
        </p:blipFill>
        <p:spPr>
          <a:xfrm>
            <a:off x="8767763" y="2984015"/>
            <a:ext cx="2743200" cy="3051514"/>
          </a:xfrm>
          <a:prstGeom prst="rect">
            <a:avLst/>
          </a:prstGeom>
        </p:spPr>
      </p:pic>
    </p:spTree>
    <p:extLst>
      <p:ext uri="{BB962C8B-B14F-4D97-AF65-F5344CB8AC3E}">
        <p14:creationId xmlns:p14="http://schemas.microsoft.com/office/powerpoint/2010/main" val="3349588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92BF7-B45F-4FE3-80AC-67FDB2A04686}"/>
              </a:ext>
            </a:extLst>
          </p:cNvPr>
          <p:cNvPicPr>
            <a:picLocks noChangeAspect="1"/>
          </p:cNvPicPr>
          <p:nvPr/>
        </p:nvPicPr>
        <p:blipFill rotWithShape="1">
          <a:blip r:embed="rId3"/>
          <a:srcRect l="63704" t="17639" r="17222" b="62500"/>
          <a:stretch/>
        </p:blipFill>
        <p:spPr>
          <a:xfrm>
            <a:off x="8789113" y="0"/>
            <a:ext cx="3402887" cy="2362200"/>
          </a:xfrm>
          <a:prstGeom prst="rect">
            <a:avLst/>
          </a:prstGeom>
        </p:spPr>
      </p:pic>
      <p:pic>
        <p:nvPicPr>
          <p:cNvPr id="4" name="Picture 3">
            <a:extLst>
              <a:ext uri="{FF2B5EF4-FFF2-40B4-BE49-F238E27FC236}">
                <a16:creationId xmlns:a16="http://schemas.microsoft.com/office/drawing/2014/main" id="{CC21D46F-CDD6-47C1-9965-42396817F58E}"/>
              </a:ext>
            </a:extLst>
          </p:cNvPr>
          <p:cNvPicPr>
            <a:picLocks noChangeAspect="1"/>
          </p:cNvPicPr>
          <p:nvPr/>
        </p:nvPicPr>
        <p:blipFill rotWithShape="1">
          <a:blip r:embed="rId3"/>
          <a:srcRect l="63704" t="82638" r="17222" b="8057"/>
          <a:stretch/>
        </p:blipFill>
        <p:spPr>
          <a:xfrm>
            <a:off x="9263413" y="5905500"/>
            <a:ext cx="2928587" cy="952500"/>
          </a:xfrm>
          <a:prstGeom prst="rect">
            <a:avLst/>
          </a:prstGeom>
        </p:spPr>
      </p:pic>
      <p:pic>
        <p:nvPicPr>
          <p:cNvPr id="5" name="Picture 4">
            <a:extLst>
              <a:ext uri="{FF2B5EF4-FFF2-40B4-BE49-F238E27FC236}">
                <a16:creationId xmlns:a16="http://schemas.microsoft.com/office/drawing/2014/main" id="{39AFF25E-AE38-499B-9138-2D133B0D952F}"/>
              </a:ext>
            </a:extLst>
          </p:cNvPr>
          <p:cNvPicPr>
            <a:picLocks noChangeAspect="1"/>
          </p:cNvPicPr>
          <p:nvPr/>
        </p:nvPicPr>
        <p:blipFill rotWithShape="1">
          <a:blip r:embed="rId4"/>
          <a:srcRect l="71329" t="81965" r="17407" b="8333"/>
          <a:stretch/>
        </p:blipFill>
        <p:spPr>
          <a:xfrm>
            <a:off x="10267950" y="5753100"/>
            <a:ext cx="1924050" cy="1104900"/>
          </a:xfrm>
          <a:prstGeom prst="rect">
            <a:avLst/>
          </a:prstGeom>
        </p:spPr>
      </p:pic>
      <p:sp>
        <p:nvSpPr>
          <p:cNvPr id="6" name="Title 1">
            <a:extLst>
              <a:ext uri="{FF2B5EF4-FFF2-40B4-BE49-F238E27FC236}">
                <a16:creationId xmlns:a16="http://schemas.microsoft.com/office/drawing/2014/main" id="{FE6DF62E-FEE3-4834-9F9C-C986A60910ED}"/>
              </a:ext>
            </a:extLst>
          </p:cNvPr>
          <p:cNvSpPr txBox="1">
            <a:spLocks/>
          </p:cNvSpPr>
          <p:nvPr/>
        </p:nvSpPr>
        <p:spPr>
          <a:xfrm>
            <a:off x="511920" y="808039"/>
            <a:ext cx="11132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8B00"/>
                </a:solidFill>
                <a:latin typeface="Helvetica Neue"/>
              </a:rPr>
              <a:t>Enabled in the Session/Classroom</a:t>
            </a:r>
          </a:p>
        </p:txBody>
      </p:sp>
      <p:sp>
        <p:nvSpPr>
          <p:cNvPr id="7" name="Content Placeholder 2">
            <a:extLst>
              <a:ext uri="{FF2B5EF4-FFF2-40B4-BE49-F238E27FC236}">
                <a16:creationId xmlns:a16="http://schemas.microsoft.com/office/drawing/2014/main" id="{464AA713-E65B-4FF9-8146-051A7EF46E47}"/>
              </a:ext>
            </a:extLst>
          </p:cNvPr>
          <p:cNvSpPr txBox="1">
            <a:spLocks/>
          </p:cNvSpPr>
          <p:nvPr/>
        </p:nvSpPr>
        <p:spPr>
          <a:xfrm>
            <a:off x="1370797" y="2056857"/>
            <a:ext cx="9119759" cy="415398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ED8B00"/>
                </a:solidFill>
                <a:latin typeface="Helvetica Neue"/>
              </a:rPr>
              <a:t>From a Teacher:</a:t>
            </a:r>
          </a:p>
          <a:p>
            <a:pPr marL="0" indent="0">
              <a:buNone/>
            </a:pPr>
            <a:endParaRPr lang="en-US" dirty="0">
              <a:latin typeface="Helvetica Neue"/>
            </a:endParaRPr>
          </a:p>
          <a:p>
            <a:pPr marL="0" indent="0" algn="ctr">
              <a:buNone/>
            </a:pPr>
            <a:r>
              <a:rPr lang="en-US" sz="3600" i="1" dirty="0">
                <a:latin typeface="Helvetica Neue"/>
              </a:rPr>
              <a:t>“</a:t>
            </a:r>
            <a:r>
              <a:rPr lang="en-AU" sz="3000" i="1" dirty="0">
                <a:latin typeface="Helvetica Neue"/>
              </a:rPr>
              <a:t>S</a:t>
            </a:r>
            <a:r>
              <a:rPr lang="en-AU" sz="3000" i="1" dirty="0"/>
              <a:t>ee the strengths and potential in every student and reflect that back to them in bucket loads so that they come to know themselves as possessing those strengths and sense of worthiness</a:t>
            </a:r>
            <a:r>
              <a:rPr lang="en-AU" sz="3600" i="1" dirty="0">
                <a:latin typeface="Helvetica Neue"/>
              </a:rPr>
              <a:t>”</a:t>
            </a:r>
          </a:p>
          <a:p>
            <a:pPr marL="0" indent="0" algn="ctr">
              <a:buNone/>
            </a:pPr>
            <a:endParaRPr lang="en-US" sz="3600" i="1" dirty="0">
              <a:latin typeface="Helvetica Neue"/>
            </a:endParaRPr>
          </a:p>
          <a:p>
            <a:pPr marL="0" indent="0">
              <a:buNone/>
            </a:pPr>
            <a:r>
              <a:rPr lang="en-US" b="1" dirty="0">
                <a:solidFill>
                  <a:srgbClr val="ED8B00"/>
                </a:solidFill>
                <a:latin typeface="Helvetica Neue"/>
              </a:rPr>
              <a:t>Action: </a:t>
            </a:r>
          </a:p>
          <a:p>
            <a:pPr marL="0" indent="0">
              <a:buNone/>
            </a:pPr>
            <a:r>
              <a:rPr lang="en-AU" dirty="0"/>
              <a:t>As above</a:t>
            </a:r>
            <a:endParaRPr lang="en-US" dirty="0"/>
          </a:p>
        </p:txBody>
      </p:sp>
    </p:spTree>
    <p:extLst>
      <p:ext uri="{BB962C8B-B14F-4D97-AF65-F5344CB8AC3E}">
        <p14:creationId xmlns:p14="http://schemas.microsoft.com/office/powerpoint/2010/main" val="81770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120FA-9AF5-4083-AA51-FFFDA7C8439D}"/>
              </a:ext>
            </a:extLst>
          </p:cNvPr>
          <p:cNvPicPr>
            <a:picLocks noChangeAspect="1"/>
          </p:cNvPicPr>
          <p:nvPr/>
        </p:nvPicPr>
        <p:blipFill rotWithShape="1">
          <a:blip r:embed="rId2"/>
          <a:srcRect l="71329" t="81965" r="17407" b="8333"/>
          <a:stretch/>
        </p:blipFill>
        <p:spPr>
          <a:xfrm>
            <a:off x="10267950" y="5753100"/>
            <a:ext cx="1924050" cy="1104900"/>
          </a:xfrm>
          <a:prstGeom prst="rect">
            <a:avLst/>
          </a:prstGeom>
        </p:spPr>
      </p:pic>
      <p:pic>
        <p:nvPicPr>
          <p:cNvPr id="4" name="Picture 3">
            <a:extLst>
              <a:ext uri="{FF2B5EF4-FFF2-40B4-BE49-F238E27FC236}">
                <a16:creationId xmlns:a16="http://schemas.microsoft.com/office/drawing/2014/main" id="{EF40EEBA-89F4-4CD2-BF71-DF4486E2E4E6}"/>
              </a:ext>
            </a:extLst>
          </p:cNvPr>
          <p:cNvPicPr>
            <a:picLocks noChangeAspect="1"/>
          </p:cNvPicPr>
          <p:nvPr/>
        </p:nvPicPr>
        <p:blipFill rotWithShape="1">
          <a:blip r:embed="rId3"/>
          <a:srcRect l="70741" t="17222" r="17037" b="58442"/>
          <a:stretch/>
        </p:blipFill>
        <p:spPr>
          <a:xfrm>
            <a:off x="8710863" y="0"/>
            <a:ext cx="3481137" cy="4620869"/>
          </a:xfrm>
          <a:prstGeom prst="rect">
            <a:avLst/>
          </a:prstGeom>
        </p:spPr>
      </p:pic>
      <p:sp>
        <p:nvSpPr>
          <p:cNvPr id="5" name="Rectangle 4">
            <a:extLst>
              <a:ext uri="{FF2B5EF4-FFF2-40B4-BE49-F238E27FC236}">
                <a16:creationId xmlns:a16="http://schemas.microsoft.com/office/drawing/2014/main" id="{18F054B1-7926-46D3-A856-443DFE7D3685}"/>
              </a:ext>
            </a:extLst>
          </p:cNvPr>
          <p:cNvSpPr/>
          <p:nvPr/>
        </p:nvSpPr>
        <p:spPr>
          <a:xfrm>
            <a:off x="8406063" y="3769895"/>
            <a:ext cx="1315452" cy="1104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aphicFrame>
        <p:nvGraphicFramePr>
          <p:cNvPr id="7" name="Table 6">
            <a:extLst>
              <a:ext uri="{FF2B5EF4-FFF2-40B4-BE49-F238E27FC236}">
                <a16:creationId xmlns:a16="http://schemas.microsoft.com/office/drawing/2014/main" id="{598348B3-4D32-40B4-B4DF-7B818444B903}"/>
              </a:ext>
            </a:extLst>
          </p:cNvPr>
          <p:cNvGraphicFramePr>
            <a:graphicFrameLocks noGrp="1"/>
          </p:cNvGraphicFramePr>
          <p:nvPr/>
        </p:nvGraphicFramePr>
        <p:xfrm>
          <a:off x="788162" y="840412"/>
          <a:ext cx="7922701" cy="5594639"/>
        </p:xfrm>
        <a:graphic>
          <a:graphicData uri="http://schemas.openxmlformats.org/drawingml/2006/table">
            <a:tbl>
              <a:tblPr firstRow="1" firstCol="1" bandRow="1">
                <a:tableStyleId>{912C8C85-51F0-491E-9774-3900AFEF0FD7}</a:tableStyleId>
              </a:tblPr>
              <a:tblGrid>
                <a:gridCol w="1771216">
                  <a:extLst>
                    <a:ext uri="{9D8B030D-6E8A-4147-A177-3AD203B41FA5}">
                      <a16:colId xmlns:a16="http://schemas.microsoft.com/office/drawing/2014/main" val="3129123024"/>
                    </a:ext>
                  </a:extLst>
                </a:gridCol>
                <a:gridCol w="6151485">
                  <a:extLst>
                    <a:ext uri="{9D8B030D-6E8A-4147-A177-3AD203B41FA5}">
                      <a16:colId xmlns:a16="http://schemas.microsoft.com/office/drawing/2014/main" val="1007992600"/>
                    </a:ext>
                  </a:extLst>
                </a:gridCol>
              </a:tblGrid>
              <a:tr h="347730">
                <a:tc>
                  <a:txBody>
                    <a:bodyPr/>
                    <a:lstStyle/>
                    <a:p>
                      <a:pPr marL="0" marR="0">
                        <a:lnSpc>
                          <a:spcPct val="107000"/>
                        </a:lnSpc>
                        <a:spcBef>
                          <a:spcPts val="0"/>
                        </a:spcBef>
                        <a:spcAft>
                          <a:spcPts val="0"/>
                        </a:spcAft>
                      </a:pPr>
                      <a:r>
                        <a:rPr lang="en-AU" sz="1400" b="1" i="0" dirty="0">
                          <a:solidFill>
                            <a:schemeClr val="bg1"/>
                          </a:solidFill>
                          <a:effectLst/>
                          <a:latin typeface="Helvetica" pitchFamily="2" charset="0"/>
                        </a:rPr>
                        <a:t>Domains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nSpc>
                          <a:spcPct val="107000"/>
                        </a:lnSpc>
                        <a:spcBef>
                          <a:spcPts val="0"/>
                        </a:spcBef>
                        <a:spcAft>
                          <a:spcPts val="0"/>
                        </a:spcAft>
                      </a:pPr>
                      <a:r>
                        <a:rPr lang="en-AU" sz="1400" b="1" i="0" baseline="0" dirty="0">
                          <a:solidFill>
                            <a:schemeClr val="bg1"/>
                          </a:solidFill>
                          <a:effectLst/>
                          <a:latin typeface="Helvetica" pitchFamily="2" charset="0"/>
                        </a:rPr>
                        <a:t>Translated into needs statements</a:t>
                      </a:r>
                      <a:endParaRPr lang="en-US" sz="1400" b="1" i="0" baseline="0" dirty="0">
                        <a:solidFill>
                          <a:schemeClr val="bg1"/>
                        </a:solidFill>
                        <a:effectLst/>
                        <a:latin typeface="Helvetica" pitchFamily="2" charset="0"/>
                      </a:endParaRPr>
                    </a:p>
                  </a:txBody>
                  <a:tcPr marL="58492" marR="584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923402011"/>
                  </a:ext>
                </a:extLst>
              </a:tr>
              <a:tr h="501963">
                <a:tc>
                  <a:txBody>
                    <a:bodyPr/>
                    <a:lstStyle/>
                    <a:p>
                      <a:pPr marL="0" marR="0">
                        <a:lnSpc>
                          <a:spcPct val="107000"/>
                        </a:lnSpc>
                        <a:spcBef>
                          <a:spcPts val="0"/>
                        </a:spcBef>
                        <a:spcAft>
                          <a:spcPts val="0"/>
                        </a:spcAft>
                      </a:pPr>
                      <a:r>
                        <a:rPr lang="en-AU" sz="1400" dirty="0">
                          <a:effectLst/>
                          <a:latin typeface="Helvetica" pitchFamily="2" charset="0"/>
                        </a:rPr>
                        <a:t>Staged</a:t>
                      </a:r>
                      <a:endParaRPr lang="en-US" sz="1400" b="1" dirty="0">
                        <a:effectLst/>
                        <a:latin typeface="Helvetica" pitchFamily="2"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40000"/>
                      </a:schemeClr>
                    </a:solidFill>
                  </a:tcPr>
                </a:tc>
                <a:tc>
                  <a:txBody>
                    <a:bodyPr/>
                    <a:lstStyle/>
                    <a:p>
                      <a:pPr marL="0" marR="0">
                        <a:lnSpc>
                          <a:spcPct val="107000"/>
                        </a:lnSpc>
                        <a:spcBef>
                          <a:spcPts val="0"/>
                        </a:spcBef>
                        <a:spcAft>
                          <a:spcPts val="0"/>
                        </a:spcAft>
                      </a:pPr>
                      <a:r>
                        <a:rPr lang="en-AU" sz="1400" baseline="0" dirty="0">
                          <a:effectLst/>
                          <a:latin typeface="Helvetica" pitchFamily="2" charset="0"/>
                        </a:rPr>
                        <a:t>Children’s brains need support to grow and learn</a:t>
                      </a:r>
                    </a:p>
                    <a:p>
                      <a:pPr marL="0" marR="0">
                        <a:lnSpc>
                          <a:spcPct val="107000"/>
                        </a:lnSpc>
                        <a:spcBef>
                          <a:spcPts val="0"/>
                        </a:spcBef>
                        <a:spcAft>
                          <a:spcPts val="0"/>
                        </a:spcAft>
                      </a:pPr>
                      <a:r>
                        <a:rPr lang="en-AU" sz="1400" b="1" i="0" baseline="0" dirty="0">
                          <a:solidFill>
                            <a:schemeClr val="accent2">
                              <a:lumMod val="75000"/>
                            </a:schemeClr>
                          </a:solidFill>
                          <a:effectLst/>
                          <a:latin typeface="Helvetica" pitchFamily="2" charset="0"/>
                        </a:rPr>
                        <a:t>My brain grows upwards step by step</a:t>
                      </a:r>
                      <a:endParaRPr lang="en-US" sz="1400" b="1" i="0" baseline="0" dirty="0">
                        <a:solidFill>
                          <a:schemeClr val="accent2">
                            <a:lumMod val="75000"/>
                          </a:schemeClr>
                        </a:solidFill>
                        <a:effectLst/>
                        <a:latin typeface="Helvetica" pitchFamily="2" charset="0"/>
                      </a:endParaRPr>
                    </a:p>
                  </a:txBody>
                  <a:tcPr marL="58492" marR="584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6779302"/>
                  </a:ext>
                </a:extLst>
              </a:tr>
              <a:tr h="646999">
                <a:tc>
                  <a:txBody>
                    <a:bodyPr/>
                    <a:lstStyle/>
                    <a:p>
                      <a:pPr marL="0" marR="0">
                        <a:lnSpc>
                          <a:spcPct val="107000"/>
                        </a:lnSpc>
                        <a:spcBef>
                          <a:spcPts val="0"/>
                        </a:spcBef>
                        <a:spcAft>
                          <a:spcPts val="0"/>
                        </a:spcAft>
                      </a:pPr>
                      <a:r>
                        <a:rPr lang="en-AU" sz="1400" dirty="0">
                          <a:effectLst/>
                          <a:latin typeface="Helvetica" pitchFamily="2" charset="0"/>
                        </a:rPr>
                        <a:t>Predictable</a:t>
                      </a:r>
                      <a:endParaRPr lang="en-US" sz="1400" b="1" dirty="0">
                        <a:effectLst/>
                        <a:latin typeface="Helvetica" pitchFamily="2"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40000"/>
                      </a:schemeClr>
                    </a:solidFill>
                  </a:tcPr>
                </a:tc>
                <a:tc>
                  <a:txBody>
                    <a:bodyPr/>
                    <a:lstStyle/>
                    <a:p>
                      <a:pPr marL="0" marR="0">
                        <a:lnSpc>
                          <a:spcPct val="107000"/>
                        </a:lnSpc>
                        <a:spcBef>
                          <a:spcPts val="0"/>
                        </a:spcBef>
                        <a:spcAft>
                          <a:spcPts val="0"/>
                        </a:spcAft>
                      </a:pPr>
                      <a:r>
                        <a:rPr lang="en-AU" sz="1400" baseline="0" dirty="0">
                          <a:effectLst/>
                          <a:latin typeface="Helvetica" pitchFamily="2" charset="0"/>
                        </a:rPr>
                        <a:t>Children need to know what they can count on</a:t>
                      </a:r>
                    </a:p>
                    <a:p>
                      <a:pPr marL="0" marR="0">
                        <a:lnSpc>
                          <a:spcPct val="107000"/>
                        </a:lnSpc>
                        <a:spcBef>
                          <a:spcPts val="0"/>
                        </a:spcBef>
                        <a:spcAft>
                          <a:spcPts val="0"/>
                        </a:spcAft>
                      </a:pPr>
                      <a:r>
                        <a:rPr lang="en-AU" sz="1400" b="1" i="0" baseline="0" dirty="0">
                          <a:solidFill>
                            <a:schemeClr val="accent2">
                              <a:lumMod val="75000"/>
                            </a:schemeClr>
                          </a:solidFill>
                          <a:effectLst/>
                          <a:latin typeface="Helvetica" pitchFamily="2" charset="0"/>
                        </a:rPr>
                        <a:t>I feel better when I know what is coming next.</a:t>
                      </a:r>
                      <a:endParaRPr lang="en-US" sz="1400" b="1" i="0" baseline="0" dirty="0">
                        <a:solidFill>
                          <a:schemeClr val="accent2">
                            <a:lumMod val="75000"/>
                          </a:schemeClr>
                        </a:solidFill>
                        <a:effectLst/>
                        <a:latin typeface="Helvetica" pitchFamily="2" charset="0"/>
                        <a:ea typeface="Calibri" panose="020F0502020204030204" pitchFamily="34" charset="0"/>
                        <a:cs typeface="Times New Roman" panose="02020603050405020304" pitchFamily="18" charset="0"/>
                      </a:endParaRPr>
                    </a:p>
                  </a:txBody>
                  <a:tcPr marL="58492" marR="584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359820"/>
                  </a:ext>
                </a:extLst>
              </a:tr>
              <a:tr h="1022833">
                <a:tc>
                  <a:txBody>
                    <a:bodyPr/>
                    <a:lstStyle/>
                    <a:p>
                      <a:pPr marL="0" marR="0">
                        <a:lnSpc>
                          <a:spcPct val="107000"/>
                        </a:lnSpc>
                        <a:spcBef>
                          <a:spcPts val="0"/>
                        </a:spcBef>
                        <a:spcAft>
                          <a:spcPts val="0"/>
                        </a:spcAft>
                      </a:pPr>
                      <a:r>
                        <a:rPr lang="en-AU" sz="1400" dirty="0">
                          <a:effectLst/>
                          <a:latin typeface="Helvetica" pitchFamily="2" charset="0"/>
                        </a:rPr>
                        <a:t>Adaptive</a:t>
                      </a:r>
                      <a:endParaRPr lang="en-US" sz="1400" b="1" dirty="0">
                        <a:effectLst/>
                        <a:latin typeface="Helvetica" pitchFamily="2"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40000"/>
                      </a:schemeClr>
                    </a:solidFill>
                  </a:tcPr>
                </a:tc>
                <a:tc>
                  <a:txBody>
                    <a:bodyPr/>
                    <a:lstStyle/>
                    <a:p>
                      <a:pPr marL="0" marR="0">
                        <a:lnSpc>
                          <a:spcPct val="107000"/>
                        </a:lnSpc>
                        <a:spcBef>
                          <a:spcPts val="0"/>
                        </a:spcBef>
                        <a:spcAft>
                          <a:spcPts val="0"/>
                        </a:spcAft>
                      </a:pPr>
                      <a:r>
                        <a:rPr lang="en-AU" sz="1400" baseline="0" dirty="0">
                          <a:effectLst/>
                          <a:latin typeface="Helvetica" pitchFamily="2" charset="0"/>
                        </a:rPr>
                        <a:t>Children need support to grow up healthy and strong</a:t>
                      </a:r>
                    </a:p>
                    <a:p>
                      <a:pPr marL="0" marR="0">
                        <a:lnSpc>
                          <a:spcPct val="107000"/>
                        </a:lnSpc>
                        <a:spcBef>
                          <a:spcPts val="0"/>
                        </a:spcBef>
                        <a:spcAft>
                          <a:spcPts val="0"/>
                        </a:spcAft>
                      </a:pPr>
                      <a:r>
                        <a:rPr lang="en-AU" sz="1400" b="1" i="0" baseline="0" dirty="0">
                          <a:solidFill>
                            <a:schemeClr val="accent2">
                              <a:lumMod val="75000"/>
                            </a:schemeClr>
                          </a:solidFill>
                          <a:effectLst/>
                          <a:latin typeface="Helvetica" pitchFamily="2" charset="0"/>
                        </a:rPr>
                        <a:t>There are things I need to grow up healthy and strong.</a:t>
                      </a:r>
                      <a:endParaRPr lang="en-US" sz="1400" b="1" i="0" baseline="0" dirty="0">
                        <a:solidFill>
                          <a:schemeClr val="accent2">
                            <a:lumMod val="75000"/>
                          </a:schemeClr>
                        </a:solidFill>
                        <a:effectLst/>
                        <a:latin typeface="Helvetica" pitchFamily="2" charset="0"/>
                        <a:ea typeface="Calibri" panose="020F0502020204030204" pitchFamily="34" charset="0"/>
                        <a:cs typeface="Times New Roman" panose="02020603050405020304" pitchFamily="18" charset="0"/>
                      </a:endParaRPr>
                    </a:p>
                  </a:txBody>
                  <a:tcPr marL="58492" marR="584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351668"/>
                  </a:ext>
                </a:extLst>
              </a:tr>
              <a:tr h="667091">
                <a:tc rowSpan="2">
                  <a:txBody>
                    <a:bodyPr/>
                    <a:lstStyle/>
                    <a:p>
                      <a:pPr marL="0" marR="0">
                        <a:lnSpc>
                          <a:spcPct val="107000"/>
                        </a:lnSpc>
                        <a:spcBef>
                          <a:spcPts val="0"/>
                        </a:spcBef>
                        <a:spcAft>
                          <a:spcPts val="0"/>
                        </a:spcAft>
                      </a:pPr>
                      <a:r>
                        <a:rPr lang="en-AU" sz="1400" dirty="0">
                          <a:effectLst/>
                          <a:latin typeface="Helvetica" pitchFamily="2" charset="0"/>
                        </a:rPr>
                        <a:t>Connected</a:t>
                      </a:r>
                      <a:endParaRPr lang="en-US" sz="1400" b="1" dirty="0">
                        <a:effectLst/>
                        <a:latin typeface="Helvetica" pitchFamily="2"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40000"/>
                      </a:schemeClr>
                    </a:solidFill>
                  </a:tcPr>
                </a:tc>
                <a:tc>
                  <a:txBody>
                    <a:bodyPr/>
                    <a:lstStyle/>
                    <a:p>
                      <a:pPr marL="0" marR="0">
                        <a:lnSpc>
                          <a:spcPct val="107000"/>
                        </a:lnSpc>
                        <a:spcBef>
                          <a:spcPts val="0"/>
                        </a:spcBef>
                        <a:spcAft>
                          <a:spcPts val="0"/>
                        </a:spcAft>
                      </a:pPr>
                      <a:r>
                        <a:rPr lang="en-AU" sz="1400" baseline="0" dirty="0">
                          <a:effectLst/>
                          <a:latin typeface="Helvetica" pitchFamily="2" charset="0"/>
                        </a:rPr>
                        <a:t>Children need to feel like they are connected.</a:t>
                      </a:r>
                    </a:p>
                    <a:p>
                      <a:pPr marL="0" marR="0">
                        <a:lnSpc>
                          <a:spcPct val="107000"/>
                        </a:lnSpc>
                        <a:spcBef>
                          <a:spcPts val="0"/>
                        </a:spcBef>
                        <a:spcAft>
                          <a:spcPts val="0"/>
                        </a:spcAft>
                      </a:pPr>
                      <a:r>
                        <a:rPr lang="en-AU" sz="1400" b="1" i="0" baseline="0" dirty="0">
                          <a:solidFill>
                            <a:schemeClr val="accent2">
                              <a:lumMod val="75000"/>
                            </a:schemeClr>
                          </a:solidFill>
                          <a:effectLst/>
                          <a:latin typeface="Helvetica" pitchFamily="2" charset="0"/>
                        </a:rPr>
                        <a:t>I need to feel like I am connected.</a:t>
                      </a:r>
                      <a:endParaRPr lang="en-US" sz="1400" b="1" i="0" baseline="0" dirty="0">
                        <a:solidFill>
                          <a:schemeClr val="accent2">
                            <a:lumMod val="75000"/>
                          </a:schemeClr>
                        </a:solidFill>
                        <a:effectLst/>
                        <a:latin typeface="Helvetica" pitchFamily="2" charset="0"/>
                        <a:ea typeface="Calibri" panose="020F0502020204030204" pitchFamily="34" charset="0"/>
                        <a:cs typeface="Times New Roman" panose="02020603050405020304" pitchFamily="18" charset="0"/>
                      </a:endParaRPr>
                    </a:p>
                  </a:txBody>
                  <a:tcPr marL="58492" marR="584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0834990"/>
                  </a:ext>
                </a:extLst>
              </a:tr>
              <a:tr h="1148720">
                <a:tc vMerge="1">
                  <a:txBody>
                    <a:bodyPr/>
                    <a:lstStyle/>
                    <a:p>
                      <a:endParaRPr lang="en-US"/>
                    </a:p>
                  </a:txBody>
                  <a:tcPr/>
                </a:tc>
                <a:tc>
                  <a:txBody>
                    <a:bodyPr/>
                    <a:lstStyle/>
                    <a:p>
                      <a:pPr marL="0" marR="0">
                        <a:lnSpc>
                          <a:spcPct val="107000"/>
                        </a:lnSpc>
                        <a:spcBef>
                          <a:spcPts val="0"/>
                        </a:spcBef>
                        <a:spcAft>
                          <a:spcPts val="0"/>
                        </a:spcAft>
                      </a:pPr>
                      <a:r>
                        <a:rPr lang="en-AU" sz="1400" baseline="0" dirty="0">
                          <a:effectLst/>
                          <a:latin typeface="Helvetica" pitchFamily="2" charset="0"/>
                        </a:rPr>
                        <a:t>Children need to feel safe and know about what makes a safe connection.</a:t>
                      </a:r>
                    </a:p>
                    <a:p>
                      <a:pPr marL="0" marR="0">
                        <a:lnSpc>
                          <a:spcPct val="107000"/>
                        </a:lnSpc>
                        <a:spcBef>
                          <a:spcPts val="0"/>
                        </a:spcBef>
                        <a:spcAft>
                          <a:spcPts val="0"/>
                        </a:spcAft>
                      </a:pPr>
                      <a:r>
                        <a:rPr lang="en-US" sz="1400" b="1" i="0" baseline="0" dirty="0">
                          <a:solidFill>
                            <a:schemeClr val="accent2">
                              <a:lumMod val="75000"/>
                            </a:schemeClr>
                          </a:solidFill>
                          <a:effectLst/>
                          <a:latin typeface="Helvetica" pitchFamily="2" charset="0"/>
                        </a:rPr>
                        <a:t>I need to feel safe.</a:t>
                      </a:r>
                    </a:p>
                    <a:p>
                      <a:pPr marL="0" marR="0">
                        <a:lnSpc>
                          <a:spcPct val="107000"/>
                        </a:lnSpc>
                        <a:spcBef>
                          <a:spcPts val="0"/>
                        </a:spcBef>
                        <a:spcAft>
                          <a:spcPts val="0"/>
                        </a:spcAft>
                      </a:pPr>
                      <a:r>
                        <a:rPr lang="en-US" sz="1400" b="1" i="0" baseline="0" dirty="0">
                          <a:solidFill>
                            <a:schemeClr val="accent2">
                              <a:lumMod val="75000"/>
                            </a:schemeClr>
                          </a:solidFill>
                          <a:effectLst/>
                          <a:latin typeface="Helvetica" pitchFamily="2" charset="0"/>
                        </a:rPr>
                        <a:t>I need safe connections in my life.</a:t>
                      </a:r>
                    </a:p>
                  </a:txBody>
                  <a:tcPr marL="58492" marR="584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3844446"/>
                  </a:ext>
                </a:extLst>
              </a:tr>
              <a:tr h="1259303">
                <a:tc>
                  <a:txBody>
                    <a:bodyPr/>
                    <a:lstStyle/>
                    <a:p>
                      <a:pPr marL="0" marR="0">
                        <a:lnSpc>
                          <a:spcPct val="107000"/>
                        </a:lnSpc>
                        <a:spcBef>
                          <a:spcPts val="0"/>
                        </a:spcBef>
                        <a:spcAft>
                          <a:spcPts val="0"/>
                        </a:spcAft>
                      </a:pPr>
                      <a:r>
                        <a:rPr lang="en-AU" sz="1400" dirty="0">
                          <a:effectLst/>
                          <a:latin typeface="Helvetica" pitchFamily="2" charset="0"/>
                        </a:rPr>
                        <a:t>Enabled</a:t>
                      </a:r>
                      <a:endParaRPr lang="en-US" sz="1400" b="1" dirty="0">
                        <a:effectLst/>
                        <a:latin typeface="Helvetica" pitchFamily="2" charset="0"/>
                        <a:ea typeface="Calibri" panose="020F050202020403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alpha val="40000"/>
                      </a:schemeClr>
                    </a:solidFill>
                  </a:tcPr>
                </a:tc>
                <a:tc>
                  <a:txBody>
                    <a:bodyPr/>
                    <a:lstStyle/>
                    <a:p>
                      <a:pPr marL="0" marR="0">
                        <a:lnSpc>
                          <a:spcPct val="107000"/>
                        </a:lnSpc>
                        <a:spcBef>
                          <a:spcPts val="0"/>
                        </a:spcBef>
                        <a:spcAft>
                          <a:spcPts val="0"/>
                        </a:spcAft>
                      </a:pPr>
                      <a:r>
                        <a:rPr lang="en-AU" sz="1400" baseline="0" dirty="0">
                          <a:effectLst/>
                          <a:latin typeface="Helvetica" pitchFamily="2" charset="0"/>
                        </a:rPr>
                        <a:t>Children need to know more about what makes them who they are.</a:t>
                      </a:r>
                    </a:p>
                    <a:p>
                      <a:pPr marL="0" marR="0">
                        <a:lnSpc>
                          <a:spcPct val="107000"/>
                        </a:lnSpc>
                        <a:spcBef>
                          <a:spcPts val="0"/>
                        </a:spcBef>
                        <a:spcAft>
                          <a:spcPts val="0"/>
                        </a:spcAft>
                      </a:pPr>
                      <a:r>
                        <a:rPr lang="en-AU" sz="1400" b="1" i="0" baseline="0" dirty="0">
                          <a:solidFill>
                            <a:schemeClr val="accent2">
                              <a:lumMod val="75000"/>
                            </a:schemeClr>
                          </a:solidFill>
                          <a:effectLst/>
                          <a:latin typeface="Helvetica" pitchFamily="2" charset="0"/>
                        </a:rPr>
                        <a:t>I grow stronger as I learn more about what makes me, me.</a:t>
                      </a:r>
                      <a:endParaRPr lang="en-US" sz="1400" b="1" i="0" baseline="0" dirty="0">
                        <a:solidFill>
                          <a:schemeClr val="accent2">
                            <a:lumMod val="75000"/>
                          </a:schemeClr>
                        </a:solidFill>
                        <a:effectLst/>
                        <a:latin typeface="Helvetica" pitchFamily="2" charset="0"/>
                      </a:endParaRPr>
                    </a:p>
                  </a:txBody>
                  <a:tcPr marL="58492" marR="5849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767033"/>
                  </a:ext>
                </a:extLst>
              </a:tr>
            </a:tbl>
          </a:graphicData>
        </a:graphic>
      </p:graphicFrame>
    </p:spTree>
    <p:extLst>
      <p:ext uri="{BB962C8B-B14F-4D97-AF65-F5344CB8AC3E}">
        <p14:creationId xmlns:p14="http://schemas.microsoft.com/office/powerpoint/2010/main" val="1248047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36278B-1DF7-AA78-F201-46B23E46F5DA}"/>
              </a:ext>
            </a:extLst>
          </p:cNvPr>
          <p:cNvPicPr>
            <a:picLocks noChangeAspect="1"/>
          </p:cNvPicPr>
          <p:nvPr/>
        </p:nvPicPr>
        <p:blipFill rotWithShape="1">
          <a:blip r:embed="rId2">
            <a:duotone>
              <a:schemeClr val="accent2">
                <a:shade val="45000"/>
                <a:satMod val="135000"/>
              </a:schemeClr>
              <a:prstClr val="white"/>
            </a:duotone>
          </a:blip>
          <a:srcRect l="14795" t="18323" r="17147" b="10990"/>
          <a:stretch/>
        </p:blipFill>
        <p:spPr bwMode="auto">
          <a:xfrm>
            <a:off x="2527070" y="795364"/>
            <a:ext cx="7658792" cy="5018003"/>
          </a:xfrm>
          <a:prstGeom prst="rect">
            <a:avLst/>
          </a:prstGeom>
          <a:ln>
            <a:noFill/>
          </a:ln>
          <a:extLst>
            <a:ext uri="{53640926-AAD7-44D8-BBD7-CCE9431645EC}">
              <a14:shadowObscured xmlns:a14="http://schemas.microsoft.com/office/drawing/2010/main"/>
            </a:ext>
          </a:extLst>
        </p:spPr>
      </p:pic>
      <p:sp>
        <p:nvSpPr>
          <p:cNvPr id="3" name="Title 2">
            <a:extLst>
              <a:ext uri="{FF2B5EF4-FFF2-40B4-BE49-F238E27FC236}">
                <a16:creationId xmlns:a16="http://schemas.microsoft.com/office/drawing/2014/main" id="{FB987EB8-3CAC-B205-7B38-33AEFB1A6CFD}"/>
              </a:ext>
            </a:extLst>
          </p:cNvPr>
          <p:cNvSpPr>
            <a:spLocks noGrp="1"/>
          </p:cNvSpPr>
          <p:nvPr>
            <p:ph type="title"/>
          </p:nvPr>
        </p:nvSpPr>
        <p:spPr>
          <a:xfrm>
            <a:off x="197484" y="71409"/>
            <a:ext cx="11132358" cy="1325563"/>
          </a:xfrm>
        </p:spPr>
        <p:txBody>
          <a:bodyPr/>
          <a:lstStyle/>
          <a:p>
            <a:r>
              <a:rPr lang="en-AU" dirty="0"/>
              <a:t>Making SPACE for Learning</a:t>
            </a:r>
          </a:p>
        </p:txBody>
      </p:sp>
      <p:pic>
        <p:nvPicPr>
          <p:cNvPr id="5" name="Picture 4">
            <a:extLst>
              <a:ext uri="{FF2B5EF4-FFF2-40B4-BE49-F238E27FC236}">
                <a16:creationId xmlns:a16="http://schemas.microsoft.com/office/drawing/2014/main" id="{CBAF9961-5EB6-6B94-80FE-AF18CEB4DBAA}"/>
              </a:ext>
            </a:extLst>
          </p:cNvPr>
          <p:cNvPicPr>
            <a:picLocks noChangeAspect="1"/>
          </p:cNvPicPr>
          <p:nvPr/>
        </p:nvPicPr>
        <p:blipFill rotWithShape="1">
          <a:blip r:embed="rId3"/>
          <a:srcRect l="1509" t="889" r="-1509" b="-889"/>
          <a:stretch/>
        </p:blipFill>
        <p:spPr>
          <a:xfrm>
            <a:off x="8340436" y="759229"/>
            <a:ext cx="2728368" cy="2791260"/>
          </a:xfrm>
          <a:prstGeom prst="rect">
            <a:avLst/>
          </a:prstGeom>
        </p:spPr>
      </p:pic>
      <p:sp>
        <p:nvSpPr>
          <p:cNvPr id="6" name="Arrow: Right 5">
            <a:extLst>
              <a:ext uri="{FF2B5EF4-FFF2-40B4-BE49-F238E27FC236}">
                <a16:creationId xmlns:a16="http://schemas.microsoft.com/office/drawing/2014/main" id="{8C7FDB03-1BDB-A4F2-4040-BCD625B9A6D3}"/>
              </a:ext>
            </a:extLst>
          </p:cNvPr>
          <p:cNvSpPr/>
          <p:nvPr/>
        </p:nvSpPr>
        <p:spPr>
          <a:xfrm>
            <a:off x="6993775" y="1246909"/>
            <a:ext cx="914400" cy="626226"/>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518884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F97A0-B70D-4A69-8004-1F585F33EBA5}"/>
              </a:ext>
            </a:extLst>
          </p:cNvPr>
          <p:cNvSpPr>
            <a:spLocks noGrp="1"/>
          </p:cNvSpPr>
          <p:nvPr>
            <p:ph type="title"/>
          </p:nvPr>
        </p:nvSpPr>
        <p:spPr/>
        <p:txBody>
          <a:bodyPr/>
          <a:lstStyle/>
          <a:p>
            <a:r>
              <a:rPr lang="en-AU" dirty="0">
                <a:solidFill>
                  <a:schemeClr val="accent2"/>
                </a:solidFill>
              </a:rPr>
              <a:t>We acknowledge you….and what you bring….</a:t>
            </a:r>
          </a:p>
        </p:txBody>
      </p:sp>
      <p:pic>
        <p:nvPicPr>
          <p:cNvPr id="4" name="Content Placeholder 3">
            <a:extLst>
              <a:ext uri="{FF2B5EF4-FFF2-40B4-BE49-F238E27FC236}">
                <a16:creationId xmlns:a16="http://schemas.microsoft.com/office/drawing/2014/main" id="{F05FD4C7-4594-4493-ABCA-2FB1B617B13F}"/>
              </a:ext>
            </a:extLst>
          </p:cNvPr>
          <p:cNvPicPr>
            <a:picLocks noGrp="1" noChangeAspect="1"/>
          </p:cNvPicPr>
          <p:nvPr>
            <p:ph idx="1"/>
          </p:nvPr>
        </p:nvPicPr>
        <p:blipFill>
          <a:blip r:embed="rId3"/>
          <a:stretch>
            <a:fillRect/>
          </a:stretch>
        </p:blipFill>
        <p:spPr>
          <a:xfrm>
            <a:off x="5494338" y="1765754"/>
            <a:ext cx="5491162" cy="3660775"/>
          </a:xfrm>
          <a:prstGeom prst="rect">
            <a:avLst/>
          </a:prstGeom>
        </p:spPr>
      </p:pic>
      <p:sp>
        <p:nvSpPr>
          <p:cNvPr id="5" name="TextBox 4">
            <a:extLst>
              <a:ext uri="{FF2B5EF4-FFF2-40B4-BE49-F238E27FC236}">
                <a16:creationId xmlns:a16="http://schemas.microsoft.com/office/drawing/2014/main" id="{92ACCC4C-A03B-464D-ACF6-FA8DDF558E32}"/>
              </a:ext>
            </a:extLst>
          </p:cNvPr>
          <p:cNvSpPr txBox="1"/>
          <p:nvPr/>
        </p:nvSpPr>
        <p:spPr>
          <a:xfrm>
            <a:off x="857250" y="1819275"/>
            <a:ext cx="3810000" cy="2954655"/>
          </a:xfrm>
          <a:prstGeom prst="rect">
            <a:avLst/>
          </a:prstGeom>
          <a:noFill/>
        </p:spPr>
        <p:txBody>
          <a:bodyPr wrap="square" rtlCol="0">
            <a:spAutoFit/>
          </a:bodyPr>
          <a:lstStyle/>
          <a:p>
            <a:pPr marL="342900" indent="-342900">
              <a:buFont typeface="Wingdings" panose="05000000000000000000" pitchFamily="2" charset="2"/>
              <a:buChar char="§"/>
            </a:pPr>
            <a:r>
              <a:rPr lang="en-AU" sz="2400" dirty="0">
                <a:latin typeface="HelveticaNeueLT Pro 55 Roman" panose="020B0604020202020204" pitchFamily="34" charset="0"/>
              </a:rPr>
              <a:t>Knowledge</a:t>
            </a:r>
          </a:p>
          <a:p>
            <a:pPr marL="342900" indent="-342900">
              <a:buFont typeface="Wingdings" panose="05000000000000000000" pitchFamily="2" charset="2"/>
              <a:buChar char="§"/>
            </a:pPr>
            <a:r>
              <a:rPr lang="en-AU" sz="2400" dirty="0">
                <a:latin typeface="HelveticaNeueLT Pro 55 Roman" panose="020B0604020202020204" pitchFamily="34" charset="0"/>
              </a:rPr>
              <a:t>Practice skills</a:t>
            </a:r>
          </a:p>
          <a:p>
            <a:pPr marL="342900" indent="-342900">
              <a:buFont typeface="Wingdings" panose="05000000000000000000" pitchFamily="2" charset="2"/>
              <a:buChar char="§"/>
            </a:pPr>
            <a:r>
              <a:rPr lang="en-AU" sz="2400" dirty="0">
                <a:latin typeface="HelveticaNeueLT Pro 55 Roman" panose="020B0604020202020204" pitchFamily="34" charset="0"/>
              </a:rPr>
              <a:t>Experience</a:t>
            </a:r>
          </a:p>
          <a:p>
            <a:pPr marL="342900" indent="-342900">
              <a:buFont typeface="Wingdings" panose="05000000000000000000" pitchFamily="2" charset="2"/>
              <a:buChar char="§"/>
            </a:pPr>
            <a:r>
              <a:rPr lang="en-AU" sz="2400" dirty="0">
                <a:latin typeface="HelveticaNeueLT Pro 55 Roman" panose="020B0604020202020204" pitchFamily="34" charset="0"/>
              </a:rPr>
              <a:t>Passion </a:t>
            </a:r>
          </a:p>
          <a:p>
            <a:pPr marL="342900" indent="-342900">
              <a:buFont typeface="Wingdings" panose="05000000000000000000" pitchFamily="2" charset="2"/>
              <a:buChar char="§"/>
            </a:pPr>
            <a:r>
              <a:rPr lang="en-AU" sz="2400" dirty="0">
                <a:latin typeface="HelveticaNeueLT Pro 55 Roman" panose="020B0604020202020204" pitchFamily="34" charset="0"/>
              </a:rPr>
              <a:t>Compassion</a:t>
            </a:r>
          </a:p>
          <a:p>
            <a:pPr marL="342900" indent="-342900">
              <a:buFont typeface="Wingdings" panose="05000000000000000000" pitchFamily="2" charset="2"/>
              <a:buChar char="§"/>
            </a:pPr>
            <a:r>
              <a:rPr lang="en-AU" sz="2400" dirty="0">
                <a:latin typeface="HelveticaNeueLT Pro 55 Roman" panose="020B0604020202020204" pitchFamily="34" charset="0"/>
              </a:rPr>
              <a:t>A desire to bring about change</a:t>
            </a:r>
          </a:p>
          <a:p>
            <a:endParaRPr lang="en-AU" dirty="0"/>
          </a:p>
        </p:txBody>
      </p:sp>
    </p:spTree>
    <p:extLst>
      <p:ext uri="{BB962C8B-B14F-4D97-AF65-F5344CB8AC3E}">
        <p14:creationId xmlns:p14="http://schemas.microsoft.com/office/powerpoint/2010/main" val="3823283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9E91-28B5-FF49-A98E-77D0E7E92AAE}"/>
              </a:ext>
            </a:extLst>
          </p:cNvPr>
          <p:cNvSpPr>
            <a:spLocks noGrp="1"/>
          </p:cNvSpPr>
          <p:nvPr>
            <p:ph type="title"/>
          </p:nvPr>
        </p:nvSpPr>
        <p:spPr/>
        <p:txBody>
          <a:bodyPr>
            <a:normAutofit/>
          </a:bodyPr>
          <a:lstStyle/>
          <a:p>
            <a:r>
              <a:rPr lang="en-US" sz="4000" dirty="0">
                <a:solidFill>
                  <a:srgbClr val="660033"/>
                </a:solidFill>
                <a:latin typeface="HelveticaNeueLT Pro 55 Roman" panose="020B0604020202020204" pitchFamily="34" charset="0"/>
              </a:rPr>
              <a:t>Check out</a:t>
            </a:r>
          </a:p>
        </p:txBody>
      </p:sp>
      <p:sp>
        <p:nvSpPr>
          <p:cNvPr id="4" name="Content Placeholder 3">
            <a:extLst>
              <a:ext uri="{FF2B5EF4-FFF2-40B4-BE49-F238E27FC236}">
                <a16:creationId xmlns:a16="http://schemas.microsoft.com/office/drawing/2014/main" id="{888F6013-F9B1-F56C-FAA5-E4E9850A5830}"/>
              </a:ext>
            </a:extLst>
          </p:cNvPr>
          <p:cNvSpPr txBox="1">
            <a:spLocks/>
          </p:cNvSpPr>
          <p:nvPr/>
        </p:nvSpPr>
        <p:spPr>
          <a:xfrm>
            <a:off x="935090" y="1607696"/>
            <a:ext cx="8493633" cy="3784493"/>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3pPr>
            <a:lvl4pPr marL="1600160"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4pPr>
            <a:lvl5pPr marL="2057349" indent="-228594" algn="l" defTabSz="914377" rtl="0" eaLnBrk="1" latinLnBrk="0" hangingPunct="1">
              <a:lnSpc>
                <a:spcPct val="90000"/>
              </a:lnSpc>
              <a:spcBef>
                <a:spcPts val="500"/>
              </a:spcBef>
              <a:buFont typeface="Arial" panose="020B0604020202020204" pitchFamily="34" charset="0"/>
              <a:buChar char="•"/>
              <a:defRPr sz="2400" b="0" i="0" kern="1200">
                <a:solidFill>
                  <a:srgbClr val="63666A"/>
                </a:solidFill>
                <a:latin typeface="Helvetica Neue" charset="0"/>
                <a:ea typeface="Helvetica Neue" charset="0"/>
                <a:cs typeface="Helvetica Neue"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2800" b="0" i="0" u="none" strike="noStrike" kern="1200" cap="none" spc="0" normalizeH="0" baseline="0" noProof="0" dirty="0">
                <a:ln>
                  <a:noFill/>
                </a:ln>
                <a:solidFill>
                  <a:schemeClr val="tx1"/>
                </a:solidFill>
                <a:effectLst/>
                <a:uLnTx/>
                <a:uFillTx/>
                <a:latin typeface="HelveticaNeueLT Pro 55 Roman"/>
              </a:rPr>
              <a:t>What are you taking back to your </a:t>
            </a:r>
            <a:r>
              <a:rPr lang="en-AU" sz="2800" dirty="0">
                <a:solidFill>
                  <a:schemeClr val="tx1"/>
                </a:solidFill>
                <a:latin typeface="HelveticaNeueLT Pro 55 Roman"/>
              </a:rPr>
              <a:t>school/site</a:t>
            </a:r>
            <a:r>
              <a:rPr kumimoji="0" lang="en-AU" sz="2800" b="0" i="0" u="none" strike="noStrike" kern="1200" cap="none" spc="0" normalizeH="0" baseline="0" noProof="0" dirty="0">
                <a:ln>
                  <a:noFill/>
                </a:ln>
                <a:solidFill>
                  <a:schemeClr val="tx1"/>
                </a:solidFill>
                <a:effectLst/>
                <a:uLnTx/>
                <a:uFillTx/>
                <a:latin typeface="HelveticaNeueLT Pro 55 Roman"/>
              </a:rPr>
              <a:t>?</a:t>
            </a:r>
            <a:endParaRPr lang="en-AU" sz="2800" b="0" i="0" u="none" strike="noStrike" kern="1200" cap="none" spc="0" normalizeH="0" baseline="0" noProof="0" dirty="0">
              <a:ln>
                <a:noFill/>
              </a:ln>
              <a:solidFill>
                <a:schemeClr val="tx1"/>
              </a:solidFill>
              <a:effectLst/>
              <a:uLnTx/>
              <a:uFillTx/>
              <a:latin typeface="HelveticaNeueLT Pro 55 Roman"/>
            </a:endParaRP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AU" sz="2800" b="0" i="0" u="none" strike="noStrike" kern="1200" cap="none" spc="0" normalizeH="0" baseline="0" noProof="0" dirty="0">
              <a:ln>
                <a:noFill/>
              </a:ln>
              <a:solidFill>
                <a:schemeClr val="tx1"/>
              </a:solidFill>
              <a:effectLst/>
              <a:uLnTx/>
              <a:uFillTx/>
              <a:latin typeface="HelveticaNeueLT Pro 55 Roman" panose="020B0604020202020204" pitchFamily="34" charset="0"/>
            </a:endParaRPr>
          </a:p>
          <a:p>
            <a:pPr marR="0" lvl="0"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AU" sz="2800" b="0" i="0" u="none" strike="noStrike" kern="1200" cap="none" spc="0" normalizeH="0" baseline="0" noProof="0" dirty="0">
                <a:ln>
                  <a:noFill/>
                </a:ln>
                <a:solidFill>
                  <a:schemeClr val="tx1"/>
                </a:solidFill>
                <a:effectLst/>
                <a:uLnTx/>
                <a:uFillTx/>
                <a:latin typeface="HelveticaNeueLT Pro 55 Roman"/>
              </a:rPr>
              <a:t> </a:t>
            </a:r>
            <a:r>
              <a:rPr kumimoji="0" lang="en-AU" sz="2800" b="1" i="0" u="none" strike="noStrike" kern="1200" cap="none" spc="0" normalizeH="0" baseline="0" noProof="0" dirty="0">
                <a:ln>
                  <a:noFill/>
                </a:ln>
                <a:solidFill>
                  <a:schemeClr val="tx1"/>
                </a:solidFill>
                <a:effectLst/>
                <a:uLnTx/>
                <a:uFillTx/>
                <a:latin typeface="HelveticaNeueLT Pro 55 Roman"/>
              </a:rPr>
              <a:t>Strategy?</a:t>
            </a:r>
            <a:endParaRPr lang="en-AU" sz="2800" b="1" i="0" u="none" strike="noStrike" kern="1200" cap="none" spc="0" normalizeH="0" baseline="0" noProof="0" dirty="0">
              <a:ln>
                <a:noFill/>
              </a:ln>
              <a:solidFill>
                <a:schemeClr val="tx1"/>
              </a:solidFill>
              <a:effectLst/>
              <a:uLnTx/>
              <a:uFillTx/>
              <a:latin typeface="HelveticaNeueLT Pro 55 Roman"/>
            </a:endParaRPr>
          </a:p>
          <a:p>
            <a:pPr marR="0" lvl="0"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AU" sz="2800" b="1" i="0" u="none" strike="noStrike" kern="1200" cap="none" spc="0" normalizeH="0" baseline="0" noProof="0" dirty="0">
                <a:ln>
                  <a:noFill/>
                </a:ln>
                <a:solidFill>
                  <a:schemeClr val="tx1"/>
                </a:solidFill>
                <a:effectLst/>
                <a:uLnTx/>
                <a:uFillTx/>
                <a:latin typeface="HelveticaNeueLT Pro 55 Roman"/>
              </a:rPr>
              <a:t> Activity?</a:t>
            </a:r>
            <a:endParaRPr lang="en-AU" sz="2800" b="1" i="0" u="none" strike="noStrike" kern="1200" cap="none" spc="0" normalizeH="0" baseline="0" noProof="0" dirty="0">
              <a:ln>
                <a:noFill/>
              </a:ln>
              <a:solidFill>
                <a:schemeClr val="tx1"/>
              </a:solidFill>
              <a:effectLst/>
              <a:uLnTx/>
              <a:uFillTx/>
              <a:latin typeface="HelveticaNeueLT Pro 55 Roman"/>
            </a:endParaRPr>
          </a:p>
          <a:p>
            <a:pPr marR="0" lvl="0"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AU" sz="2800" b="1" i="0" u="none" strike="noStrike" kern="1200" cap="none" spc="0" normalizeH="0" baseline="0" noProof="0" dirty="0">
                <a:ln>
                  <a:noFill/>
                </a:ln>
                <a:solidFill>
                  <a:schemeClr val="tx1"/>
                </a:solidFill>
                <a:effectLst/>
                <a:uLnTx/>
                <a:uFillTx/>
                <a:latin typeface="HelveticaNeueLT Pro 55 Roman"/>
              </a:rPr>
              <a:t> New perspective?</a:t>
            </a:r>
          </a:p>
          <a:p>
            <a:pPr marR="0" lvl="0"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AU" sz="2800" b="1" dirty="0">
                <a:solidFill>
                  <a:schemeClr val="tx1"/>
                </a:solidFill>
                <a:latin typeface="HelveticaNeueLT Pro 55 Roman"/>
              </a:rPr>
              <a:t>Connection/collaboration?</a:t>
            </a:r>
          </a:p>
          <a:p>
            <a:pPr marL="0" marR="0" lvl="0" indent="0" algn="l" defTabSz="914377" rtl="0" eaLnBrk="1" fontAlgn="auto" latinLnBrk="0" hangingPunct="1">
              <a:lnSpc>
                <a:spcPct val="90000"/>
              </a:lnSpc>
              <a:spcBef>
                <a:spcPts val="1000"/>
              </a:spcBef>
              <a:spcAft>
                <a:spcPts val="0"/>
              </a:spcAft>
              <a:buClrTx/>
              <a:buSzTx/>
              <a:buNone/>
              <a:tabLst/>
              <a:defRPr/>
            </a:pPr>
            <a:endParaRPr lang="en-AU" sz="2400" b="0" i="0" u="none" strike="noStrike" kern="1200" cap="none" spc="0" normalizeH="0" baseline="0" noProof="0" dirty="0">
              <a:ln>
                <a:noFill/>
              </a:ln>
              <a:solidFill>
                <a:srgbClr val="000000">
                  <a:lumMod val="65000"/>
                  <a:lumOff val="35000"/>
                </a:srgbClr>
              </a:solidFill>
              <a:effectLst/>
              <a:uLnTx/>
              <a:uFillTx/>
            </a:endParaRPr>
          </a:p>
        </p:txBody>
      </p:sp>
      <p:pic>
        <p:nvPicPr>
          <p:cNvPr id="5" name="Picture 4" descr="A close up of a logo&#10;&#10;Description generated with very high confidence">
            <a:extLst>
              <a:ext uri="{FF2B5EF4-FFF2-40B4-BE49-F238E27FC236}">
                <a16:creationId xmlns:a16="http://schemas.microsoft.com/office/drawing/2014/main" id="{4C7F56A0-16CA-9B4D-3A66-9C5061A98226}"/>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7087056" y="556861"/>
            <a:ext cx="5248491" cy="5311725"/>
          </a:xfrm>
          <a:prstGeom prst="rect">
            <a:avLst/>
          </a:prstGeom>
        </p:spPr>
      </p:pic>
    </p:spTree>
    <p:extLst>
      <p:ext uri="{BB962C8B-B14F-4D97-AF65-F5344CB8AC3E}">
        <p14:creationId xmlns:p14="http://schemas.microsoft.com/office/powerpoint/2010/main" val="3610603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D99B9-FC72-4CE9-A580-BD9BCA08D9BF}"/>
              </a:ext>
            </a:extLst>
          </p:cNvPr>
          <p:cNvPicPr>
            <a:picLocks noChangeAspect="1"/>
          </p:cNvPicPr>
          <p:nvPr/>
        </p:nvPicPr>
        <p:blipFill rotWithShape="1">
          <a:blip r:embed="rId2"/>
          <a:srcRect l="12593" t="17639" r="17685" b="8195"/>
          <a:stretch/>
        </p:blipFill>
        <p:spPr>
          <a:xfrm>
            <a:off x="2505075" y="0"/>
            <a:ext cx="9686925" cy="6869614"/>
          </a:xfrm>
          <a:prstGeom prst="rect">
            <a:avLst/>
          </a:prstGeom>
        </p:spPr>
      </p:pic>
      <p:sp>
        <p:nvSpPr>
          <p:cNvPr id="4" name="Rectangle 3">
            <a:extLst>
              <a:ext uri="{FF2B5EF4-FFF2-40B4-BE49-F238E27FC236}">
                <a16:creationId xmlns:a16="http://schemas.microsoft.com/office/drawing/2014/main" id="{8CB7B4BE-F96F-47FD-9907-D65DC4E1CBBE}"/>
              </a:ext>
            </a:extLst>
          </p:cNvPr>
          <p:cNvSpPr/>
          <p:nvPr/>
        </p:nvSpPr>
        <p:spPr>
          <a:xfrm>
            <a:off x="8143875" y="2762250"/>
            <a:ext cx="2933700" cy="1514475"/>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extBox 4">
            <a:extLst>
              <a:ext uri="{FF2B5EF4-FFF2-40B4-BE49-F238E27FC236}">
                <a16:creationId xmlns:a16="http://schemas.microsoft.com/office/drawing/2014/main" id="{2368E7CB-B945-6984-369C-E5ED4A05ED9D}"/>
              </a:ext>
            </a:extLst>
          </p:cNvPr>
          <p:cNvSpPr txBox="1"/>
          <p:nvPr/>
        </p:nvSpPr>
        <p:spPr>
          <a:xfrm>
            <a:off x="515388" y="419760"/>
            <a:ext cx="6733309" cy="3323987"/>
          </a:xfrm>
          <a:prstGeom prst="rect">
            <a:avLst/>
          </a:prstGeom>
          <a:noFill/>
        </p:spPr>
        <p:txBody>
          <a:bodyPr wrap="square">
            <a:spAutoFit/>
          </a:bodyPr>
          <a:lstStyle/>
          <a:p>
            <a:r>
              <a:rPr lang="en-AU" sz="2400" b="1" dirty="0">
                <a:solidFill>
                  <a:schemeClr val="accent2"/>
                </a:solidFill>
                <a:latin typeface="Helvetica Neue"/>
              </a:rPr>
              <a:t>Questions?</a:t>
            </a:r>
          </a:p>
          <a:p>
            <a:endParaRPr lang="en-AU" sz="2400" b="1" dirty="0">
              <a:solidFill>
                <a:schemeClr val="accent2"/>
              </a:solidFill>
              <a:latin typeface="Helvetica Neue"/>
            </a:endParaRPr>
          </a:p>
          <a:p>
            <a:r>
              <a:rPr lang="en-AU" sz="2400" b="1" dirty="0">
                <a:solidFill>
                  <a:schemeClr val="accent2"/>
                </a:solidFill>
                <a:latin typeface="Helvetica Neue"/>
              </a:rPr>
              <a:t>Queries </a:t>
            </a:r>
          </a:p>
          <a:p>
            <a:endParaRPr lang="en-AU" sz="2400" b="1" dirty="0">
              <a:solidFill>
                <a:schemeClr val="accent2"/>
              </a:solidFill>
              <a:latin typeface="Helvetica Neue"/>
            </a:endParaRPr>
          </a:p>
          <a:p>
            <a:r>
              <a:rPr lang="en-AU" sz="2400" b="1" dirty="0">
                <a:solidFill>
                  <a:schemeClr val="accent2"/>
                </a:solidFill>
                <a:latin typeface="Helvetica Neue"/>
              </a:rPr>
              <a:t>Shared thoughts</a:t>
            </a:r>
          </a:p>
          <a:p>
            <a:endParaRPr lang="en-AU" sz="2400" b="1" dirty="0">
              <a:solidFill>
                <a:schemeClr val="accent2"/>
              </a:solidFill>
              <a:latin typeface="Helvetica Neue"/>
            </a:endParaRPr>
          </a:p>
          <a:p>
            <a:r>
              <a:rPr lang="en-AU" sz="2400" b="1" dirty="0">
                <a:solidFill>
                  <a:schemeClr val="accent2"/>
                </a:solidFill>
                <a:latin typeface="Helvetica Neue"/>
              </a:rPr>
              <a:t>Next session</a:t>
            </a:r>
            <a:br>
              <a:rPr lang="en-AU" sz="2400" b="1" dirty="0">
                <a:solidFill>
                  <a:schemeClr val="accent2"/>
                </a:solidFill>
                <a:latin typeface="Helvetica Neue"/>
              </a:rPr>
            </a:br>
            <a:br>
              <a:rPr lang="en-AU" sz="2400" b="1" dirty="0">
                <a:solidFill>
                  <a:schemeClr val="accent2"/>
                </a:solidFill>
                <a:latin typeface="Helvetica Neue"/>
              </a:rPr>
            </a:br>
            <a:endParaRPr lang="en-AU" b="1" dirty="0"/>
          </a:p>
        </p:txBody>
      </p:sp>
    </p:spTree>
    <p:extLst>
      <p:ext uri="{BB962C8B-B14F-4D97-AF65-F5344CB8AC3E}">
        <p14:creationId xmlns:p14="http://schemas.microsoft.com/office/powerpoint/2010/main" val="1421575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D99B9-FC72-4CE9-A580-BD9BCA08D9BF}"/>
              </a:ext>
            </a:extLst>
          </p:cNvPr>
          <p:cNvPicPr>
            <a:picLocks noChangeAspect="1"/>
          </p:cNvPicPr>
          <p:nvPr/>
        </p:nvPicPr>
        <p:blipFill rotWithShape="1">
          <a:blip r:embed="rId2"/>
          <a:srcRect l="12593" t="17639" r="17685" b="8195"/>
          <a:stretch/>
        </p:blipFill>
        <p:spPr>
          <a:xfrm>
            <a:off x="2505075" y="0"/>
            <a:ext cx="9686925" cy="6869614"/>
          </a:xfrm>
          <a:prstGeom prst="rect">
            <a:avLst/>
          </a:prstGeom>
        </p:spPr>
      </p:pic>
      <p:sp>
        <p:nvSpPr>
          <p:cNvPr id="4" name="Rectangle 3">
            <a:extLst>
              <a:ext uri="{FF2B5EF4-FFF2-40B4-BE49-F238E27FC236}">
                <a16:creationId xmlns:a16="http://schemas.microsoft.com/office/drawing/2014/main" id="{8CB7B4BE-F96F-47FD-9907-D65DC4E1CBBE}"/>
              </a:ext>
            </a:extLst>
          </p:cNvPr>
          <p:cNvSpPr/>
          <p:nvPr/>
        </p:nvSpPr>
        <p:spPr>
          <a:xfrm>
            <a:off x="8143875" y="2762250"/>
            <a:ext cx="2933700" cy="1514475"/>
          </a:xfrm>
          <a:prstGeom prst="rect">
            <a:avLst/>
          </a:prstGeom>
          <a:solidFill>
            <a:srgbClr val="FF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extBox 4">
            <a:extLst>
              <a:ext uri="{FF2B5EF4-FFF2-40B4-BE49-F238E27FC236}">
                <a16:creationId xmlns:a16="http://schemas.microsoft.com/office/drawing/2014/main" id="{2368E7CB-B945-6984-369C-E5ED4A05ED9D}"/>
              </a:ext>
            </a:extLst>
          </p:cNvPr>
          <p:cNvSpPr txBox="1"/>
          <p:nvPr/>
        </p:nvSpPr>
        <p:spPr>
          <a:xfrm>
            <a:off x="515388" y="419760"/>
            <a:ext cx="6733309" cy="3323987"/>
          </a:xfrm>
          <a:prstGeom prst="rect">
            <a:avLst/>
          </a:prstGeom>
          <a:noFill/>
        </p:spPr>
        <p:txBody>
          <a:bodyPr wrap="square">
            <a:spAutoFit/>
          </a:bodyPr>
          <a:lstStyle/>
          <a:p>
            <a:r>
              <a:rPr lang="en-AU" sz="2400" b="1" dirty="0">
                <a:solidFill>
                  <a:schemeClr val="accent2"/>
                </a:solidFill>
                <a:latin typeface="Helvetica Neue"/>
              </a:rPr>
              <a:t>Further Resources:</a:t>
            </a:r>
            <a:br>
              <a:rPr lang="en-AU" sz="2400" b="1" dirty="0">
                <a:solidFill>
                  <a:schemeClr val="accent2"/>
                </a:solidFill>
                <a:latin typeface="Helvetica Neue"/>
              </a:rPr>
            </a:br>
            <a:br>
              <a:rPr lang="en-AU" sz="2400" b="1" dirty="0">
                <a:solidFill>
                  <a:schemeClr val="accent2"/>
                </a:solidFill>
                <a:latin typeface="Helvetica Neue"/>
              </a:rPr>
            </a:br>
            <a:r>
              <a:rPr lang="en-AU" sz="2400" b="1" dirty="0">
                <a:solidFill>
                  <a:schemeClr val="accent2"/>
                </a:solidFill>
                <a:latin typeface="Helvetica Neue"/>
              </a:rPr>
              <a:t>https://professionals.childhood.org.au/making-space-learning-resources/</a:t>
            </a:r>
            <a:br>
              <a:rPr lang="en-AU" sz="2400" b="1" dirty="0">
                <a:solidFill>
                  <a:schemeClr val="accent2"/>
                </a:solidFill>
                <a:latin typeface="Helvetica Neue"/>
              </a:rPr>
            </a:br>
            <a:br>
              <a:rPr lang="en-AU" sz="2400" b="1" dirty="0">
                <a:solidFill>
                  <a:schemeClr val="accent2"/>
                </a:solidFill>
                <a:latin typeface="Helvetica Neue"/>
              </a:rPr>
            </a:br>
            <a:r>
              <a:rPr lang="en-AU" sz="2400" b="1" dirty="0">
                <a:solidFill>
                  <a:schemeClr val="accent2"/>
                </a:solidFill>
                <a:latin typeface="Helvetica Neue"/>
              </a:rPr>
              <a:t>Any questions?</a:t>
            </a:r>
            <a:br>
              <a:rPr lang="en-AU" sz="2400" b="1" dirty="0">
                <a:solidFill>
                  <a:schemeClr val="accent2"/>
                </a:solidFill>
                <a:latin typeface="Helvetica Neue"/>
              </a:rPr>
            </a:br>
            <a:br>
              <a:rPr lang="en-AU" sz="2400" b="1" dirty="0">
                <a:solidFill>
                  <a:schemeClr val="accent2"/>
                </a:solidFill>
                <a:latin typeface="Helvetica Neue"/>
              </a:rPr>
            </a:br>
            <a:r>
              <a:rPr lang="en-AU" sz="2400" b="1" dirty="0">
                <a:solidFill>
                  <a:schemeClr val="accent2"/>
                </a:solidFill>
                <a:latin typeface="Helvetica Neue"/>
              </a:rPr>
              <a:t>drichards@childhood.org.au</a:t>
            </a:r>
            <a:br>
              <a:rPr lang="en-AU" b="1" dirty="0"/>
            </a:br>
            <a:endParaRPr lang="en-AU" b="1" dirty="0"/>
          </a:p>
        </p:txBody>
      </p:sp>
    </p:spTree>
    <p:extLst>
      <p:ext uri="{BB962C8B-B14F-4D97-AF65-F5344CB8AC3E}">
        <p14:creationId xmlns:p14="http://schemas.microsoft.com/office/powerpoint/2010/main" val="1841246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4D911F-047F-42E8-9A89-74AD0CD5AAE1}"/>
              </a:ext>
            </a:extLst>
          </p:cNvPr>
          <p:cNvPicPr>
            <a:picLocks noChangeAspect="1"/>
          </p:cNvPicPr>
          <p:nvPr/>
        </p:nvPicPr>
        <p:blipFill rotWithShape="1">
          <a:blip r:embed="rId2"/>
          <a:srcRect l="43366" t="66176" r="17371" b="8302"/>
          <a:stretch/>
        </p:blipFill>
        <p:spPr>
          <a:xfrm>
            <a:off x="6257925" y="4286568"/>
            <a:ext cx="5934075" cy="2571433"/>
          </a:xfrm>
          <a:prstGeom prst="rect">
            <a:avLst/>
          </a:prstGeom>
        </p:spPr>
      </p:pic>
      <p:pic>
        <p:nvPicPr>
          <p:cNvPr id="6" name="Picture 5">
            <a:extLst>
              <a:ext uri="{FF2B5EF4-FFF2-40B4-BE49-F238E27FC236}">
                <a16:creationId xmlns:a16="http://schemas.microsoft.com/office/drawing/2014/main" id="{EE970F55-F615-4D5F-A175-19EA61C92BFB}"/>
              </a:ext>
            </a:extLst>
          </p:cNvPr>
          <p:cNvPicPr>
            <a:picLocks noChangeAspect="1"/>
          </p:cNvPicPr>
          <p:nvPr/>
        </p:nvPicPr>
        <p:blipFill rotWithShape="1">
          <a:blip r:embed="rId3"/>
          <a:srcRect l="71329" t="81965" r="17407" b="8333"/>
          <a:stretch/>
        </p:blipFill>
        <p:spPr>
          <a:xfrm>
            <a:off x="10267950" y="5753100"/>
            <a:ext cx="1924050" cy="1104900"/>
          </a:xfrm>
          <a:prstGeom prst="rect">
            <a:avLst/>
          </a:prstGeom>
        </p:spPr>
      </p:pic>
      <p:pic>
        <p:nvPicPr>
          <p:cNvPr id="4" name="Picture 3">
            <a:extLst>
              <a:ext uri="{FF2B5EF4-FFF2-40B4-BE49-F238E27FC236}">
                <a16:creationId xmlns:a16="http://schemas.microsoft.com/office/drawing/2014/main" id="{579E7742-3079-4F4E-9C9C-9CE4CF0186CE}"/>
              </a:ext>
            </a:extLst>
          </p:cNvPr>
          <p:cNvPicPr>
            <a:picLocks noChangeAspect="1"/>
          </p:cNvPicPr>
          <p:nvPr/>
        </p:nvPicPr>
        <p:blipFill rotWithShape="1">
          <a:blip r:embed="rId4"/>
          <a:srcRect l="5319" t="16342" r="13853" b="19403"/>
          <a:stretch/>
        </p:blipFill>
        <p:spPr>
          <a:xfrm rot="21205095">
            <a:off x="1167653" y="436648"/>
            <a:ext cx="3217142" cy="3410030"/>
          </a:xfrm>
          <a:prstGeom prst="rect">
            <a:avLst/>
          </a:prstGeom>
        </p:spPr>
      </p:pic>
      <p:pic>
        <p:nvPicPr>
          <p:cNvPr id="7" name="Picture 6">
            <a:extLst>
              <a:ext uri="{FF2B5EF4-FFF2-40B4-BE49-F238E27FC236}">
                <a16:creationId xmlns:a16="http://schemas.microsoft.com/office/drawing/2014/main" id="{7A8D20CE-5822-4F13-AEA3-3B885CA8E6D1}"/>
              </a:ext>
            </a:extLst>
          </p:cNvPr>
          <p:cNvPicPr>
            <a:picLocks noChangeAspect="1"/>
          </p:cNvPicPr>
          <p:nvPr/>
        </p:nvPicPr>
        <p:blipFill rotWithShape="1">
          <a:blip r:embed="rId5"/>
          <a:srcRect l="4651" t="4784" r="5622" b="22813"/>
          <a:stretch/>
        </p:blipFill>
        <p:spPr>
          <a:xfrm rot="21152700">
            <a:off x="4972254" y="1072873"/>
            <a:ext cx="2419846" cy="2603521"/>
          </a:xfrm>
          <a:prstGeom prst="rect">
            <a:avLst/>
          </a:prstGeom>
        </p:spPr>
      </p:pic>
      <p:pic>
        <p:nvPicPr>
          <p:cNvPr id="8" name="Picture 7">
            <a:extLst>
              <a:ext uri="{FF2B5EF4-FFF2-40B4-BE49-F238E27FC236}">
                <a16:creationId xmlns:a16="http://schemas.microsoft.com/office/drawing/2014/main" id="{131D9F0D-9A41-4694-A3B0-2081304AB17C}"/>
              </a:ext>
            </a:extLst>
          </p:cNvPr>
          <p:cNvPicPr>
            <a:picLocks noChangeAspect="1"/>
          </p:cNvPicPr>
          <p:nvPr/>
        </p:nvPicPr>
        <p:blipFill rotWithShape="1">
          <a:blip r:embed="rId6"/>
          <a:srcRect l="12492" r="14364" b="996"/>
          <a:stretch/>
        </p:blipFill>
        <p:spPr>
          <a:xfrm rot="15698231">
            <a:off x="8137987" y="711198"/>
            <a:ext cx="3018969" cy="3064764"/>
          </a:xfrm>
          <a:prstGeom prst="rect">
            <a:avLst/>
          </a:prstGeom>
        </p:spPr>
      </p:pic>
      <p:sp>
        <p:nvSpPr>
          <p:cNvPr id="9" name="TextBox 8">
            <a:extLst>
              <a:ext uri="{FF2B5EF4-FFF2-40B4-BE49-F238E27FC236}">
                <a16:creationId xmlns:a16="http://schemas.microsoft.com/office/drawing/2014/main" id="{D778F916-F577-432F-B1E5-9855B0C407B8}"/>
              </a:ext>
            </a:extLst>
          </p:cNvPr>
          <p:cNvSpPr txBox="1"/>
          <p:nvPr/>
        </p:nvSpPr>
        <p:spPr>
          <a:xfrm>
            <a:off x="144089" y="4235056"/>
            <a:ext cx="7464828" cy="2308324"/>
          </a:xfrm>
          <a:prstGeom prst="rect">
            <a:avLst/>
          </a:prstGeom>
          <a:noFill/>
        </p:spPr>
        <p:txBody>
          <a:bodyPr wrap="square" rtlCol="0">
            <a:spAutoFit/>
          </a:bodyPr>
          <a:lstStyle/>
          <a:p>
            <a:pPr algn="ctr"/>
            <a:r>
              <a:rPr lang="en-AU" sz="2400" b="1" dirty="0">
                <a:solidFill>
                  <a:schemeClr val="accent2"/>
                </a:solidFill>
                <a:latin typeface="Arial" panose="020B0604020202020204" pitchFamily="34" charset="0"/>
                <a:cs typeface="Arial" panose="020B0604020202020204" pitchFamily="34" charset="0"/>
              </a:rPr>
              <a:t>Consider a teacher who taught you, and had a positive influence on you... </a:t>
            </a:r>
          </a:p>
          <a:p>
            <a:pPr algn="ctr"/>
            <a:endParaRPr lang="en-AU" sz="2400" b="1" dirty="0">
              <a:solidFill>
                <a:schemeClr val="accent2"/>
              </a:solidFill>
              <a:latin typeface="Arial" panose="020B0604020202020204" pitchFamily="34" charset="0"/>
              <a:cs typeface="Arial" panose="020B0604020202020204" pitchFamily="34" charset="0"/>
            </a:endParaRPr>
          </a:p>
          <a:p>
            <a:pPr algn="ctr"/>
            <a:r>
              <a:rPr lang="en-AU" sz="2400" b="1" dirty="0">
                <a:solidFill>
                  <a:schemeClr val="accent2"/>
                </a:solidFill>
                <a:latin typeface="Arial" panose="020B0604020202020204" pitchFamily="34" charset="0"/>
                <a:cs typeface="Arial" panose="020B0604020202020204" pitchFamily="34" charset="0"/>
              </a:rPr>
              <a:t>What do you remember about them? </a:t>
            </a:r>
          </a:p>
          <a:p>
            <a:pPr algn="ctr"/>
            <a:endParaRPr lang="en-AU" sz="2400" b="1" dirty="0">
              <a:solidFill>
                <a:schemeClr val="accent2"/>
              </a:solidFill>
              <a:latin typeface="Arial" panose="020B0604020202020204" pitchFamily="34" charset="0"/>
              <a:cs typeface="Arial" panose="020B0604020202020204" pitchFamily="34" charset="0"/>
            </a:endParaRPr>
          </a:p>
          <a:p>
            <a:pPr algn="ctr"/>
            <a:r>
              <a:rPr lang="en-AU" sz="2400" b="1" dirty="0">
                <a:solidFill>
                  <a:schemeClr val="accent2"/>
                </a:solidFill>
                <a:latin typeface="Arial" panose="020B0604020202020204" pitchFamily="34" charset="0"/>
                <a:cs typeface="Arial" panose="020B0604020202020204" pitchFamily="34" charset="0"/>
              </a:rPr>
              <a:t>How did they make you feel?</a:t>
            </a:r>
          </a:p>
        </p:txBody>
      </p:sp>
    </p:spTree>
    <p:extLst>
      <p:ext uri="{BB962C8B-B14F-4D97-AF65-F5344CB8AC3E}">
        <p14:creationId xmlns:p14="http://schemas.microsoft.com/office/powerpoint/2010/main" val="3834621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120FA-9AF5-4083-AA51-FFFDA7C8439D}"/>
              </a:ext>
            </a:extLst>
          </p:cNvPr>
          <p:cNvPicPr>
            <a:picLocks noChangeAspect="1"/>
          </p:cNvPicPr>
          <p:nvPr/>
        </p:nvPicPr>
        <p:blipFill rotWithShape="1">
          <a:blip r:embed="rId3"/>
          <a:srcRect l="71329" t="81965" r="17407" b="8333"/>
          <a:stretch/>
        </p:blipFill>
        <p:spPr>
          <a:xfrm>
            <a:off x="10267950" y="5753100"/>
            <a:ext cx="1924050" cy="1104900"/>
          </a:xfrm>
          <a:prstGeom prst="rect">
            <a:avLst/>
          </a:prstGeom>
        </p:spPr>
      </p:pic>
      <p:sp>
        <p:nvSpPr>
          <p:cNvPr id="5" name="Rectangle 4">
            <a:extLst>
              <a:ext uri="{FF2B5EF4-FFF2-40B4-BE49-F238E27FC236}">
                <a16:creationId xmlns:a16="http://schemas.microsoft.com/office/drawing/2014/main" id="{18F054B1-7926-46D3-A856-443DFE7D3685}"/>
              </a:ext>
            </a:extLst>
          </p:cNvPr>
          <p:cNvSpPr/>
          <p:nvPr/>
        </p:nvSpPr>
        <p:spPr>
          <a:xfrm>
            <a:off x="8406063" y="3769895"/>
            <a:ext cx="1315452" cy="1104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Content Placeholder 4">
            <a:extLst>
              <a:ext uri="{FF2B5EF4-FFF2-40B4-BE49-F238E27FC236}">
                <a16:creationId xmlns:a16="http://schemas.microsoft.com/office/drawing/2014/main" id="{244A60E2-E59A-410E-A52F-388548AD927A}"/>
              </a:ext>
            </a:extLst>
          </p:cNvPr>
          <p:cNvPicPr>
            <a:picLocks noChangeAspect="1"/>
          </p:cNvPicPr>
          <p:nvPr/>
        </p:nvPicPr>
        <p:blipFill>
          <a:blip r:embed="rId4"/>
          <a:stretch>
            <a:fillRect/>
          </a:stretch>
        </p:blipFill>
        <p:spPr>
          <a:xfrm>
            <a:off x="2153786" y="129849"/>
            <a:ext cx="8256306" cy="5708408"/>
          </a:xfrm>
          <a:prstGeom prst="rect">
            <a:avLst/>
          </a:prstGeom>
        </p:spPr>
      </p:pic>
      <p:sp>
        <p:nvSpPr>
          <p:cNvPr id="18" name="TextBox 17">
            <a:extLst>
              <a:ext uri="{FF2B5EF4-FFF2-40B4-BE49-F238E27FC236}">
                <a16:creationId xmlns:a16="http://schemas.microsoft.com/office/drawing/2014/main" id="{C26ACA78-27C9-4C98-B4EB-02BBF3CBC022}"/>
              </a:ext>
            </a:extLst>
          </p:cNvPr>
          <p:cNvSpPr txBox="1"/>
          <p:nvPr/>
        </p:nvSpPr>
        <p:spPr>
          <a:xfrm>
            <a:off x="210396" y="4973825"/>
            <a:ext cx="4497593" cy="1754326"/>
          </a:xfrm>
          <a:prstGeom prst="rect">
            <a:avLst/>
          </a:prstGeom>
          <a:noFill/>
        </p:spPr>
        <p:txBody>
          <a:bodyPr wrap="square">
            <a:spAutoFit/>
          </a:bodyPr>
          <a:lstStyle/>
          <a:p>
            <a:pPr algn="ctr"/>
            <a:r>
              <a:rPr lang="en-AU" dirty="0">
                <a:latin typeface="Helvetica Neue"/>
              </a:rPr>
              <a:t>SPACE is the central acronym of the program. It includes 5 domains to help educators better understand the needs of children who have experienced trauma and ways to support them in the educational setting.</a:t>
            </a:r>
          </a:p>
        </p:txBody>
      </p:sp>
    </p:spTree>
    <p:extLst>
      <p:ext uri="{BB962C8B-B14F-4D97-AF65-F5344CB8AC3E}">
        <p14:creationId xmlns:p14="http://schemas.microsoft.com/office/powerpoint/2010/main" val="2734849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2D2137-694C-43E1-A451-8DC742B3E09D}"/>
              </a:ext>
            </a:extLst>
          </p:cNvPr>
          <p:cNvPicPr>
            <a:picLocks noChangeAspect="1"/>
          </p:cNvPicPr>
          <p:nvPr/>
        </p:nvPicPr>
        <p:blipFill rotWithShape="1">
          <a:blip r:embed="rId3"/>
          <a:srcRect l="64074" t="17361" r="17500" b="58991"/>
          <a:stretch/>
        </p:blipFill>
        <p:spPr>
          <a:xfrm>
            <a:off x="8285699" y="0"/>
            <a:ext cx="3906302" cy="3342222"/>
          </a:xfrm>
          <a:prstGeom prst="rect">
            <a:avLst/>
          </a:prstGeom>
        </p:spPr>
      </p:pic>
      <p:pic>
        <p:nvPicPr>
          <p:cNvPr id="4" name="Picture 3">
            <a:extLst>
              <a:ext uri="{FF2B5EF4-FFF2-40B4-BE49-F238E27FC236}">
                <a16:creationId xmlns:a16="http://schemas.microsoft.com/office/drawing/2014/main" id="{08041461-3619-4F68-8CFD-70C60023EA36}"/>
              </a:ext>
            </a:extLst>
          </p:cNvPr>
          <p:cNvPicPr>
            <a:picLocks noChangeAspect="1"/>
          </p:cNvPicPr>
          <p:nvPr/>
        </p:nvPicPr>
        <p:blipFill rotWithShape="1">
          <a:blip r:embed="rId3"/>
          <a:srcRect l="64074" t="84398" r="17500" b="8611"/>
          <a:stretch/>
        </p:blipFill>
        <p:spPr>
          <a:xfrm>
            <a:off x="9631509" y="6210300"/>
            <a:ext cx="2560491" cy="647700"/>
          </a:xfrm>
          <a:prstGeom prst="rect">
            <a:avLst/>
          </a:prstGeom>
        </p:spPr>
      </p:pic>
      <p:pic>
        <p:nvPicPr>
          <p:cNvPr id="5" name="Picture 4">
            <a:extLst>
              <a:ext uri="{FF2B5EF4-FFF2-40B4-BE49-F238E27FC236}">
                <a16:creationId xmlns:a16="http://schemas.microsoft.com/office/drawing/2014/main" id="{8D351422-6130-433C-B529-CB8EF4C28409}"/>
              </a:ext>
            </a:extLst>
          </p:cNvPr>
          <p:cNvPicPr>
            <a:picLocks noChangeAspect="1"/>
          </p:cNvPicPr>
          <p:nvPr/>
        </p:nvPicPr>
        <p:blipFill rotWithShape="1">
          <a:blip r:embed="rId4"/>
          <a:srcRect l="71329" t="81965" r="17407" b="8333"/>
          <a:stretch/>
        </p:blipFill>
        <p:spPr>
          <a:xfrm>
            <a:off x="10267950" y="5753100"/>
            <a:ext cx="1924050" cy="1104900"/>
          </a:xfrm>
          <a:prstGeom prst="rect">
            <a:avLst/>
          </a:prstGeom>
        </p:spPr>
      </p:pic>
      <p:sp>
        <p:nvSpPr>
          <p:cNvPr id="2" name="TextBox 1">
            <a:extLst>
              <a:ext uri="{FF2B5EF4-FFF2-40B4-BE49-F238E27FC236}">
                <a16:creationId xmlns:a16="http://schemas.microsoft.com/office/drawing/2014/main" id="{22BA32B2-EF1A-4AB9-9A1B-D32A1B57FF90}"/>
              </a:ext>
            </a:extLst>
          </p:cNvPr>
          <p:cNvSpPr txBox="1"/>
          <p:nvPr/>
        </p:nvSpPr>
        <p:spPr>
          <a:xfrm>
            <a:off x="370301" y="1671111"/>
            <a:ext cx="9749059" cy="5170646"/>
          </a:xfrm>
          <a:prstGeom prst="rect">
            <a:avLst/>
          </a:prstGeom>
          <a:noFill/>
        </p:spPr>
        <p:txBody>
          <a:bodyPr wrap="square" rtlCol="0">
            <a:spAutoFit/>
          </a:bodyPr>
          <a:lstStyle/>
          <a:p>
            <a:r>
              <a:rPr lang="en-AU" sz="2400" dirty="0">
                <a:latin typeface="HelveticaNeueLT Pro 55 Roman" panose="020B0604020202020204" pitchFamily="34" charset="0"/>
              </a:rPr>
              <a:t>Trauma is the emotional, psychological and physiological </a:t>
            </a:r>
          </a:p>
          <a:p>
            <a:r>
              <a:rPr lang="en-AU" sz="2400" dirty="0">
                <a:latin typeface="HelveticaNeueLT Pro 55 Roman" panose="020B0604020202020204" pitchFamily="34" charset="0"/>
              </a:rPr>
              <a:t>reactions caused by the prolonged and overwhelming stress that accompanies experiences of abuse, neglect and family violence. </a:t>
            </a:r>
          </a:p>
          <a:p>
            <a:endParaRPr lang="en-AU" sz="2400" dirty="0">
              <a:latin typeface="HelveticaNeueLT Pro 55 Roman" panose="020B0604020202020204" pitchFamily="34" charset="0"/>
            </a:endParaRPr>
          </a:p>
          <a:p>
            <a:r>
              <a:rPr lang="en-AU" sz="2400" dirty="0">
                <a:latin typeface="HelveticaNeueLT Pro 55 Roman" panose="020B0604020202020204" pitchFamily="34" charset="0"/>
              </a:rPr>
              <a:t>The trauma that results from experiences of abuse, neglect or family violence is often called </a:t>
            </a:r>
            <a:r>
              <a:rPr lang="en-AU" sz="2400" b="1" dirty="0">
                <a:latin typeface="HelveticaNeueLT Pro 55 Roman" panose="020B0604020202020204" pitchFamily="34" charset="0"/>
              </a:rPr>
              <a:t>complex trauma </a:t>
            </a:r>
            <a:r>
              <a:rPr lang="en-AU" sz="2400" dirty="0">
                <a:latin typeface="HelveticaNeueLT Pro 55 Roman" panose="020B0604020202020204" pitchFamily="34" charset="0"/>
              </a:rPr>
              <a:t>or </a:t>
            </a:r>
            <a:r>
              <a:rPr lang="en-AU" sz="2400" b="1" dirty="0">
                <a:latin typeface="HelveticaNeueLT Pro 55 Roman" panose="020B0604020202020204" pitchFamily="34" charset="0"/>
              </a:rPr>
              <a:t>developmental trauma</a:t>
            </a:r>
            <a:r>
              <a:rPr lang="en-AU" sz="2400" dirty="0">
                <a:latin typeface="HelveticaNeueLT Pro 55 Roman" panose="020B0604020202020204" pitchFamily="34" charset="0"/>
              </a:rPr>
              <a:t>.</a:t>
            </a:r>
          </a:p>
          <a:p>
            <a:endParaRPr lang="en-AU" sz="2400" dirty="0">
              <a:latin typeface="HelveticaNeueLT Pro 55 Roman" panose="020B0604020202020204" pitchFamily="34" charset="0"/>
            </a:endParaRPr>
          </a:p>
          <a:p>
            <a:r>
              <a:rPr lang="en-AU" sz="2400" dirty="0">
                <a:latin typeface="HelveticaNeueLT Pro 55 Roman" panose="020B0604020202020204" pitchFamily="34" charset="0"/>
              </a:rPr>
              <a:t>This type of trauma occurs in the context of relationships and is different to the trauma that may be caused by a one-off event such as a car accident or bush fire. </a:t>
            </a:r>
          </a:p>
          <a:p>
            <a:endParaRPr lang="en-AU" sz="2400" dirty="0">
              <a:latin typeface="HelveticaNeueLT Pro 55 Roman" panose="020B0604020202020204" pitchFamily="34" charset="0"/>
            </a:endParaRPr>
          </a:p>
          <a:p>
            <a:r>
              <a:rPr lang="en-AU" sz="2400" dirty="0">
                <a:latin typeface="HelveticaNeueLT Pro 55 Roman" panose="020B0604020202020204" pitchFamily="34" charset="0"/>
              </a:rPr>
              <a:t>Children and young people are very vulnerable to the effects of trauma because of their brains’ developmental immaturity. </a:t>
            </a:r>
          </a:p>
          <a:p>
            <a:endParaRPr lang="en-AU" dirty="0"/>
          </a:p>
        </p:txBody>
      </p:sp>
      <p:sp>
        <p:nvSpPr>
          <p:cNvPr id="6" name="Title 1">
            <a:extLst>
              <a:ext uri="{FF2B5EF4-FFF2-40B4-BE49-F238E27FC236}">
                <a16:creationId xmlns:a16="http://schemas.microsoft.com/office/drawing/2014/main" id="{DF996F06-A4AB-4B59-88A9-C87B3FED1B64}"/>
              </a:ext>
            </a:extLst>
          </p:cNvPr>
          <p:cNvSpPr txBox="1">
            <a:spLocks/>
          </p:cNvSpPr>
          <p:nvPr/>
        </p:nvSpPr>
        <p:spPr>
          <a:xfrm>
            <a:off x="511920" y="808039"/>
            <a:ext cx="11132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8B00"/>
                </a:solidFill>
                <a:latin typeface="Helvetica Neue"/>
              </a:rPr>
              <a:t>What is Trauma?</a:t>
            </a:r>
          </a:p>
        </p:txBody>
      </p:sp>
    </p:spTree>
    <p:extLst>
      <p:ext uri="{BB962C8B-B14F-4D97-AF65-F5344CB8AC3E}">
        <p14:creationId xmlns:p14="http://schemas.microsoft.com/office/powerpoint/2010/main" val="3626153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0120FA-9AF5-4083-AA51-FFFDA7C8439D}"/>
              </a:ext>
            </a:extLst>
          </p:cNvPr>
          <p:cNvPicPr>
            <a:picLocks noChangeAspect="1"/>
          </p:cNvPicPr>
          <p:nvPr/>
        </p:nvPicPr>
        <p:blipFill rotWithShape="1">
          <a:blip r:embed="rId3"/>
          <a:srcRect l="71329" t="81965" r="17407" b="8333"/>
          <a:stretch/>
        </p:blipFill>
        <p:spPr>
          <a:xfrm>
            <a:off x="10267950" y="5753100"/>
            <a:ext cx="1924050" cy="1104900"/>
          </a:xfrm>
          <a:prstGeom prst="rect">
            <a:avLst/>
          </a:prstGeom>
        </p:spPr>
      </p:pic>
      <p:sp>
        <p:nvSpPr>
          <p:cNvPr id="5" name="Rectangle 4">
            <a:extLst>
              <a:ext uri="{FF2B5EF4-FFF2-40B4-BE49-F238E27FC236}">
                <a16:creationId xmlns:a16="http://schemas.microsoft.com/office/drawing/2014/main" id="{18F054B1-7926-46D3-A856-443DFE7D3685}"/>
              </a:ext>
            </a:extLst>
          </p:cNvPr>
          <p:cNvSpPr/>
          <p:nvPr/>
        </p:nvSpPr>
        <p:spPr>
          <a:xfrm>
            <a:off x="8406063" y="3769895"/>
            <a:ext cx="1315452" cy="1104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Content Placeholder 3">
            <a:extLst>
              <a:ext uri="{FF2B5EF4-FFF2-40B4-BE49-F238E27FC236}">
                <a16:creationId xmlns:a16="http://schemas.microsoft.com/office/drawing/2014/main" id="{6B2CA4BF-93E5-40F6-860A-5522789CEE49}"/>
              </a:ext>
            </a:extLst>
          </p:cNvPr>
          <p:cNvSpPr txBox="1">
            <a:spLocks/>
          </p:cNvSpPr>
          <p:nvPr/>
        </p:nvSpPr>
        <p:spPr>
          <a:xfrm>
            <a:off x="2942372" y="3005330"/>
            <a:ext cx="6587729" cy="25747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altLang="en-US" dirty="0"/>
          </a:p>
          <a:p>
            <a:pPr marL="0" indent="0" algn="ctr">
              <a:buFont typeface="Arial" panose="020B0604020202020204" pitchFamily="34" charset="0"/>
              <a:buNone/>
            </a:pPr>
            <a:r>
              <a:rPr lang="en-AU" altLang="en-US" sz="2400" dirty="0">
                <a:latin typeface="HelveticaNeueLT Pro 55 Roman" panose="020B0604020202020204" pitchFamily="34" charset="0"/>
              </a:rPr>
              <a:t>Trauma can impact all elements of Student’s development: brain, body, memory, learning, behaviour, emotions, relationships.</a:t>
            </a:r>
          </a:p>
        </p:txBody>
      </p:sp>
      <p:pic>
        <p:nvPicPr>
          <p:cNvPr id="7" name="Picture 6" descr="A close up of a logo&#10;&#10;Description generated with high confidence">
            <a:extLst>
              <a:ext uri="{FF2B5EF4-FFF2-40B4-BE49-F238E27FC236}">
                <a16:creationId xmlns:a16="http://schemas.microsoft.com/office/drawing/2014/main" id="{79606026-E2E8-4B1A-A9CA-EE14A97D77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298" y="2162946"/>
            <a:ext cx="1680028" cy="1684769"/>
          </a:xfrm>
          <a:prstGeom prst="rect">
            <a:avLst/>
          </a:prstGeom>
        </p:spPr>
      </p:pic>
      <p:pic>
        <p:nvPicPr>
          <p:cNvPr id="8" name="Picture 7" descr="A picture containing text&#10;&#10;Description generated with very high confidence">
            <a:extLst>
              <a:ext uri="{FF2B5EF4-FFF2-40B4-BE49-F238E27FC236}">
                <a16:creationId xmlns:a16="http://schemas.microsoft.com/office/drawing/2014/main" id="{72A9F9BF-4F70-4C91-9993-84007516B3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404856" y="836712"/>
            <a:ext cx="1796269" cy="1759718"/>
          </a:xfrm>
          <a:prstGeom prst="rect">
            <a:avLst/>
          </a:prstGeom>
        </p:spPr>
      </p:pic>
      <p:pic>
        <p:nvPicPr>
          <p:cNvPr id="9" name="Picture 8" descr="A close up of a sign&#10;&#10;Description generated with high confidence">
            <a:extLst>
              <a:ext uri="{FF2B5EF4-FFF2-40B4-BE49-F238E27FC236}">
                <a16:creationId xmlns:a16="http://schemas.microsoft.com/office/drawing/2014/main" id="{764D91B1-A7FA-42FE-BCDA-DEF9817FDD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143" y="4149545"/>
            <a:ext cx="1567079" cy="1603555"/>
          </a:xfrm>
          <a:prstGeom prst="rect">
            <a:avLst/>
          </a:prstGeom>
        </p:spPr>
      </p:pic>
      <p:pic>
        <p:nvPicPr>
          <p:cNvPr id="10" name="Picture 9">
            <a:extLst>
              <a:ext uri="{FF2B5EF4-FFF2-40B4-BE49-F238E27FC236}">
                <a16:creationId xmlns:a16="http://schemas.microsoft.com/office/drawing/2014/main" id="{547A3447-1C20-4E62-90C8-A39BE1619F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4378" y="1529363"/>
            <a:ext cx="1805729" cy="1816299"/>
          </a:xfrm>
          <a:prstGeom prst="rect">
            <a:avLst/>
          </a:prstGeom>
        </p:spPr>
      </p:pic>
      <p:pic>
        <p:nvPicPr>
          <p:cNvPr id="11" name="Picture 10">
            <a:extLst>
              <a:ext uri="{FF2B5EF4-FFF2-40B4-BE49-F238E27FC236}">
                <a16:creationId xmlns:a16="http://schemas.microsoft.com/office/drawing/2014/main" id="{0B2D2DE4-92B5-4355-9114-3BF90035FE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97335" y="790983"/>
            <a:ext cx="1632192" cy="1700269"/>
          </a:xfrm>
          <a:prstGeom prst="rect">
            <a:avLst/>
          </a:prstGeom>
        </p:spPr>
      </p:pic>
      <p:pic>
        <p:nvPicPr>
          <p:cNvPr id="12" name="Picture 11" descr="A close up of a logo&#10;&#10;Description generated with very high confidence">
            <a:extLst>
              <a:ext uri="{FF2B5EF4-FFF2-40B4-BE49-F238E27FC236}">
                <a16:creationId xmlns:a16="http://schemas.microsoft.com/office/drawing/2014/main" id="{D41BAC8F-AC7E-485F-BB09-FD7E7D7869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79117" y="1037962"/>
            <a:ext cx="1680029" cy="1700270"/>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B20B1F5F-1E58-4774-A12E-5DA171833F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56076" y="4046860"/>
            <a:ext cx="1805730" cy="1706240"/>
          </a:xfrm>
          <a:prstGeom prst="rect">
            <a:avLst/>
          </a:prstGeom>
        </p:spPr>
      </p:pic>
    </p:spTree>
    <p:extLst>
      <p:ext uri="{BB962C8B-B14F-4D97-AF65-F5344CB8AC3E}">
        <p14:creationId xmlns:p14="http://schemas.microsoft.com/office/powerpoint/2010/main" val="860135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92BF7-B45F-4FE3-80AC-67FDB2A04686}"/>
              </a:ext>
            </a:extLst>
          </p:cNvPr>
          <p:cNvPicPr>
            <a:picLocks noChangeAspect="1"/>
          </p:cNvPicPr>
          <p:nvPr/>
        </p:nvPicPr>
        <p:blipFill rotWithShape="1">
          <a:blip r:embed="rId3"/>
          <a:srcRect l="63704" t="17639" r="17222" b="62500"/>
          <a:stretch/>
        </p:blipFill>
        <p:spPr>
          <a:xfrm>
            <a:off x="8789113" y="0"/>
            <a:ext cx="3402887" cy="2362200"/>
          </a:xfrm>
          <a:prstGeom prst="rect">
            <a:avLst/>
          </a:prstGeom>
        </p:spPr>
      </p:pic>
      <p:pic>
        <p:nvPicPr>
          <p:cNvPr id="4" name="Picture 3">
            <a:extLst>
              <a:ext uri="{FF2B5EF4-FFF2-40B4-BE49-F238E27FC236}">
                <a16:creationId xmlns:a16="http://schemas.microsoft.com/office/drawing/2014/main" id="{CC21D46F-CDD6-47C1-9965-42396817F58E}"/>
              </a:ext>
            </a:extLst>
          </p:cNvPr>
          <p:cNvPicPr>
            <a:picLocks noChangeAspect="1"/>
          </p:cNvPicPr>
          <p:nvPr/>
        </p:nvPicPr>
        <p:blipFill rotWithShape="1">
          <a:blip r:embed="rId3"/>
          <a:srcRect l="63704" t="82638" r="17222" b="8057"/>
          <a:stretch/>
        </p:blipFill>
        <p:spPr>
          <a:xfrm>
            <a:off x="9263413" y="5905500"/>
            <a:ext cx="2928587" cy="952500"/>
          </a:xfrm>
          <a:prstGeom prst="rect">
            <a:avLst/>
          </a:prstGeom>
        </p:spPr>
      </p:pic>
      <p:pic>
        <p:nvPicPr>
          <p:cNvPr id="5" name="Picture 4">
            <a:extLst>
              <a:ext uri="{FF2B5EF4-FFF2-40B4-BE49-F238E27FC236}">
                <a16:creationId xmlns:a16="http://schemas.microsoft.com/office/drawing/2014/main" id="{39AFF25E-AE38-499B-9138-2D133B0D952F}"/>
              </a:ext>
            </a:extLst>
          </p:cNvPr>
          <p:cNvPicPr>
            <a:picLocks noChangeAspect="1"/>
          </p:cNvPicPr>
          <p:nvPr/>
        </p:nvPicPr>
        <p:blipFill rotWithShape="1">
          <a:blip r:embed="rId4"/>
          <a:srcRect l="71329" t="81965" r="17407" b="8333"/>
          <a:stretch/>
        </p:blipFill>
        <p:spPr>
          <a:xfrm>
            <a:off x="10267950" y="5753100"/>
            <a:ext cx="1924050" cy="1104900"/>
          </a:xfrm>
          <a:prstGeom prst="rect">
            <a:avLst/>
          </a:prstGeom>
        </p:spPr>
      </p:pic>
      <p:sp>
        <p:nvSpPr>
          <p:cNvPr id="6" name="Title 1">
            <a:extLst>
              <a:ext uri="{FF2B5EF4-FFF2-40B4-BE49-F238E27FC236}">
                <a16:creationId xmlns:a16="http://schemas.microsoft.com/office/drawing/2014/main" id="{FE6DF62E-FEE3-4834-9F9C-C986A60910ED}"/>
              </a:ext>
            </a:extLst>
          </p:cNvPr>
          <p:cNvSpPr txBox="1">
            <a:spLocks/>
          </p:cNvSpPr>
          <p:nvPr/>
        </p:nvSpPr>
        <p:spPr>
          <a:xfrm>
            <a:off x="511920" y="808039"/>
            <a:ext cx="11132358"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ED8B00"/>
                </a:solidFill>
                <a:latin typeface="Helvetica Neue"/>
              </a:rPr>
              <a:t>Trauma and needs</a:t>
            </a:r>
          </a:p>
        </p:txBody>
      </p:sp>
      <p:sp>
        <p:nvSpPr>
          <p:cNvPr id="7" name="Content Placeholder 2">
            <a:extLst>
              <a:ext uri="{FF2B5EF4-FFF2-40B4-BE49-F238E27FC236}">
                <a16:creationId xmlns:a16="http://schemas.microsoft.com/office/drawing/2014/main" id="{9DFB22D9-2613-4721-AA21-CA3006D5FABE}"/>
              </a:ext>
            </a:extLst>
          </p:cNvPr>
          <p:cNvSpPr txBox="1">
            <a:spLocks/>
          </p:cNvSpPr>
          <p:nvPr/>
        </p:nvSpPr>
        <p:spPr>
          <a:xfrm>
            <a:off x="1128678" y="2320132"/>
            <a:ext cx="10515600" cy="4351338"/>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dirty="0">
                <a:latin typeface="Helvetica Neue"/>
                <a:ea typeface="Times New Roman"/>
                <a:cs typeface="Arial"/>
              </a:rPr>
              <a:t>The residue of trauma becomes an experience of unmet needs for children.</a:t>
            </a:r>
            <a:br>
              <a:rPr lang="en-AU" dirty="0">
                <a:latin typeface="Helvetica Neue"/>
                <a:ea typeface="Calibri"/>
                <a:cs typeface="Calibri"/>
              </a:rPr>
            </a:br>
            <a:r>
              <a:rPr lang="en-AU" dirty="0">
                <a:latin typeface="Helvetica Neue"/>
                <a:ea typeface="Calibri"/>
                <a:cs typeface="Helvetica"/>
              </a:rPr>
              <a:t> </a:t>
            </a:r>
            <a:br>
              <a:rPr lang="en-AU" dirty="0">
                <a:latin typeface="Helvetica Neue"/>
                <a:ea typeface="Calibri"/>
                <a:cs typeface="Calibri"/>
              </a:rPr>
            </a:br>
            <a:r>
              <a:rPr lang="en-AU" dirty="0">
                <a:latin typeface="Helvetica Neue"/>
                <a:ea typeface="Times New Roman"/>
                <a:cs typeface="Arial"/>
              </a:rPr>
              <a:t>Children are left with needs that in the moment of hurt, pain and fear are unfulfilled. These needs stay activated ready for available relationships to respond to them, see them and gradually help them to be met.</a:t>
            </a:r>
            <a:br>
              <a:rPr lang="en-AU" dirty="0">
                <a:latin typeface="Helvetica Neue"/>
                <a:ea typeface="Calibri"/>
                <a:cs typeface="Calibri"/>
              </a:rPr>
            </a:br>
            <a:r>
              <a:rPr lang="en-AU" dirty="0">
                <a:latin typeface="Helvetica Neue"/>
                <a:ea typeface="Calibri"/>
                <a:cs typeface="Helvetica"/>
              </a:rPr>
              <a:t> </a:t>
            </a:r>
            <a:br>
              <a:rPr lang="en-AU" dirty="0">
                <a:latin typeface="Helvetica Neue"/>
                <a:ea typeface="Calibri"/>
                <a:cs typeface="Calibri"/>
              </a:rPr>
            </a:br>
            <a:r>
              <a:rPr lang="en-AU" dirty="0">
                <a:latin typeface="Helvetica Neue"/>
                <a:ea typeface="Times New Roman"/>
                <a:cs typeface="Arial"/>
              </a:rPr>
              <a:t>These needs are physiological, developmental, and interpersonal, requiring relational investment and presence in order to be resolved</a:t>
            </a:r>
            <a:br>
              <a:rPr lang="en-AU" dirty="0">
                <a:latin typeface="Helvetica Neue"/>
                <a:ea typeface="Calibri"/>
                <a:cs typeface="Calibri"/>
              </a:rPr>
            </a:br>
            <a:r>
              <a:rPr lang="en-AU" dirty="0">
                <a:latin typeface="Helvetica Neue"/>
                <a:ea typeface="Calibri"/>
                <a:cs typeface="Helvetica"/>
              </a:rPr>
              <a:t> </a:t>
            </a:r>
            <a:br>
              <a:rPr lang="en-AU" dirty="0">
                <a:latin typeface="Helvetica Neue"/>
                <a:ea typeface="Calibri"/>
                <a:cs typeface="Calibri"/>
              </a:rPr>
            </a:br>
            <a:r>
              <a:rPr lang="en-AU" b="1" i="1" dirty="0">
                <a:latin typeface="Helvetica Neue"/>
                <a:ea typeface="Calibri"/>
                <a:cs typeface="Helvetica"/>
              </a:rPr>
              <a:t>“ It is like they are on a loop hoping that their needs for safety, attention and validation that were not fulfilled will eventually find at least one relationship in the present that meets these needs consistently over time “  Joe Tucci</a:t>
            </a:r>
            <a:br>
              <a:rPr lang="en-AU" sz="1800" dirty="0">
                <a:latin typeface="Helvetica Neue"/>
                <a:ea typeface="Calibri"/>
                <a:cs typeface="Calibri"/>
              </a:rPr>
            </a:br>
            <a:r>
              <a:rPr lang="en-AU" sz="1800" b="1" i="1" dirty="0">
                <a:latin typeface="Helvetica Neue"/>
                <a:ea typeface="Calibri"/>
                <a:cs typeface="+mj-cs"/>
              </a:rPr>
              <a:t> </a:t>
            </a:r>
            <a:br>
              <a:rPr lang="en-AU" sz="1800" dirty="0">
                <a:latin typeface="Helvetica Neue"/>
                <a:ea typeface="Calibri"/>
                <a:cs typeface="Calibri"/>
              </a:rPr>
            </a:br>
            <a:endParaRPr lang="en-AU" sz="1800" dirty="0">
              <a:latin typeface="Helvetica Neue"/>
              <a:cs typeface="Arial"/>
            </a:endParaRPr>
          </a:p>
        </p:txBody>
      </p:sp>
    </p:spTree>
    <p:extLst>
      <p:ext uri="{BB962C8B-B14F-4D97-AF65-F5344CB8AC3E}">
        <p14:creationId xmlns:p14="http://schemas.microsoft.com/office/powerpoint/2010/main" val="2046965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D05C98DCB372640B22A97EE71CD4AE4" ma:contentTypeVersion="18" ma:contentTypeDescription="Create a new document." ma:contentTypeScope="" ma:versionID="f16162c7075eed526e9f435f2626c0b6">
  <xsd:schema xmlns:xsd="http://www.w3.org/2001/XMLSchema" xmlns:xs="http://www.w3.org/2001/XMLSchema" xmlns:p="http://schemas.microsoft.com/office/2006/metadata/properties" xmlns:ns2="fc1daf2a-eda1-43a6-951a-875fa6b812ca" xmlns:ns3="2f047896-8028-4a0f-ad28-9ad7f953f067" targetNamespace="http://schemas.microsoft.com/office/2006/metadata/properties" ma:root="true" ma:fieldsID="779daa861b05113355395a663bf34266" ns2:_="" ns3:_="">
    <xsd:import namespace="fc1daf2a-eda1-43a6-951a-875fa6b812ca"/>
    <xsd:import namespace="2f047896-8028-4a0f-ad28-9ad7f953f06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Location" minOccurs="0"/>
                <xsd:element ref="ns2:DocumentsIncluded"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1daf2a-eda1-43a6-951a-875fa6b812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DocumentsIncluded" ma:index="20" nillable="true" ma:displayName="Documents Included" ma:description="No of examples included" ma:format="Dropdown" ma:internalName="DocumentsIncluded" ma:percentage="FALSE">
      <xsd:simpleType>
        <xsd:restriction base="dms:Number"/>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042db4f-6376-4477-ba7f-168c6b9fdd7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047896-8028-4a0f-ad28-9ad7f953f0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b225e6d-eb77-4ad7-8c7a-f7f46168e05d}" ma:internalName="TaxCatchAll" ma:showField="CatchAllData" ma:web="2f047896-8028-4a0f-ad28-9ad7f953f0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f047896-8028-4a0f-ad28-9ad7f953f067">
      <UserInfo>
        <DisplayName>Support</DisplayName>
        <AccountId>14</AccountId>
        <AccountType/>
      </UserInfo>
    </SharedWithUsers>
    <TaxCatchAll xmlns="2f047896-8028-4a0f-ad28-9ad7f953f067" xsi:nil="true"/>
    <lcf76f155ced4ddcb4097134ff3c332f xmlns="fc1daf2a-eda1-43a6-951a-875fa6b812ca">
      <Terms xmlns="http://schemas.microsoft.com/office/infopath/2007/PartnerControls"/>
    </lcf76f155ced4ddcb4097134ff3c332f>
    <DocumentsIncluded xmlns="fc1daf2a-eda1-43a6-951a-875fa6b812ca" xsi:nil="true"/>
  </documentManagement>
</p:properties>
</file>

<file path=customXml/itemProps1.xml><?xml version="1.0" encoding="utf-8"?>
<ds:datastoreItem xmlns:ds="http://schemas.openxmlformats.org/officeDocument/2006/customXml" ds:itemID="{60F305E6-2FC0-4F32-827B-9E4904F269B2}">
  <ds:schemaRefs>
    <ds:schemaRef ds:uri="http://schemas.microsoft.com/sharepoint/v3/contenttype/forms"/>
  </ds:schemaRefs>
</ds:datastoreItem>
</file>

<file path=customXml/itemProps2.xml><?xml version="1.0" encoding="utf-8"?>
<ds:datastoreItem xmlns:ds="http://schemas.openxmlformats.org/officeDocument/2006/customXml" ds:itemID="{1DDE12F1-8065-4B17-9612-2527B9EC70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1daf2a-eda1-43a6-951a-875fa6b812ca"/>
    <ds:schemaRef ds:uri="2f047896-8028-4a0f-ad28-9ad7f953f0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7C8E2C-2C5E-4C05-990F-0DEC813505FC}">
  <ds:schemaRefs>
    <ds:schemaRef ds:uri="http://schemas.microsoft.com/office/2006/metadata/properties"/>
    <ds:schemaRef ds:uri="http://schemas.microsoft.com/office/infopath/2007/PartnerControls"/>
    <ds:schemaRef ds:uri="2f047896-8028-4a0f-ad28-9ad7f953f067"/>
    <ds:schemaRef ds:uri="fc1daf2a-eda1-43a6-951a-875fa6b812ca"/>
  </ds:schemaRefs>
</ds:datastoreItem>
</file>

<file path=docProps/app.xml><?xml version="1.0" encoding="utf-8"?>
<Properties xmlns="http://schemas.openxmlformats.org/officeDocument/2006/extended-properties" xmlns:vt="http://schemas.openxmlformats.org/officeDocument/2006/docPropsVTypes">
  <TotalTime>462</TotalTime>
  <Words>5876</Words>
  <Application>Microsoft Office PowerPoint</Application>
  <PresentationFormat>Widescreen</PresentationFormat>
  <Paragraphs>540</Paragraphs>
  <Slides>42</Slides>
  <Notes>26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42</vt:i4>
      </vt:variant>
    </vt:vector>
  </HeadingPairs>
  <TitlesOfParts>
    <vt:vector size="56" baseType="lpstr">
      <vt:lpstr>Arial</vt:lpstr>
      <vt:lpstr>Arial Rounded MT Bold</vt:lpstr>
      <vt:lpstr>Arial,Sans-Serif</vt:lpstr>
      <vt:lpstr>Calibri</vt:lpstr>
      <vt:lpstr>Calibri Light</vt:lpstr>
      <vt:lpstr>Helvetica</vt:lpstr>
      <vt:lpstr>Helvetica Neue</vt:lpstr>
      <vt:lpstr>HelveticaNeueLT Pro 45 Lt</vt:lpstr>
      <vt:lpstr>HelveticaNeueLT Pro 55 Roman</vt:lpstr>
      <vt:lpstr>Rockwell</vt:lpstr>
      <vt:lpstr>Third Rail</vt:lpstr>
      <vt:lpstr>Times New Roman</vt:lpstr>
      <vt:lpstr>Wingdings</vt:lpstr>
      <vt:lpstr>Office Theme</vt:lpstr>
      <vt:lpstr>PowerPoint Presentation</vt:lpstr>
      <vt:lpstr>PowerPoint Presentation</vt:lpstr>
      <vt:lpstr>PowerPoint Presentation</vt:lpstr>
      <vt:lpstr>We acknowledge you….and what you bring….</vt:lpstr>
      <vt:lpstr>PowerPoint Presentation</vt:lpstr>
      <vt:lpstr>PowerPoint Presentation</vt:lpstr>
      <vt:lpstr>PowerPoint Presentation</vt:lpstr>
      <vt:lpstr>PowerPoint Presentation</vt:lpstr>
      <vt:lpstr>PowerPoint Presentation</vt:lpstr>
      <vt:lpstr>Experiences of trauma and impacts</vt:lpstr>
      <vt:lpstr>Embodied Trauma</vt:lpstr>
      <vt:lpstr>Effects of trauma on behaviour</vt:lpstr>
      <vt:lpstr>PowerPoint Presentation</vt:lpstr>
      <vt:lpstr>Brain development</vt:lpstr>
      <vt:lpstr>Survival </vt:lpstr>
      <vt:lpstr>Cortical</vt:lpstr>
      <vt:lpstr>Life span development </vt:lpstr>
      <vt:lpstr>Pruning &amp; myelination in the adolescent brain</vt:lpstr>
      <vt:lpstr>What does this mean for our students - the importance of rest and sleep…</vt:lpstr>
      <vt:lpstr>Adolescent brain development</vt:lpstr>
      <vt:lpstr>PowerPoint Presentation</vt:lpstr>
      <vt:lpstr>What  trauma or stress response can look like</vt:lpstr>
      <vt:lpstr>PowerPoint Presentation</vt:lpstr>
      <vt:lpstr>Bottom up and top down responding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Adaptive -Building understanding of behaviour </vt:lpstr>
      <vt:lpstr>PowerPoint Presentation</vt:lpstr>
      <vt:lpstr>PowerPoint Presentation</vt:lpstr>
      <vt:lpstr>PowerPoint Presentation</vt:lpstr>
      <vt:lpstr>PowerPoint Presentation</vt:lpstr>
      <vt:lpstr>PowerPoint Presentation</vt:lpstr>
      <vt:lpstr>Making SPACE for Learning</vt:lpstr>
      <vt:lpstr>Check out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 Richards</dc:creator>
  <cp:lastModifiedBy>Jade Perosa</cp:lastModifiedBy>
  <cp:revision>10</cp:revision>
  <cp:lastPrinted>2023-01-25T21:55:45Z</cp:lastPrinted>
  <dcterms:created xsi:type="dcterms:W3CDTF">2023-01-23T03:02:12Z</dcterms:created>
  <dcterms:modified xsi:type="dcterms:W3CDTF">2023-08-14T04:14:43Z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0x0101004D05C98DCB372640B22A97EE71CD4AE4</vt:lpwstr>
  </property>
</Properties>
</file>