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29"/>
  </p:notesMasterIdLst>
  <p:handoutMasterIdLst>
    <p:handoutMasterId r:id="rId30"/>
  </p:handoutMasterIdLst>
  <p:sldIdLst>
    <p:sldId id="465" r:id="rId2"/>
    <p:sldId id="335" r:id="rId3"/>
    <p:sldId id="419" r:id="rId4"/>
    <p:sldId id="431" r:id="rId5"/>
    <p:sldId id="475" r:id="rId6"/>
    <p:sldId id="729" r:id="rId7"/>
    <p:sldId id="438" r:id="rId8"/>
    <p:sldId id="439" r:id="rId9"/>
    <p:sldId id="440" r:id="rId10"/>
    <p:sldId id="441" r:id="rId11"/>
    <p:sldId id="456" r:id="rId12"/>
    <p:sldId id="356" r:id="rId13"/>
    <p:sldId id="457" r:id="rId14"/>
    <p:sldId id="361" r:id="rId15"/>
    <p:sldId id="458" r:id="rId16"/>
    <p:sldId id="453" r:id="rId17"/>
    <p:sldId id="447" r:id="rId18"/>
    <p:sldId id="448" r:id="rId19"/>
    <p:sldId id="449" r:id="rId20"/>
    <p:sldId id="450" r:id="rId21"/>
    <p:sldId id="451" r:id="rId22"/>
    <p:sldId id="725" r:id="rId23"/>
    <p:sldId id="371" r:id="rId24"/>
    <p:sldId id="459" r:id="rId25"/>
    <p:sldId id="460" r:id="rId26"/>
    <p:sldId id="461" r:id="rId27"/>
    <p:sldId id="462" r:id="rId28"/>
  </p:sldIdLst>
  <p:sldSz cx="12192000" cy="6858000"/>
  <p:notesSz cx="7099300" cy="10234613"/>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B00"/>
    <a:srgbClr val="CC0000"/>
    <a:srgbClr val="996633"/>
    <a:srgbClr val="A50021"/>
    <a:srgbClr val="E5431D"/>
    <a:srgbClr val="FF671F"/>
    <a:srgbClr val="FF5050"/>
    <a:srgbClr val="BA0C2F"/>
    <a:srgbClr val="63666A"/>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86067" autoAdjust="0"/>
  </p:normalViewPr>
  <p:slideViewPr>
    <p:cSldViewPr snapToGrid="0" snapToObjects="1">
      <p:cViewPr varScale="1">
        <p:scale>
          <a:sx n="80" d="100"/>
          <a:sy n="80" d="100"/>
        </p:scale>
        <p:origin x="330" y="5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dirty="0">
              <a:latin typeface="Third Rail" charset="0"/>
            </a:endParaRPr>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1E26B782-2872-CE45-80D4-EA2CD2320002}" type="datetimeFigureOut">
              <a:rPr lang="en-US" smtClean="0">
                <a:latin typeface="Third Rail" charset="0"/>
              </a:rPr>
              <a:t>2/28/2023</a:t>
            </a:fld>
            <a:endParaRPr lang="en-US" dirty="0">
              <a:latin typeface="Third Rail" charset="0"/>
            </a:endParaRPr>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dirty="0">
              <a:latin typeface="Third Rail" charset="0"/>
            </a:endParaRPr>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5640F31-B21F-1C4C-A2AB-8A9A57B824DF}" type="slidenum">
              <a:rPr lang="en-US" smtClean="0">
                <a:latin typeface="Third Rail" charset="0"/>
              </a:rPr>
              <a:t>‹#›</a:t>
            </a:fld>
            <a:endParaRPr lang="en-US" dirty="0">
              <a:latin typeface="Third Rail" charset="0"/>
            </a:endParaRPr>
          </a:p>
        </p:txBody>
      </p:sp>
    </p:spTree>
    <p:extLst>
      <p:ext uri="{BB962C8B-B14F-4D97-AF65-F5344CB8AC3E}">
        <p14:creationId xmlns:p14="http://schemas.microsoft.com/office/powerpoint/2010/main" val="18521867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b="0" i="0">
                <a:latin typeface="Third Rail" charset="0"/>
              </a:defRPr>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b="0" i="0">
                <a:latin typeface="Third Rail" charset="0"/>
              </a:defRPr>
            </a:lvl1pPr>
          </a:lstStyle>
          <a:p>
            <a:fld id="{95C97A64-1BC3-EB4B-A8D5-196DD64F61C7}" type="datetimeFigureOut">
              <a:rPr lang="en-US" smtClean="0"/>
              <a:pPr/>
              <a:t>2/28/2023</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b="0" i="0">
                <a:latin typeface="Third Rail" charset="0"/>
              </a:defRPr>
            </a:lvl1pPr>
          </a:lstStyle>
          <a:p>
            <a:endParaRPr lang="en-US"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b="0" i="0">
                <a:latin typeface="Third Rail" charset="0"/>
              </a:defRPr>
            </a:lvl1pPr>
          </a:lstStyle>
          <a:p>
            <a:fld id="{3B367BEA-BACC-C543-AAB1-E812F81C1CEB}" type="slidenum">
              <a:rPr lang="en-US" smtClean="0"/>
              <a:pPr/>
              <a:t>‹#›</a:t>
            </a:fld>
            <a:endParaRPr lang="en-US" dirty="0"/>
          </a:p>
        </p:txBody>
      </p:sp>
    </p:spTree>
    <p:extLst>
      <p:ext uri="{BB962C8B-B14F-4D97-AF65-F5344CB8AC3E}">
        <p14:creationId xmlns:p14="http://schemas.microsoft.com/office/powerpoint/2010/main" val="1539172254"/>
      </p:ext>
    </p:extLst>
  </p:cSld>
  <p:clrMap bg1="lt1" tx1="dk1" bg2="lt2" tx2="dk2" accent1="accent1" accent2="accent2" accent3="accent3" accent4="accent4" accent5="accent5" accent6="accent6" hlink="hlink" folHlink="folHlink"/>
  <p:hf sldNum="0" hdr="0" ftr="0" dt="0"/>
  <p:notesStyle>
    <a:lvl1pPr marL="0" algn="l" defTabSz="914377" rtl="0" eaLnBrk="1" latinLnBrk="0" hangingPunct="1">
      <a:defRPr sz="1200" b="0" i="0" kern="1200">
        <a:solidFill>
          <a:schemeClr val="tx1"/>
        </a:solidFill>
        <a:latin typeface="Third Rail" charset="0"/>
        <a:ea typeface="+mn-ea"/>
        <a:cs typeface="+mn-cs"/>
      </a:defRPr>
    </a:lvl1pPr>
    <a:lvl2pPr marL="457189" algn="l" defTabSz="914377" rtl="0" eaLnBrk="1" latinLnBrk="0" hangingPunct="1">
      <a:defRPr sz="1200" b="0" i="0" kern="1200">
        <a:solidFill>
          <a:schemeClr val="tx1"/>
        </a:solidFill>
        <a:latin typeface="Third Rail" charset="0"/>
        <a:ea typeface="+mn-ea"/>
        <a:cs typeface="+mn-cs"/>
      </a:defRPr>
    </a:lvl2pPr>
    <a:lvl3pPr marL="914377" algn="l" defTabSz="914377" rtl="0" eaLnBrk="1" latinLnBrk="0" hangingPunct="1">
      <a:defRPr sz="1200" b="0" i="0" kern="1200">
        <a:solidFill>
          <a:schemeClr val="tx1"/>
        </a:solidFill>
        <a:latin typeface="Third Rail" charset="0"/>
        <a:ea typeface="+mn-ea"/>
        <a:cs typeface="+mn-cs"/>
      </a:defRPr>
    </a:lvl3pPr>
    <a:lvl4pPr marL="1371566" algn="l" defTabSz="914377" rtl="0" eaLnBrk="1" latinLnBrk="0" hangingPunct="1">
      <a:defRPr sz="1200" b="0" i="0" kern="1200">
        <a:solidFill>
          <a:schemeClr val="tx1"/>
        </a:solidFill>
        <a:latin typeface="Third Rail" charset="0"/>
        <a:ea typeface="+mn-ea"/>
        <a:cs typeface="+mn-cs"/>
      </a:defRPr>
    </a:lvl4pPr>
    <a:lvl5pPr marL="1828754" algn="l" defTabSz="914377" rtl="0" eaLnBrk="1" latinLnBrk="0" hangingPunct="1">
      <a:defRPr sz="1200" b="0" i="0" kern="1200">
        <a:solidFill>
          <a:schemeClr val="tx1"/>
        </a:solidFill>
        <a:latin typeface="Third Rail"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Choice of banners </a:t>
            </a:r>
          </a:p>
        </p:txBody>
      </p:sp>
    </p:spTree>
    <p:extLst>
      <p:ext uri="{BB962C8B-B14F-4D97-AF65-F5344CB8AC3E}">
        <p14:creationId xmlns:p14="http://schemas.microsoft.com/office/powerpoint/2010/main" val="205908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Activity – repair</a:t>
            </a:r>
          </a:p>
        </p:txBody>
      </p:sp>
    </p:spTree>
    <p:extLst>
      <p:ext uri="{BB962C8B-B14F-4D97-AF65-F5344CB8AC3E}">
        <p14:creationId xmlns:p14="http://schemas.microsoft.com/office/powerpoint/2010/main" val="125211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Show cartoon</a:t>
            </a:r>
            <a:r>
              <a:rPr lang="en-AU" baseline="0" dirty="0"/>
              <a:t> clip of brain story from Thoughtful Parenting </a:t>
            </a:r>
            <a:endParaRPr lang="en-AU" dirty="0"/>
          </a:p>
        </p:txBody>
      </p:sp>
    </p:spTree>
    <p:extLst>
      <p:ext uri="{BB962C8B-B14F-4D97-AF65-F5344CB8AC3E}">
        <p14:creationId xmlns:p14="http://schemas.microsoft.com/office/powerpoint/2010/main" val="1227657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50"/>
              </a:spcBef>
            </a:pPr>
            <a:r>
              <a:rPr lang="en-AU" dirty="0"/>
              <a:t>The </a:t>
            </a:r>
            <a:r>
              <a:rPr lang="en-AU" b="1" dirty="0"/>
              <a:t>brain stem area of the brain develops first and </a:t>
            </a:r>
            <a:r>
              <a:rPr lang="en-AU" dirty="0"/>
              <a:t>is responsible for basic functions that </a:t>
            </a:r>
            <a:r>
              <a:rPr lang="en-AU" b="1" dirty="0"/>
              <a:t>keep us alive </a:t>
            </a:r>
            <a:r>
              <a:rPr lang="en-AU" dirty="0"/>
              <a:t>such as heart rate, breathing and regulating our body temperature. The brain stem is fully developed by birth. It is the part of the brain that is ‘hard wired’ and least susceptible to change.</a:t>
            </a:r>
          </a:p>
          <a:p>
            <a:pPr>
              <a:spcBef>
                <a:spcPts val="650"/>
              </a:spcBef>
            </a:pPr>
            <a:r>
              <a:rPr lang="en-AU" dirty="0"/>
              <a:t>Connected to the brain stem is the </a:t>
            </a:r>
            <a:r>
              <a:rPr lang="en-AU" b="1" dirty="0"/>
              <a:t>motor centre of </a:t>
            </a:r>
            <a:r>
              <a:rPr lang="en-AU" dirty="0"/>
              <a:t>the brain. This area is responsible for </a:t>
            </a:r>
            <a:r>
              <a:rPr lang="en-AU" b="1" dirty="0"/>
              <a:t>movement and </a:t>
            </a:r>
            <a:r>
              <a:rPr lang="en-AU" dirty="0"/>
              <a:t>develops over the first few years of life. Development is this area is seen in babies gaining head control, sitting, crawling and walking. In the next few years, children gain greater co-ordination, learn to skip, kick a ball, ride a bicycle, cut, draw and eat with cutlery.</a:t>
            </a:r>
          </a:p>
          <a:p>
            <a:pPr>
              <a:spcBef>
                <a:spcPts val="650"/>
              </a:spcBef>
            </a:pPr>
            <a:r>
              <a:rPr lang="en-AU" dirty="0"/>
              <a:t>The limbic system is the emotional centre of the brain and rules the lives of young children up to around four years. During the toddler years, the limbic system goes through a period of rapid development. This helps explain their bursts of irrational behaviour and tantrums. Toddlers need our help to manage their strong feelings. Young children </a:t>
            </a:r>
            <a:r>
              <a:rPr lang="en-AU" b="1" dirty="0"/>
              <a:t>feel then act, they don’t think then act. This is due to the emotional </a:t>
            </a:r>
            <a:r>
              <a:rPr lang="en-AU" dirty="0"/>
              <a:t>centre of their brain developing before the cortex, or the thinking part of their brain. Young children basically view the world through an emotional lens </a:t>
            </a:r>
          </a:p>
          <a:p>
            <a:pPr>
              <a:spcBef>
                <a:spcPts val="650"/>
              </a:spcBef>
            </a:pPr>
            <a:r>
              <a:rPr lang="en-AU" dirty="0"/>
              <a:t>The </a:t>
            </a:r>
            <a:r>
              <a:rPr lang="en-AU" b="1" dirty="0"/>
              <a:t>cortex, or the thinking part of the brain, is the </a:t>
            </a:r>
            <a:r>
              <a:rPr lang="en-AU" dirty="0"/>
              <a:t>last part to develop. This is the part of the brain responsible for reasoning, planning. This is the part of the brain that enables humans to </a:t>
            </a:r>
            <a:r>
              <a:rPr lang="en-AU" b="1" dirty="0"/>
              <a:t>think before </a:t>
            </a:r>
            <a:r>
              <a:rPr lang="en-AU" dirty="0"/>
              <a:t>they </a:t>
            </a:r>
            <a:r>
              <a:rPr lang="en-AU" b="1" dirty="0"/>
              <a:t>act. As children grow and develop, the cortex </a:t>
            </a:r>
            <a:r>
              <a:rPr lang="en-AU" dirty="0"/>
              <a:t>is gradually able to help us to pause when we are flooded by strong emotions, thus allowing us to </a:t>
            </a:r>
            <a:r>
              <a:rPr lang="en-AU" b="1" dirty="0"/>
              <a:t>feel, think, then act.</a:t>
            </a:r>
          </a:p>
          <a:p>
            <a:pPr>
              <a:spcBef>
                <a:spcPts val="650"/>
              </a:spcBef>
            </a:pPr>
            <a:r>
              <a:rPr lang="en-AU" dirty="0"/>
              <a:t>Unlike the brain stem, the limbic system and cortex are highly susceptible change due to experience and the environment in which the child lives.</a:t>
            </a:r>
          </a:p>
          <a:p>
            <a:endParaRPr lang="en-AU" dirty="0"/>
          </a:p>
        </p:txBody>
      </p:sp>
    </p:spTree>
    <p:extLst>
      <p:ext uri="{BB962C8B-B14F-4D97-AF65-F5344CB8AC3E}">
        <p14:creationId xmlns:p14="http://schemas.microsoft.com/office/powerpoint/2010/main" val="212121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Dan Siegel – talking through hand brain</a:t>
            </a:r>
            <a:r>
              <a:rPr lang="en-AU" baseline="0" dirty="0"/>
              <a:t> </a:t>
            </a:r>
            <a:endParaRPr lang="en-AU" dirty="0"/>
          </a:p>
        </p:txBody>
      </p:sp>
    </p:spTree>
    <p:extLst>
      <p:ext uri="{BB962C8B-B14F-4D97-AF65-F5344CB8AC3E}">
        <p14:creationId xmlns:p14="http://schemas.microsoft.com/office/powerpoint/2010/main" val="143950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84936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Daddy</a:t>
            </a:r>
            <a:r>
              <a:rPr lang="en-AU" baseline="0" dirty="0"/>
              <a:t> long legs</a:t>
            </a:r>
            <a:endParaRPr lang="en-AU" dirty="0"/>
          </a:p>
        </p:txBody>
      </p:sp>
    </p:spTree>
    <p:extLst>
      <p:ext uri="{BB962C8B-B14F-4D97-AF65-F5344CB8AC3E}">
        <p14:creationId xmlns:p14="http://schemas.microsoft.com/office/powerpoint/2010/main" val="1828515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dirty="0"/>
          </a:p>
        </p:txBody>
      </p:sp>
    </p:spTree>
    <p:extLst>
      <p:ext uri="{BB962C8B-B14F-4D97-AF65-F5344CB8AC3E}">
        <p14:creationId xmlns:p14="http://schemas.microsoft.com/office/powerpoint/2010/main" val="186692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Third Rai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dirty="0"/>
          </a:p>
        </p:txBody>
      </p:sp>
    </p:spTree>
    <p:extLst>
      <p:ext uri="{BB962C8B-B14F-4D97-AF65-F5344CB8AC3E}">
        <p14:creationId xmlns:p14="http://schemas.microsoft.com/office/powerpoint/2010/main" val="340853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sz="1200" b="0" i="0" u="none" strike="noStrike" kern="1200" baseline="0" dirty="0">
              <a:solidFill>
                <a:schemeClr val="tx1"/>
              </a:solidFill>
              <a:latin typeface="Third Rail" charset="0"/>
              <a:ea typeface="+mn-ea"/>
              <a:cs typeface="+mn-cs"/>
            </a:endParaRPr>
          </a:p>
          <a:p>
            <a:endParaRPr lang="en-AU" dirty="0"/>
          </a:p>
        </p:txBody>
      </p:sp>
    </p:spTree>
    <p:extLst>
      <p:ext uri="{BB962C8B-B14F-4D97-AF65-F5344CB8AC3E}">
        <p14:creationId xmlns:p14="http://schemas.microsoft.com/office/powerpoint/2010/main" val="306471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Third Rai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dirty="0"/>
          </a:p>
        </p:txBody>
      </p:sp>
    </p:spTree>
    <p:extLst>
      <p:ext uri="{BB962C8B-B14F-4D97-AF65-F5344CB8AC3E}">
        <p14:creationId xmlns:p14="http://schemas.microsoft.com/office/powerpoint/2010/main" val="37802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Choice of banner </a:t>
            </a:r>
          </a:p>
        </p:txBody>
      </p:sp>
    </p:spTree>
    <p:extLst>
      <p:ext uri="{BB962C8B-B14F-4D97-AF65-F5344CB8AC3E}">
        <p14:creationId xmlns:p14="http://schemas.microsoft.com/office/powerpoint/2010/main" val="274255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Third Rai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dirty="0"/>
          </a:p>
        </p:txBody>
      </p:sp>
    </p:spTree>
    <p:extLst>
      <p:ext uri="{BB962C8B-B14F-4D97-AF65-F5344CB8AC3E}">
        <p14:creationId xmlns:p14="http://schemas.microsoft.com/office/powerpoint/2010/main" val="216344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Third Rai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Third Rail" charset="0"/>
                <a:ea typeface="+mn-ea"/>
                <a:cs typeface="+mn-cs"/>
              </a:rPr>
              <a:t>Whatever messages you want to put in parcel can be added </a:t>
            </a:r>
          </a:p>
          <a:p>
            <a:endParaRPr lang="en-AU" dirty="0"/>
          </a:p>
        </p:txBody>
      </p:sp>
    </p:spTree>
    <p:extLst>
      <p:ext uri="{BB962C8B-B14F-4D97-AF65-F5344CB8AC3E}">
        <p14:creationId xmlns:p14="http://schemas.microsoft.com/office/powerpoint/2010/main" val="321443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pitchFamily="28" charset="-128"/>
              </a:rPr>
              <a:t>Image: https://unsplash.com/photos/YzSZN3qvHeo</a:t>
            </a:r>
          </a:p>
          <a:p>
            <a:r>
              <a:rPr lang="en-US" dirty="0">
                <a:ea typeface="ヒラギノ角ゴ Pro W3" pitchFamily="28" charset="-128"/>
              </a:rPr>
              <a:t>Image: https://unsplash.com/photos/aI4RJ--Mw4I</a:t>
            </a:r>
          </a:p>
          <a:p>
            <a:r>
              <a:rPr lang="en-US" dirty="0">
                <a:ea typeface="ヒラギノ角ゴ Pro W3" pitchFamily="28" charset="-128"/>
              </a:rPr>
              <a:t>Image: https://unsplash.com/photos/LwCKyX-wr38</a:t>
            </a:r>
            <a:endParaRPr lang="en-AU" dirty="0">
              <a:ea typeface="ヒラギノ角ゴ Pro W3" pitchFamily="28" charset="-128"/>
            </a:endParaRPr>
          </a:p>
          <a:p>
            <a:endParaRPr lang="en-US" dirty="0">
              <a:ea typeface="ヒラギノ角ゴ Pro W3" pitchFamily="28" charset="-128"/>
            </a:endParaRPr>
          </a:p>
          <a:p>
            <a:endParaRPr lang="en-US" dirty="0">
              <a:ea typeface="ヒラギノ角ゴ Pro W3" pitchFamily="28" charset="-128"/>
            </a:endParaRPr>
          </a:p>
          <a:p>
            <a:endParaRPr lang="en-US" dirty="0">
              <a:ea typeface="ヒラギノ角ゴ Pro W3" pitchFamily="28" charset="-128"/>
            </a:endParaRPr>
          </a:p>
          <a:p>
            <a:endParaRPr lang="en-US" dirty="0">
              <a:ea typeface="ヒラギノ角ゴ Pro W3" pitchFamily="28" charset="-128"/>
            </a:endParaRPr>
          </a:p>
          <a:p>
            <a:endParaRPr lang="en-US" dirty="0">
              <a:ea typeface="ヒラギノ角ゴ Pro W3" pitchFamily="28" charset="-128"/>
            </a:endParaRPr>
          </a:p>
          <a:p>
            <a:r>
              <a:rPr lang="en-US" dirty="0">
                <a:ea typeface="ヒラギノ角ゴ Pro W3" pitchFamily="28" charset="-128"/>
              </a:rPr>
              <a:t>Invite parents to keep in mind those messages identified in previous activities which they have identified as coming from their own childhood experience of being parented.</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Introduce the idea that when parents become aware of the messages they have  received then there are choices that can be made about which of those messages are passed on to our own children and which are not..</a:t>
            </a:r>
          </a:p>
          <a:p>
            <a:endParaRPr lang="en-AU" dirty="0">
              <a:ea typeface="ヒラギノ角ゴ Pro W3" pitchFamily="28" charset="-128"/>
            </a:endParaRPr>
          </a:p>
          <a:p>
            <a:r>
              <a:rPr lang="en-AU" dirty="0">
                <a:ea typeface="ヒラギノ角ゴ Pro W3" pitchFamily="28" charset="-128"/>
              </a:rPr>
              <a:t>Invite participants to write on coloured paper, those messages from childhood that they would choose to leave behind, and on paper of another colour, those messages they’d choose to recycle- give their own children.</a:t>
            </a:r>
          </a:p>
          <a:p>
            <a:endParaRPr lang="en-AU" dirty="0">
              <a:ea typeface="ヒラギノ角ゴ Pro W3" pitchFamily="28" charset="-128"/>
            </a:endParaRPr>
          </a:p>
          <a:p>
            <a:r>
              <a:rPr lang="en-AU" dirty="0">
                <a:ea typeface="ヒラギノ角ゴ Pro W3" pitchFamily="28" charset="-128"/>
              </a:rPr>
              <a:t>Group stands in a circle around  a rubbish bin and recycle bag/box for participants to throw their papers into- sharing with the group if they choose to.</a:t>
            </a:r>
          </a:p>
          <a:p>
            <a:endParaRPr lang="en-AU" dirty="0">
              <a:ea typeface="ヒラギノ角ゴ Pro W3" pitchFamily="28" charset="-128"/>
            </a:endParaRPr>
          </a:p>
          <a:p>
            <a:r>
              <a:rPr lang="en-US" dirty="0">
                <a:ea typeface="ヒラギノ角ゴ Pro W3" pitchFamily="28" charset="-128"/>
              </a:rPr>
              <a:t>The aim of this activity is to assist parents to identify the messages they have received about parenting and make decisions about the ongoing influence of these messages on their own parenting.</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Allow parents some time to reflect upon or write on slips of paper those messages which they wish to keep and pass on to their children and those which they will discard. Different colored paper could be used here</a:t>
            </a:r>
            <a:r>
              <a:rPr lang="en-US" b="1" dirty="0">
                <a:ea typeface="ヒラギノ角ゴ Pro W3" pitchFamily="28" charset="-128"/>
              </a:rPr>
              <a:t> </a:t>
            </a:r>
            <a:r>
              <a:rPr lang="en-US" dirty="0">
                <a:ea typeface="ヒラギノ角ゴ Pro W3" pitchFamily="28" charset="-128"/>
              </a:rPr>
              <a:t>- one for messages to keep and the other for messages to discard.</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Invite parents to stand in a circle.  Place a rubbish bin and a recycle bag in the </a:t>
            </a:r>
            <a:r>
              <a:rPr lang="en-US" dirty="0" err="1">
                <a:ea typeface="ヒラギノ角ゴ Pro W3" pitchFamily="28" charset="-128"/>
              </a:rPr>
              <a:t>centre</a:t>
            </a:r>
            <a:r>
              <a:rPr lang="en-US" dirty="0">
                <a:ea typeface="ヒラギノ角ゴ Pro W3" pitchFamily="28" charset="-128"/>
              </a:rPr>
              <a:t> of the circle. Give people an opportunity to throw into the bin, either literally or symbolically, the messages they want to discard. Repeat the exercise, inviting parents to place into the recycle bag those messages they wish to pass on to their own children.</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OR</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Parents may choose to keep the messages they want to pass onto their children and add them to the blank pages at the end of Chapter 1 in </a:t>
            </a:r>
            <a:r>
              <a:rPr lang="en-US" i="1" dirty="0">
                <a:ea typeface="ヒラギノ角ゴ Pro W3" pitchFamily="28" charset="-128"/>
              </a:rPr>
              <a:t>My Story as a Parent</a:t>
            </a:r>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Parents are invited to share what they have written as they place their messages in either bag /bin or to do it silently. </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This is a very powerful activity and may evoke strong emotions in some parents </a:t>
            </a:r>
          </a:p>
          <a:p>
            <a:endParaRPr lang="en-US" dirty="0">
              <a:ea typeface="ヒラギノ角ゴ Pro W3" pitchFamily="28" charset="-128"/>
            </a:endParaRPr>
          </a:p>
          <a:p>
            <a:r>
              <a:rPr lang="en-US" dirty="0">
                <a:ea typeface="ヒラギノ角ゴ Pro W3" pitchFamily="28" charset="-128"/>
              </a:rPr>
              <a:t>Ask parents how it felt for them to discard those messages they do not wish to pass on.</a:t>
            </a:r>
            <a:endParaRPr lang="en-AU" dirty="0">
              <a:ea typeface="ヒラギノ角ゴ Pro W3" pitchFamily="28" charset="-128"/>
            </a:endParaRPr>
          </a:p>
          <a:p>
            <a:r>
              <a:rPr lang="en-US" dirty="0">
                <a:ea typeface="ヒラギノ角ゴ Pro W3" pitchFamily="28" charset="-128"/>
              </a:rPr>
              <a:t> </a:t>
            </a:r>
            <a:endParaRPr lang="en-AU" dirty="0">
              <a:ea typeface="ヒラギノ角ゴ Pro W3" pitchFamily="28" charset="-128"/>
            </a:endParaRPr>
          </a:p>
          <a:p>
            <a:r>
              <a:rPr lang="en-US" dirty="0">
                <a:ea typeface="ヒラギノ角ゴ Pro W3" pitchFamily="28" charset="-128"/>
              </a:rPr>
              <a:t>Acknowledge that it takes courage to make changes. </a:t>
            </a:r>
            <a:endParaRPr lang="en-AU" dirty="0">
              <a:ea typeface="ヒラギノ角ゴ Pro W3" pitchFamily="28" charset="-128"/>
            </a:endParaRPr>
          </a:p>
          <a:p>
            <a:r>
              <a:rPr lang="en-US" i="1" dirty="0">
                <a:ea typeface="ヒラギノ角ゴ Pro W3" pitchFamily="28" charset="-128"/>
              </a:rPr>
              <a:t> </a:t>
            </a:r>
            <a:endParaRPr lang="en-AU" dirty="0">
              <a:ea typeface="ヒラギノ角ゴ Pro W3" pitchFamily="28" charset="-128"/>
            </a:endParaRPr>
          </a:p>
          <a:p>
            <a:endParaRPr lang="en-AU" dirty="0">
              <a:ea typeface="ヒラギノ角ゴ Pro W3" pitchFamily="28" charset="-128"/>
            </a:endParaRPr>
          </a:p>
          <a:p>
            <a:endParaRPr lang="en-AU" dirty="0"/>
          </a:p>
          <a:p>
            <a:endParaRPr lang="en-AU" dirty="0"/>
          </a:p>
        </p:txBody>
      </p:sp>
    </p:spTree>
    <p:extLst>
      <p:ext uri="{BB962C8B-B14F-4D97-AF65-F5344CB8AC3E}">
        <p14:creationId xmlns:p14="http://schemas.microsoft.com/office/powerpoint/2010/main" val="2156800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01970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boy who finally</a:t>
            </a:r>
            <a:r>
              <a:rPr lang="en-AU" baseline="0" dirty="0"/>
              <a:t> listened</a:t>
            </a:r>
            <a:endParaRPr lang="en-AU" dirty="0"/>
          </a:p>
        </p:txBody>
      </p:sp>
    </p:spTree>
    <p:extLst>
      <p:ext uri="{BB962C8B-B14F-4D97-AF65-F5344CB8AC3E}">
        <p14:creationId xmlns:p14="http://schemas.microsoft.com/office/powerpoint/2010/main" val="1159075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Shark music  -</a:t>
            </a:r>
          </a:p>
        </p:txBody>
      </p:sp>
    </p:spTree>
    <p:extLst>
      <p:ext uri="{BB962C8B-B14F-4D97-AF65-F5344CB8AC3E}">
        <p14:creationId xmlns:p14="http://schemas.microsoft.com/office/powerpoint/2010/main" val="2757884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Dinky donkey story </a:t>
            </a:r>
          </a:p>
        </p:txBody>
      </p:sp>
    </p:spTree>
    <p:extLst>
      <p:ext uri="{BB962C8B-B14F-4D97-AF65-F5344CB8AC3E}">
        <p14:creationId xmlns:p14="http://schemas.microsoft.com/office/powerpoint/2010/main" val="55797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hungry caterpillar</a:t>
            </a:r>
            <a:r>
              <a:rPr lang="en-AU" baseline="0" dirty="0"/>
              <a:t> </a:t>
            </a:r>
            <a:endParaRPr lang="en-AU" dirty="0"/>
          </a:p>
        </p:txBody>
      </p:sp>
    </p:spTree>
    <p:extLst>
      <p:ext uri="{BB962C8B-B14F-4D97-AF65-F5344CB8AC3E}">
        <p14:creationId xmlns:p14="http://schemas.microsoft.com/office/powerpoint/2010/main" val="349946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your group you may only need this information </a:t>
            </a:r>
          </a:p>
        </p:txBody>
      </p:sp>
    </p:spTree>
    <p:extLst>
      <p:ext uri="{BB962C8B-B14F-4D97-AF65-F5344CB8AC3E}">
        <p14:creationId xmlns:p14="http://schemas.microsoft.com/office/powerpoint/2010/main" val="243305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US" dirty="0"/>
              <a:t>An excessive list – delete those not needed </a:t>
            </a:r>
          </a:p>
        </p:txBody>
      </p:sp>
    </p:spTree>
    <p:extLst>
      <p:ext uri="{BB962C8B-B14F-4D97-AF65-F5344CB8AC3E}">
        <p14:creationId xmlns:p14="http://schemas.microsoft.com/office/powerpoint/2010/main" val="191970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 PINK PANTHER </a:t>
            </a:r>
          </a:p>
          <a:p>
            <a:r>
              <a:rPr lang="en-US" sz="1400" dirty="0"/>
              <a:t>2. TITANIC </a:t>
            </a:r>
          </a:p>
          <a:p>
            <a:r>
              <a:rPr lang="en-US" sz="1400" dirty="0"/>
              <a:t>3. BANANAS in PYJAMAS </a:t>
            </a:r>
          </a:p>
          <a:p>
            <a:endParaRPr lang="en-US" sz="1400" dirty="0"/>
          </a:p>
          <a:p>
            <a:endParaRPr lang="en-US" sz="1400" dirty="0"/>
          </a:p>
          <a:p>
            <a:r>
              <a:rPr lang="en-US" sz="1400" dirty="0"/>
              <a:t>Choose a nostalgic piece of music that you think participants may have memories about (i.e. Music from the Titanic). </a:t>
            </a:r>
            <a:endParaRPr lang="en-AU" sz="1400" dirty="0"/>
          </a:p>
          <a:p>
            <a:pPr lvl="0"/>
            <a:r>
              <a:rPr lang="en-US" sz="1400" dirty="0"/>
              <a:t>Ask participants to listen to the music and see what the music reminds them of. </a:t>
            </a:r>
            <a:endParaRPr lang="en-AU" sz="1400" dirty="0"/>
          </a:p>
          <a:p>
            <a:pPr lvl="0"/>
            <a:r>
              <a:rPr lang="en-US" sz="1400" dirty="0"/>
              <a:t>Discuss their memories. </a:t>
            </a:r>
            <a:endParaRPr lang="en-AU" sz="1400" dirty="0"/>
          </a:p>
          <a:p>
            <a:pPr lvl="0"/>
            <a:r>
              <a:rPr lang="en-US" sz="1400" dirty="0"/>
              <a:t>Play the music again, but this time ask them to listen to the actual music, not their memories! </a:t>
            </a:r>
            <a:endParaRPr lang="en-AU" sz="1400" dirty="0"/>
          </a:p>
          <a:p>
            <a:pPr lvl="0"/>
            <a:r>
              <a:rPr lang="en-US" sz="1400" dirty="0"/>
              <a:t>Ask them what they heard the second time you played the music.</a:t>
            </a:r>
            <a:endParaRPr lang="en-AU" sz="1400" dirty="0"/>
          </a:p>
          <a:p>
            <a:endParaRPr lang="en-AU" altLang="en-US" sz="1400" dirty="0"/>
          </a:p>
          <a:p>
            <a:endParaRPr lang="en-AU" sz="1400" dirty="0"/>
          </a:p>
          <a:p>
            <a:pPr>
              <a:lnSpc>
                <a:spcPct val="170000"/>
              </a:lnSpc>
            </a:pPr>
            <a:endParaRPr lang="en-US" sz="1300" b="1" dirty="0">
              <a:solidFill>
                <a:srgbClr val="00B050"/>
              </a:solidFill>
              <a:latin typeface="Arial" panose="020B0604020202020204" pitchFamily="34" charset="0"/>
              <a:cs typeface="Arial" panose="020B0604020202020204" pitchFamily="34" charset="0"/>
            </a:endParaRPr>
          </a:p>
          <a:p>
            <a:pPr>
              <a:lnSpc>
                <a:spcPct val="170000"/>
              </a:lnSpc>
            </a:pPr>
            <a:endParaRPr lang="en-US" sz="1300" b="1" dirty="0">
              <a:solidFill>
                <a:srgbClr val="00B050"/>
              </a:solidFill>
              <a:latin typeface="Arial" panose="020B0604020202020204" pitchFamily="34" charset="0"/>
              <a:cs typeface="Arial" panose="020B0604020202020204" pitchFamily="34" charset="0"/>
            </a:endParaRPr>
          </a:p>
          <a:p>
            <a:pPr>
              <a:lnSpc>
                <a:spcPct val="170000"/>
              </a:lnSpc>
            </a:pPr>
            <a:r>
              <a:rPr lang="en-US" sz="1300" b="1" dirty="0">
                <a:solidFill>
                  <a:srgbClr val="00B050"/>
                </a:solidFill>
                <a:latin typeface="Arial" panose="020B0604020202020204" pitchFamily="34" charset="0"/>
                <a:cs typeface="Arial" panose="020B0604020202020204" pitchFamily="34" charset="0"/>
              </a:rPr>
              <a:t>Through deep listening we can heal</a:t>
            </a:r>
          </a:p>
          <a:p>
            <a:pPr>
              <a:lnSpc>
                <a:spcPct val="170000"/>
              </a:lnSpc>
            </a:pPr>
            <a:r>
              <a:rPr lang="en-US" sz="1300" b="1" dirty="0">
                <a:solidFill>
                  <a:srgbClr val="00B050"/>
                </a:solidFill>
                <a:latin typeface="Arial" panose="020B0604020202020204" pitchFamily="34" charset="0"/>
                <a:cs typeface="Arial" panose="020B0604020202020204" pitchFamily="34" charset="0"/>
              </a:rPr>
              <a:t>… a quiet still awareness </a:t>
            </a:r>
          </a:p>
          <a:p>
            <a:pPr>
              <a:lnSpc>
                <a:spcPct val="170000"/>
              </a:lnSpc>
            </a:pPr>
            <a:r>
              <a:rPr lang="en-US" sz="1300" b="1" dirty="0">
                <a:solidFill>
                  <a:srgbClr val="00B050"/>
                </a:solidFill>
                <a:latin typeface="Arial" panose="020B0604020202020204" pitchFamily="34" charset="0"/>
                <a:cs typeface="Arial" panose="020B0604020202020204" pitchFamily="34" charset="0"/>
              </a:rPr>
              <a:t>… wanting to listen needing to listen</a:t>
            </a:r>
            <a:endParaRPr lang="en-US" sz="900" i="1" dirty="0"/>
          </a:p>
          <a:p>
            <a:endParaRPr lang="en-AU" dirty="0"/>
          </a:p>
        </p:txBody>
      </p:sp>
    </p:spTree>
    <p:extLst>
      <p:ext uri="{BB962C8B-B14F-4D97-AF65-F5344CB8AC3E}">
        <p14:creationId xmlns:p14="http://schemas.microsoft.com/office/powerpoint/2010/main" val="386068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pitchFamily="28" charset="-128"/>
              </a:rPr>
              <a:t>The aim is to illustrate the rapid growth of the brain in the first 3 years of life and the vital importance of nurturing respectful relationships to grow children’s brains.</a:t>
            </a:r>
          </a:p>
          <a:p>
            <a:endParaRPr lang="en-US" dirty="0">
              <a:ea typeface="ヒラギノ角ゴ Pro W3" pitchFamily="28" charset="-128"/>
            </a:endParaRPr>
          </a:p>
          <a:p>
            <a:r>
              <a:rPr lang="en-US" dirty="0">
                <a:ea typeface="ヒラギノ角ゴ Pro W3" pitchFamily="28" charset="-128"/>
              </a:rPr>
              <a:t>Pass the brain models (balloons filled with rice) around the group one at a time beginning with the newborn brain, followed by the 3 year old brain and finally the adult brain. Ask parents to guess the weight of an average newborn’s brain first and discuss surprise at the weight, who guessed too much, who guessed too light and who was the closed to the correct weight. Use this same process for the brain of a 3 year old and then that of an adult.</a:t>
            </a:r>
            <a:endParaRPr lang="en-AU" dirty="0">
              <a:ea typeface="ヒラギノ角ゴ Pro W3" pitchFamily="28" charset="-128"/>
            </a:endParaRPr>
          </a:p>
          <a:p>
            <a:r>
              <a:rPr lang="en-US" dirty="0">
                <a:ea typeface="ヒラギノ角ゴ Pro W3" pitchFamily="28" charset="-128"/>
              </a:rPr>
              <a:t>Tell parents the average weight of a newborn brain as they pass around each brain.</a:t>
            </a:r>
            <a:endParaRPr lang="en-AU" dirty="0">
              <a:ea typeface="ヒラギノ角ゴ Pro W3" pitchFamily="28" charset="-128"/>
            </a:endParaRPr>
          </a:p>
          <a:p>
            <a:pPr marL="185715" indent="-185715">
              <a:buFont typeface="Arial" panose="020B0604020202020204" pitchFamily="34" charset="0"/>
              <a:buChar char="•"/>
            </a:pPr>
            <a:r>
              <a:rPr lang="en-US" dirty="0">
                <a:ea typeface="ヒラギノ角ゴ Pro W3" pitchFamily="28" charset="-128"/>
              </a:rPr>
              <a:t>newborn brain= 400 grams</a:t>
            </a:r>
            <a:endParaRPr lang="en-AU" dirty="0">
              <a:ea typeface="ヒラギノ角ゴ Pro W3" pitchFamily="28" charset="-128"/>
            </a:endParaRPr>
          </a:p>
          <a:p>
            <a:pPr marL="185715" indent="-185715">
              <a:buFont typeface="Arial" panose="020B0604020202020204" pitchFamily="34" charset="0"/>
              <a:buChar char="•"/>
            </a:pPr>
            <a:r>
              <a:rPr lang="en-US" dirty="0">
                <a:ea typeface="ヒラギノ角ゴ Pro W3" pitchFamily="28" charset="-128"/>
              </a:rPr>
              <a:t>3 year old brain =1100 grams </a:t>
            </a:r>
            <a:endParaRPr lang="en-AU" dirty="0">
              <a:ea typeface="ヒラギノ角ゴ Pro W3" pitchFamily="28" charset="-128"/>
            </a:endParaRPr>
          </a:p>
          <a:p>
            <a:pPr marL="185715" indent="-185715">
              <a:buFont typeface="Arial" panose="020B0604020202020204" pitchFamily="34" charset="0"/>
              <a:buChar char="•"/>
            </a:pPr>
            <a:r>
              <a:rPr lang="en-US" dirty="0">
                <a:ea typeface="ヒラギノ角ゴ Pro W3" pitchFamily="28" charset="-128"/>
              </a:rPr>
              <a:t>adult brain= 1300 grams</a:t>
            </a:r>
            <a:endParaRPr lang="en-AU" dirty="0">
              <a:ea typeface="ヒラギノ角ゴ Pro W3" pitchFamily="28" charset="-128"/>
            </a:endParaRPr>
          </a:p>
          <a:p>
            <a:endParaRPr lang="en-US" dirty="0"/>
          </a:p>
        </p:txBody>
      </p:sp>
    </p:spTree>
    <p:extLst>
      <p:ext uri="{BB962C8B-B14F-4D97-AF65-F5344CB8AC3E}">
        <p14:creationId xmlns:p14="http://schemas.microsoft.com/office/powerpoint/2010/main" val="58444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Activity – Wool with trauma overlay</a:t>
            </a:r>
          </a:p>
          <a:p>
            <a:endParaRPr lang="en-AU" dirty="0"/>
          </a:p>
          <a:p>
            <a:r>
              <a:rPr lang="en-AU" dirty="0"/>
              <a:t>What sort of things are toxic to the developing brain?</a:t>
            </a:r>
          </a:p>
          <a:p>
            <a:r>
              <a:rPr lang="en-AU" dirty="0"/>
              <a:t>How</a:t>
            </a:r>
            <a:r>
              <a:rPr lang="en-AU" baseline="0" dirty="0"/>
              <a:t> do they damage the brain?</a:t>
            </a:r>
          </a:p>
          <a:p>
            <a:r>
              <a:rPr lang="en-AU" baseline="0" dirty="0"/>
              <a:t>How does this damage affect the parent’s ability to connect with the child</a:t>
            </a:r>
            <a:endParaRPr lang="en-AU" dirty="0"/>
          </a:p>
        </p:txBody>
      </p:sp>
    </p:spTree>
    <p:extLst>
      <p:ext uri="{BB962C8B-B14F-4D97-AF65-F5344CB8AC3E}">
        <p14:creationId xmlns:p14="http://schemas.microsoft.com/office/powerpoint/2010/main" val="283699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Activity – Wool with trauma overlay</a:t>
            </a:r>
          </a:p>
          <a:p>
            <a:endParaRPr lang="en-AU" dirty="0"/>
          </a:p>
          <a:p>
            <a:endParaRPr lang="en-AU" dirty="0"/>
          </a:p>
        </p:txBody>
      </p:sp>
    </p:spTree>
    <p:extLst>
      <p:ext uri="{BB962C8B-B14F-4D97-AF65-F5344CB8AC3E}">
        <p14:creationId xmlns:p14="http://schemas.microsoft.com/office/powerpoint/2010/main" val="381223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Activity – repair process</a:t>
            </a:r>
          </a:p>
          <a:p>
            <a:endParaRPr lang="en-AU" dirty="0"/>
          </a:p>
        </p:txBody>
      </p:sp>
    </p:spTree>
    <p:extLst>
      <p:ext uri="{BB962C8B-B14F-4D97-AF65-F5344CB8AC3E}">
        <p14:creationId xmlns:p14="http://schemas.microsoft.com/office/powerpoint/2010/main" val="1798432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oran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67712"/>
            <a:ext cx="1452513" cy="563778"/>
          </a:xfrm>
          <a:prstGeom prst="rect">
            <a:avLst/>
          </a:prstGeom>
        </p:spPr>
      </p:pic>
      <p:sp>
        <p:nvSpPr>
          <p:cNvPr id="15" name="Title 1"/>
          <p:cNvSpPr>
            <a:spLocks noGrp="1"/>
          </p:cNvSpPr>
          <p:nvPr>
            <p:ph type="title" hasCustomPrompt="1"/>
          </p:nvPr>
        </p:nvSpPr>
        <p:spPr>
          <a:xfrm>
            <a:off x="2762865" y="2045109"/>
            <a:ext cx="6617109" cy="2104104"/>
          </a:xfrm>
        </p:spPr>
        <p:txBody>
          <a:bodyPr>
            <a:noAutofit/>
          </a:bodyPr>
          <a:lstStyle>
            <a:lvl1pPr>
              <a:defRPr sz="5500">
                <a:solidFill>
                  <a:schemeClr val="bg1"/>
                </a:solidFill>
                <a:latin typeface="Helvetica Neue" charset="0"/>
                <a:ea typeface="Helvetica Neue" charset="0"/>
                <a:cs typeface="Helvetica Neue" charset="0"/>
              </a:defRPr>
            </a:lvl1pPr>
          </a:lstStyle>
          <a:p>
            <a:r>
              <a:rPr lang="en-US" dirty="0"/>
              <a:t>Click to edit section title style</a:t>
            </a:r>
          </a:p>
        </p:txBody>
      </p:sp>
      <p:sp>
        <p:nvSpPr>
          <p:cNvPr id="2" name="TextBox 1"/>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02497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whit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813" y="58994"/>
            <a:ext cx="11838039" cy="6658896"/>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67712"/>
            <a:ext cx="1452513" cy="563778"/>
          </a:xfrm>
          <a:prstGeom prst="rect">
            <a:avLst/>
          </a:prstGeom>
        </p:spPr>
      </p:pic>
      <p:sp>
        <p:nvSpPr>
          <p:cNvPr id="15" name="Title 1"/>
          <p:cNvSpPr>
            <a:spLocks noGrp="1"/>
          </p:cNvSpPr>
          <p:nvPr>
            <p:ph type="title" hasCustomPrompt="1"/>
          </p:nvPr>
        </p:nvSpPr>
        <p:spPr>
          <a:xfrm>
            <a:off x="2762865" y="1877961"/>
            <a:ext cx="6135329" cy="2271252"/>
          </a:xfrm>
        </p:spPr>
        <p:txBody>
          <a:bodyPr>
            <a:noAutofit/>
          </a:bodyPr>
          <a:lstStyle>
            <a:lvl1pPr>
              <a:defRPr sz="5500">
                <a:solidFill>
                  <a:schemeClr val="bg1"/>
                </a:solidFill>
                <a:latin typeface="Helvetica Neue" charset="0"/>
                <a:ea typeface="Helvetica Neue" charset="0"/>
                <a:cs typeface="Helvetica Neue" charset="0"/>
              </a:defRPr>
            </a:lvl1pPr>
          </a:lstStyle>
          <a:p>
            <a:r>
              <a:rPr lang="en-US" dirty="0"/>
              <a:t>Click to edit section title style</a:t>
            </a:r>
          </a:p>
        </p:txBody>
      </p:sp>
      <p:sp>
        <p:nvSpPr>
          <p:cNvPr id="7" name="TextBox 6"/>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599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itle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93"/>
            <a:ext cx="12188817" cy="6856209"/>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533398" y="1170039"/>
            <a:ext cx="4884174" cy="2998940"/>
          </a:xfrm>
        </p:spPr>
        <p:txBody>
          <a:bodyPr>
            <a:normAutofit/>
          </a:bodyPr>
          <a:lstStyle>
            <a:lvl1pPr>
              <a:defRPr sz="4500">
                <a:solidFill>
                  <a:schemeClr val="bg1"/>
                </a:solidFill>
                <a:latin typeface="Helvetica Neue" charset="0"/>
                <a:ea typeface="Helvetica Neue" charset="0"/>
                <a:cs typeface="Helvetica Neue" charset="0"/>
              </a:defRPr>
            </a:lvl1pPr>
          </a:lstStyle>
          <a:p>
            <a:r>
              <a:rPr lang="en-US" dirty="0"/>
              <a:t>Click to edit section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97208"/>
            <a:ext cx="1452513" cy="563778"/>
          </a:xfrm>
          <a:prstGeom prst="rect">
            <a:avLst/>
          </a:prstGeom>
        </p:spPr>
      </p:pic>
      <p:sp>
        <p:nvSpPr>
          <p:cNvPr id="8" name="TextBox 7"/>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3574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itle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93"/>
            <a:ext cx="12188816" cy="6856209"/>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533398" y="1170039"/>
            <a:ext cx="4884174" cy="2998940"/>
          </a:xfrm>
        </p:spPr>
        <p:txBody>
          <a:bodyPr>
            <a:normAutofit/>
          </a:bodyPr>
          <a:lstStyle>
            <a:lvl1pPr>
              <a:defRPr sz="4500">
                <a:solidFill>
                  <a:schemeClr val="bg1"/>
                </a:solidFill>
                <a:latin typeface="Helvetica Neue" charset="0"/>
                <a:ea typeface="Helvetica Neue" charset="0"/>
                <a:cs typeface="Helvetica Neue" charset="0"/>
              </a:defRPr>
            </a:lvl1pPr>
          </a:lstStyle>
          <a:p>
            <a:r>
              <a:rPr lang="en-US" dirty="0"/>
              <a:t>Click to edit section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97208"/>
            <a:ext cx="1452513" cy="563778"/>
          </a:xfrm>
          <a:prstGeom prst="rect">
            <a:avLst/>
          </a:prstGeom>
        </p:spPr>
      </p:pic>
      <p:sp>
        <p:nvSpPr>
          <p:cNvPr id="8" name="TextBox 7"/>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35702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itle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93"/>
            <a:ext cx="12188816" cy="6856209"/>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533398" y="1170039"/>
            <a:ext cx="4884174" cy="2998940"/>
          </a:xfrm>
        </p:spPr>
        <p:txBody>
          <a:bodyPr>
            <a:normAutofit/>
          </a:bodyPr>
          <a:lstStyle>
            <a:lvl1pPr>
              <a:defRPr sz="4500">
                <a:solidFill>
                  <a:schemeClr val="bg1"/>
                </a:solidFill>
                <a:latin typeface="Helvetica Neue" charset="0"/>
                <a:ea typeface="Helvetica Neue" charset="0"/>
                <a:cs typeface="Helvetica Neue" charset="0"/>
              </a:defRPr>
            </a:lvl1pPr>
          </a:lstStyle>
          <a:p>
            <a:r>
              <a:rPr lang="en-US" dirty="0"/>
              <a:t>Click to edit section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97208"/>
            <a:ext cx="1452513" cy="563778"/>
          </a:xfrm>
          <a:prstGeom prst="rect">
            <a:avLst/>
          </a:prstGeom>
        </p:spPr>
      </p:pic>
      <p:sp>
        <p:nvSpPr>
          <p:cNvPr id="8" name="TextBox 7"/>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6050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igenous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93"/>
            <a:ext cx="12188816" cy="6856209"/>
          </a:xfrm>
          <a:prstGeom prst="rect">
            <a:avLst/>
          </a:prstGeom>
        </p:spPr>
      </p:pic>
      <p:sp>
        <p:nvSpPr>
          <p:cNvPr id="12" name="Rectangle 11"/>
          <p:cNvSpPr/>
          <p:nvPr userDrawn="1"/>
        </p:nvSpPr>
        <p:spPr>
          <a:xfrm>
            <a:off x="0" y="6108700"/>
            <a:ext cx="12192000" cy="74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339363" y="1170039"/>
            <a:ext cx="5333849" cy="2998940"/>
          </a:xfrm>
        </p:spPr>
        <p:txBody>
          <a:bodyPr>
            <a:normAutofit/>
          </a:bodyPr>
          <a:lstStyle>
            <a:lvl1pPr>
              <a:lnSpc>
                <a:spcPct val="120000"/>
              </a:lnSpc>
              <a:defRPr sz="2500">
                <a:solidFill>
                  <a:schemeClr val="bg1"/>
                </a:solidFill>
                <a:latin typeface="Helvetica Neue" charset="0"/>
                <a:ea typeface="Helvetica Neue" charset="0"/>
                <a:cs typeface="Helvetica Neue" charset="0"/>
              </a:defRPr>
            </a:lvl1pPr>
          </a:lstStyle>
          <a:p>
            <a:r>
              <a:rPr lang="en-US" dirty="0"/>
              <a:t>The Australian Childhood Foundation acknowledges Aboriginal and Torres Strait Islander people as the traditional custodians of this land and we pay our respect to their Elders past, present and future.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097208"/>
            <a:ext cx="1452513" cy="563778"/>
          </a:xfrm>
          <a:prstGeom prst="rect">
            <a:avLst/>
          </a:prstGeom>
        </p:spPr>
      </p:pic>
      <p:sp>
        <p:nvSpPr>
          <p:cNvPr id="8" name="TextBox 7"/>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98667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 copy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55" y="57383"/>
            <a:ext cx="12083845" cy="2250196"/>
          </a:xfrm>
          <a:prstGeom prst="rect">
            <a:avLst/>
          </a:prstGeom>
        </p:spPr>
      </p:pic>
      <p:sp>
        <p:nvSpPr>
          <p:cNvPr id="2" name="Title 1"/>
          <p:cNvSpPr>
            <a:spLocks noGrp="1"/>
          </p:cNvSpPr>
          <p:nvPr>
            <p:ph type="title"/>
          </p:nvPr>
        </p:nvSpPr>
        <p:spPr>
          <a:xfrm>
            <a:off x="1494503" y="304802"/>
            <a:ext cx="9291484" cy="1508288"/>
          </a:xfr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3" name="Content Placeholder 2"/>
          <p:cNvSpPr>
            <a:spLocks noGrp="1"/>
          </p:cNvSpPr>
          <p:nvPr>
            <p:ph idx="1"/>
          </p:nvPr>
        </p:nvSpPr>
        <p:spPr>
          <a:xfrm>
            <a:off x="838200" y="2216213"/>
            <a:ext cx="6288464" cy="3978111"/>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4" y="6166032"/>
            <a:ext cx="1452513" cy="563778"/>
          </a:xfrm>
          <a:prstGeom prst="rect">
            <a:avLst/>
          </a:prstGeom>
        </p:spPr>
      </p:pic>
      <p:sp>
        <p:nvSpPr>
          <p:cNvPr id="7" name="TextBox 6"/>
          <p:cNvSpPr txBox="1"/>
          <p:nvPr userDrawn="1"/>
        </p:nvSpPr>
        <p:spPr>
          <a:xfrm>
            <a:off x="8190269" y="6187356"/>
            <a:ext cx="3657600" cy="369332"/>
          </a:xfrm>
          <a:prstGeom prst="rect">
            <a:avLst/>
          </a:prstGeom>
          <a:noFill/>
        </p:spPr>
        <p:txBody>
          <a:bodyPr wrap="square" rtlCol="0">
            <a:spAutoFit/>
          </a:bodyPr>
          <a:lstStyle/>
          <a:p>
            <a:r>
              <a:rPr lang="en-AU" sz="1800" b="1" kern="1200" dirty="0" err="1">
                <a:solidFill>
                  <a:srgbClr val="ED8B00"/>
                </a:solidFill>
                <a:effectLst/>
                <a:latin typeface="Helvetica Neue" charset="0"/>
                <a:ea typeface="Helvetica Neue" charset="0"/>
                <a:cs typeface="Helvetica Neue" charset="0"/>
              </a:rPr>
              <a:t>www.bringingupgreatkids.org</a:t>
            </a:r>
            <a:r>
              <a:rPr lang="en-US" b="1" dirty="0">
                <a:solidFill>
                  <a:srgbClr val="ED8B00"/>
                </a:solidFill>
                <a:effectLst/>
                <a:latin typeface="Helvetica Neue" charset="0"/>
                <a:ea typeface="Helvetica Neue" charset="0"/>
                <a:cs typeface="Helvetica Neue" charset="0"/>
              </a:rPr>
              <a:t> </a:t>
            </a:r>
            <a:endParaRPr lang="en-US" b="1" dirty="0">
              <a:solidFill>
                <a:srgbClr val="ED8B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9166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dirty="0"/>
              <a:t>Click to edit Master title style</a:t>
            </a:r>
          </a:p>
        </p:txBody>
      </p:sp>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fld id="{00B2FB52-422D-9C4E-9E6D-5610FE2F1A49}" type="slidenum">
              <a:rPr lang="en-US" smtClean="0"/>
              <a:pPr/>
              <a:t>‹#›</a:t>
            </a:fld>
            <a:endParaRPr lang="en-US" dirty="0"/>
          </a:p>
        </p:txBody>
      </p:sp>
    </p:spTree>
    <p:extLst>
      <p:ext uri="{BB962C8B-B14F-4D97-AF65-F5344CB8AC3E}">
        <p14:creationId xmlns:p14="http://schemas.microsoft.com/office/powerpoint/2010/main" val="1747252207"/>
      </p:ext>
    </p:extLst>
  </p:cSld>
  <p:clrMap bg1="lt1" tx1="dk1" bg2="lt2" tx2="dk2" accent1="accent1" accent2="accent2" accent3="accent3" accent4="accent4" accent5="accent5" accent6="accent6" hlink="hlink" folHlink="folHlink"/>
  <p:sldLayoutIdLst>
    <p:sldLayoutId id="2147483766" r:id="rId1"/>
    <p:sldLayoutId id="2147483772" r:id="rId2"/>
    <p:sldLayoutId id="2147483769" r:id="rId3"/>
    <p:sldLayoutId id="2147483773" r:id="rId4"/>
    <p:sldLayoutId id="2147483774" r:id="rId5"/>
    <p:sldLayoutId id="2147483775" r:id="rId6"/>
    <p:sldLayoutId id="2147483755" r:id="rId7"/>
  </p:sldLayoutIdLst>
  <p:hf hdr="0" dt="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gm9CIJ74Oxw"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9xt3_p4Pt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jFocDpvTZdw"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MGWsXha28a4"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YdiGEjz5b0Q"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notesSlide" Target="../notesSlides/notesSlide5.xml"/><Relationship Id="rId12" Type="http://schemas.openxmlformats.org/officeDocument/2006/relationships/image" Target="../media/image2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7.xml"/><Relationship Id="rId11" Type="http://schemas.openxmlformats.org/officeDocument/2006/relationships/image" Target="../media/image20.png"/><Relationship Id="rId5" Type="http://schemas.microsoft.com/office/2007/relationships/media" Target="../media/media3.mp3"/><Relationship Id="rId10" Type="http://schemas.openxmlformats.org/officeDocument/2006/relationships/image" Target="../media/image19.svg"/><Relationship Id="rId4" Type="http://schemas.microsoft.com/office/2007/relationships/media" Target="../media/media2.mp3"/><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p:cNvPicPr>
            <a:picLocks noChangeAspect="1"/>
          </p:cNvPicPr>
          <p:nvPr/>
        </p:nvPicPr>
        <p:blipFill>
          <a:blip r:embed="rId3"/>
          <a:srcRect/>
          <a:stretch/>
        </p:blipFill>
        <p:spPr>
          <a:xfrm flipH="1">
            <a:off x="0" y="-34637"/>
            <a:ext cx="12192000" cy="6927273"/>
          </a:xfrm>
          <a:prstGeom prst="rect">
            <a:avLst/>
          </a:prstGeom>
        </p:spPr>
      </p:pic>
      <p:sp>
        <p:nvSpPr>
          <p:cNvPr id="2" name="Title 1"/>
          <p:cNvSpPr>
            <a:spLocks noGrp="1"/>
          </p:cNvSpPr>
          <p:nvPr>
            <p:ph type="title"/>
          </p:nvPr>
        </p:nvSpPr>
        <p:spPr>
          <a:xfrm>
            <a:off x="102915" y="122362"/>
            <a:ext cx="6887939" cy="2998940"/>
          </a:xfrm>
        </p:spPr>
        <p:txBody>
          <a:bodyPr/>
          <a:lstStyle/>
          <a:p>
            <a:r>
              <a:rPr lang="en-US" dirty="0">
                <a:solidFill>
                  <a:schemeClr val="tx1">
                    <a:lumMod val="65000"/>
                    <a:lumOff val="35000"/>
                  </a:schemeClr>
                </a:solidFill>
              </a:rPr>
              <a:t>Bringing Up Great Kids</a:t>
            </a:r>
            <a:br>
              <a:rPr lang="en-US" dirty="0">
                <a:solidFill>
                  <a:srgbClr val="FF671F"/>
                </a:solidFill>
              </a:rPr>
            </a:br>
            <a:r>
              <a:rPr lang="en-US" dirty="0">
                <a:solidFill>
                  <a:schemeClr val="tx1">
                    <a:lumMod val="65000"/>
                    <a:lumOff val="35000"/>
                  </a:schemeClr>
                </a:solidFill>
              </a:rPr>
              <a:t>(BUGK)</a:t>
            </a:r>
            <a:br>
              <a:rPr lang="en-US" dirty="0">
                <a:solidFill>
                  <a:schemeClr val="tx1">
                    <a:lumMod val="65000"/>
                    <a:lumOff val="35000"/>
                  </a:schemeClr>
                </a:solidFill>
              </a:rPr>
            </a:br>
            <a:endParaRPr lang="en-US" sz="3600" dirty="0">
              <a:solidFill>
                <a:srgbClr val="E5431D"/>
              </a:solidFill>
              <a:latin typeface="AdamsHand" pitchFamily="2" charset="0"/>
              <a:ea typeface="+mn-ea"/>
              <a:cs typeface="+mn-cs"/>
            </a:endParaRPr>
          </a:p>
        </p:txBody>
      </p:sp>
      <p:sp>
        <p:nvSpPr>
          <p:cNvPr id="3" name="TextBox 2"/>
          <p:cNvSpPr txBox="1"/>
          <p:nvPr/>
        </p:nvSpPr>
        <p:spPr>
          <a:xfrm>
            <a:off x="796636" y="2944721"/>
            <a:ext cx="3836072" cy="1938992"/>
          </a:xfrm>
          <a:prstGeom prst="rect">
            <a:avLst/>
          </a:prstGeom>
          <a:noFill/>
        </p:spPr>
        <p:txBody>
          <a:bodyPr wrap="square" rtlCol="0">
            <a:spAutoFit/>
          </a:bodyPr>
          <a:lstStyle/>
          <a:p>
            <a:pPr algn="r"/>
            <a:r>
              <a:rPr lang="en-US" sz="2800" b="1" dirty="0">
                <a:solidFill>
                  <a:srgbClr val="E5431D"/>
                </a:solidFill>
                <a:latin typeface="HelveticaNeueLT Pro 45 Lt" panose="020B0403020202020204" pitchFamily="34" charset="0"/>
              </a:rPr>
              <a:t>Facilitating respectful, reflective &amp; effective </a:t>
            </a:r>
          </a:p>
          <a:p>
            <a:pPr algn="r"/>
            <a:r>
              <a:rPr lang="en-US" sz="3600" b="1" dirty="0">
                <a:solidFill>
                  <a:srgbClr val="E5431D"/>
                </a:solidFill>
                <a:latin typeface="AdamsHand" pitchFamily="2" charset="0"/>
              </a:rPr>
              <a:t>Online</a:t>
            </a:r>
            <a:r>
              <a:rPr lang="en-US" sz="2800" b="1" dirty="0">
                <a:solidFill>
                  <a:srgbClr val="E5431D"/>
                </a:solidFill>
                <a:latin typeface="HelveticaNeueLT Pro 45 Lt" panose="020B0403020202020204" pitchFamily="34" charset="0"/>
              </a:rPr>
              <a:t> parenting groups</a:t>
            </a:r>
            <a:endParaRPr lang="en-AU" sz="2800" b="1" dirty="0">
              <a:solidFill>
                <a:srgbClr val="E5431D"/>
              </a:solidFill>
              <a:latin typeface="HelveticaNeueLT Pro 45 Lt" panose="020B0403020202020204" pitchFamily="34" charset="0"/>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9403882" y="0"/>
            <a:ext cx="2788118" cy="1167439"/>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1393318" y="3994317"/>
            <a:ext cx="2153566" cy="2415739"/>
          </a:xfrm>
          <a:prstGeom prst="rect">
            <a:avLst/>
          </a:prstGeom>
        </p:spPr>
      </p:pic>
    </p:spTree>
    <p:extLst>
      <p:ext uri="{BB962C8B-B14F-4D97-AF65-F5344CB8AC3E}">
        <p14:creationId xmlns:p14="http://schemas.microsoft.com/office/powerpoint/2010/main" val="401637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562524">
            <a:off x="2390504" y="2112192"/>
            <a:ext cx="5129347" cy="4583595"/>
            <a:chOff x="2477589" y="1978314"/>
            <a:chExt cx="5129347" cy="4583595"/>
          </a:xfrm>
        </p:grpSpPr>
        <p:sp>
          <p:nvSpPr>
            <p:cNvPr id="2" name="Oval 1"/>
            <p:cNvSpPr/>
            <p:nvPr/>
          </p:nvSpPr>
          <p:spPr>
            <a:xfrm>
              <a:off x="6091345" y="1989347"/>
              <a:ext cx="496388" cy="48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477589" y="3995174"/>
              <a:ext cx="496388" cy="4876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Oval 5"/>
            <p:cNvSpPr/>
            <p:nvPr/>
          </p:nvSpPr>
          <p:spPr>
            <a:xfrm>
              <a:off x="3383280" y="6074229"/>
              <a:ext cx="496388" cy="4876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Oval 6"/>
            <p:cNvSpPr/>
            <p:nvPr/>
          </p:nvSpPr>
          <p:spPr>
            <a:xfrm>
              <a:off x="5999604" y="6016390"/>
              <a:ext cx="496388" cy="487680"/>
            </a:xfrm>
            <a:prstGeom prst="ellipse">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8" name="Oval 7"/>
            <p:cNvSpPr/>
            <p:nvPr/>
          </p:nvSpPr>
          <p:spPr>
            <a:xfrm>
              <a:off x="7110548" y="4064312"/>
              <a:ext cx="496388" cy="487680"/>
            </a:xfrm>
            <a:prstGeom prst="ellipse">
              <a:avLst/>
            </a:prstGeom>
            <a:solidFill>
              <a:srgbClr val="ED8B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Oval 8"/>
            <p:cNvSpPr/>
            <p:nvPr/>
          </p:nvSpPr>
          <p:spPr>
            <a:xfrm>
              <a:off x="3483427" y="1978314"/>
              <a:ext cx="496388" cy="487680"/>
            </a:xfrm>
            <a:prstGeom prst="ellipse">
              <a:avLst/>
            </a:prstGeom>
            <a:solidFill>
              <a:srgbClr val="8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grpSp>
      <p:cxnSp>
        <p:nvCxnSpPr>
          <p:cNvPr id="13" name="Straight Arrow Connector 12"/>
          <p:cNvCxnSpPr>
            <a:stCxn id="9" idx="5"/>
            <a:endCxn id="7" idx="1"/>
          </p:cNvCxnSpPr>
          <p:nvPr/>
        </p:nvCxnSpPr>
        <p:spPr>
          <a:xfrm>
            <a:off x="4140728" y="2368589"/>
            <a:ext cx="1534619" cy="3996613"/>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a:endCxn id="2" idx="3"/>
          </p:cNvCxnSpPr>
          <p:nvPr/>
        </p:nvCxnSpPr>
        <p:spPr>
          <a:xfrm flipV="1">
            <a:off x="5675347" y="2747131"/>
            <a:ext cx="690355" cy="361807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3"/>
            <a:endCxn id="6" idx="7"/>
          </p:cNvCxnSpPr>
          <p:nvPr/>
        </p:nvCxnSpPr>
        <p:spPr>
          <a:xfrm flipH="1">
            <a:off x="3430860" y="2747131"/>
            <a:ext cx="2934842" cy="330611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7"/>
            <a:endCxn id="5" idx="6"/>
          </p:cNvCxnSpPr>
          <p:nvPr/>
        </p:nvCxnSpPr>
        <p:spPr>
          <a:xfrm flipH="1" flipV="1">
            <a:off x="2919586" y="4036378"/>
            <a:ext cx="511274" cy="2016864"/>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6"/>
            <a:endCxn id="8" idx="2"/>
          </p:cNvCxnSpPr>
          <p:nvPr/>
        </p:nvCxnSpPr>
        <p:spPr>
          <a:xfrm>
            <a:off x="2919586" y="4036378"/>
            <a:ext cx="4070052" cy="742073"/>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9" idx="5"/>
          </p:cNvCxnSpPr>
          <p:nvPr/>
        </p:nvCxnSpPr>
        <p:spPr>
          <a:xfrm flipH="1" flipV="1">
            <a:off x="4140728" y="2368589"/>
            <a:ext cx="2848910" cy="240986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4"/>
            <a:endCxn id="6" idx="1"/>
          </p:cNvCxnSpPr>
          <p:nvPr/>
        </p:nvCxnSpPr>
        <p:spPr>
          <a:xfrm flipH="1">
            <a:off x="3084549" y="2410465"/>
            <a:ext cx="871389" cy="3585598"/>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84549" y="4984256"/>
            <a:ext cx="3948725" cy="1035653"/>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2" idx="4"/>
          </p:cNvCxnSpPr>
          <p:nvPr/>
        </p:nvCxnSpPr>
        <p:spPr>
          <a:xfrm flipH="1" flipV="1">
            <a:off x="6527223" y="2846186"/>
            <a:ext cx="506051" cy="2114224"/>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4"/>
            <a:endCxn id="5" idx="7"/>
          </p:cNvCxnSpPr>
          <p:nvPr/>
        </p:nvCxnSpPr>
        <p:spPr>
          <a:xfrm flipH="1">
            <a:off x="2875950" y="2846186"/>
            <a:ext cx="3651273" cy="1008233"/>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7"/>
            <a:endCxn id="7" idx="2"/>
          </p:cNvCxnSpPr>
          <p:nvPr/>
        </p:nvCxnSpPr>
        <p:spPr>
          <a:xfrm>
            <a:off x="2875950" y="3854419"/>
            <a:ext cx="2699586" cy="2669059"/>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2"/>
            <a:endCxn id="9" idx="4"/>
          </p:cNvCxnSpPr>
          <p:nvPr/>
        </p:nvCxnSpPr>
        <p:spPr>
          <a:xfrm flipH="1" flipV="1">
            <a:off x="3955938" y="2410465"/>
            <a:ext cx="1619598" cy="4113013"/>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1"/>
          <p:cNvSpPr txBox="1">
            <a:spLocks/>
          </p:cNvSpPr>
          <p:nvPr/>
        </p:nvSpPr>
        <p:spPr>
          <a:xfrm>
            <a:off x="1576552" y="648285"/>
            <a:ext cx="9238593" cy="873125"/>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200" i="1" dirty="0">
                <a:latin typeface="Arial" panose="020B0604020202020204" pitchFamily="34" charset="0"/>
                <a:cs typeface="Arial" panose="020B0604020202020204" pitchFamily="34" charset="0"/>
              </a:rPr>
              <a:t>Neuronal connections</a:t>
            </a:r>
          </a:p>
          <a:p>
            <a:r>
              <a:rPr lang="en-AU" sz="3200" i="1" dirty="0">
                <a:latin typeface="Arial" panose="020B0604020202020204" pitchFamily="34" charset="0"/>
                <a:cs typeface="Arial" panose="020B0604020202020204" pitchFamily="34" charset="0"/>
              </a:rPr>
              <a:t>Healing brain</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22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1"/>
          <p:cNvSpPr txBox="1">
            <a:spLocks/>
          </p:cNvSpPr>
          <p:nvPr/>
        </p:nvSpPr>
        <p:spPr>
          <a:xfrm>
            <a:off x="1710444" y="420272"/>
            <a:ext cx="8773072" cy="1151856"/>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pPr>
              <a:defRPr/>
            </a:pPr>
            <a:r>
              <a:rPr lang="en-US" sz="4000" dirty="0">
                <a:latin typeface="Arial" panose="020B0604020202020204" pitchFamily="34" charset="0"/>
                <a:ea typeface="Helvetica Neue" charset="0"/>
                <a:cs typeface="Arial" panose="020B0604020202020204" pitchFamily="34" charset="0"/>
              </a:rPr>
              <a:t>Chapter 1: The Message Centre </a:t>
            </a:r>
            <a:br>
              <a:rPr lang="en-US" sz="3200" dirty="0">
                <a:latin typeface="Aller" panose="02000803040000020004" pitchFamily="2" charset="0"/>
                <a:ea typeface="Aller" pitchFamily="127" charset="0"/>
                <a:cs typeface="Arial" panose="020B0604020202020204" pitchFamily="34" charset="0"/>
              </a:rPr>
            </a:br>
            <a:r>
              <a:rPr lang="en-US" sz="3200" i="1" dirty="0">
                <a:latin typeface="Arial" panose="020B0604020202020204" pitchFamily="34" charset="0"/>
                <a:ea typeface="Helvetica Neue" charset="0"/>
                <a:cs typeface="Arial" panose="020B0604020202020204" pitchFamily="34" charset="0"/>
              </a:rPr>
              <a:t>The brain story </a:t>
            </a:r>
          </a:p>
        </p:txBody>
      </p:sp>
      <p:sp>
        <p:nvSpPr>
          <p:cNvPr id="5" name="TextBox 4"/>
          <p:cNvSpPr txBox="1"/>
          <p:nvPr/>
        </p:nvSpPr>
        <p:spPr>
          <a:xfrm>
            <a:off x="1828799" y="2666418"/>
            <a:ext cx="4858603" cy="369332"/>
          </a:xfrm>
          <a:prstGeom prst="rect">
            <a:avLst/>
          </a:prstGeom>
          <a:noFill/>
        </p:spPr>
        <p:txBody>
          <a:bodyPr wrap="square" rtlCol="0">
            <a:spAutoFit/>
          </a:bodyPr>
          <a:lstStyle/>
          <a:p>
            <a:r>
              <a:rPr lang="en-US" dirty="0">
                <a:solidFill>
                  <a:srgbClr val="FF0000"/>
                </a:solidFill>
              </a:rPr>
              <a:t>Video from the folder or on BUGK website</a:t>
            </a:r>
            <a:endParaRPr lang="en-AU" dirty="0">
              <a:solidFill>
                <a:srgbClr val="FF0000"/>
              </a:solidFill>
            </a:endParaRPr>
          </a:p>
        </p:txBody>
      </p:sp>
    </p:spTree>
    <p:extLst>
      <p:ext uri="{BB962C8B-B14F-4D97-AF65-F5344CB8AC3E}">
        <p14:creationId xmlns:p14="http://schemas.microsoft.com/office/powerpoint/2010/main" val="40733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1"/>
          <p:cNvSpPr txBox="1">
            <a:spLocks/>
          </p:cNvSpPr>
          <p:nvPr/>
        </p:nvSpPr>
        <p:spPr>
          <a:xfrm>
            <a:off x="1542737" y="360947"/>
            <a:ext cx="8780357" cy="1243207"/>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pPr>
              <a:defRPr/>
            </a:pPr>
            <a:r>
              <a:rPr lang="en-US" sz="4000" dirty="0">
                <a:latin typeface="Arial" panose="020B0604020202020204" pitchFamily="34" charset="0"/>
                <a:ea typeface="Helvetica Neue" charset="0"/>
                <a:cs typeface="Arial" panose="020B0604020202020204" pitchFamily="34" charset="0"/>
              </a:rPr>
              <a:t>Chapter 1: The Message Centre </a:t>
            </a:r>
            <a:br>
              <a:rPr lang="en-US" sz="3200" dirty="0">
                <a:latin typeface="Aller" panose="02000803040000020004" pitchFamily="2" charset="0"/>
                <a:ea typeface="Aller" pitchFamily="127" charset="0"/>
                <a:cs typeface="Arial" panose="020B0604020202020204" pitchFamily="34" charset="0"/>
              </a:rPr>
            </a:br>
            <a:r>
              <a:rPr lang="en-US" sz="3200" i="1" dirty="0">
                <a:latin typeface="Arial" panose="020B0604020202020204" pitchFamily="34" charset="0"/>
                <a:ea typeface="Helvetica Neue" charset="0"/>
                <a:cs typeface="Arial" panose="020B0604020202020204" pitchFamily="34" charset="0"/>
              </a:rPr>
              <a:t>Bottom up brain development</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044236" y="1530197"/>
            <a:ext cx="8798090" cy="5327803"/>
          </a:xfrm>
          <a:prstGeom prst="rect">
            <a:avLst/>
          </a:prstGeom>
        </p:spPr>
      </p:pic>
    </p:spTree>
    <p:extLst>
      <p:ext uri="{BB962C8B-B14F-4D97-AF65-F5344CB8AC3E}">
        <p14:creationId xmlns:p14="http://schemas.microsoft.com/office/powerpoint/2010/main" val="172760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2" name="Rectangle 1"/>
          <p:cNvSpPr/>
          <p:nvPr/>
        </p:nvSpPr>
        <p:spPr>
          <a:xfrm>
            <a:off x="1636293" y="515036"/>
            <a:ext cx="8398043" cy="1200329"/>
          </a:xfrm>
          <a:prstGeom prst="rect">
            <a:avLst/>
          </a:prstGeom>
        </p:spPr>
        <p:txBody>
          <a:bodyPr wrap="square">
            <a:spAutoFit/>
          </a:bodyPr>
          <a:lstStyle/>
          <a:p>
            <a:r>
              <a:rPr lang="en-US" sz="4000" b="1" dirty="0">
                <a:solidFill>
                  <a:schemeClr val="bg1"/>
                </a:solidFill>
                <a:latin typeface="Arial" panose="020B0604020202020204" pitchFamily="34" charset="0"/>
                <a:ea typeface="Helvetica Neue" charset="0"/>
                <a:cs typeface="Arial" panose="020B0604020202020204" pitchFamily="34" charset="0"/>
              </a:rPr>
              <a:t>Chapter 1: The Message Centre </a:t>
            </a:r>
            <a:br>
              <a:rPr lang="en-US" sz="2800" b="1" dirty="0">
                <a:solidFill>
                  <a:schemeClr val="bg1"/>
                </a:solidFill>
                <a:latin typeface="Aller" panose="02000803040000020004" pitchFamily="2" charset="0"/>
                <a:ea typeface="Aller" pitchFamily="127" charset="0"/>
                <a:cs typeface="Arial" panose="020B0604020202020204" pitchFamily="34" charset="0"/>
              </a:rPr>
            </a:br>
            <a:r>
              <a:rPr lang="en-US" sz="3200" b="1" i="1" dirty="0">
                <a:solidFill>
                  <a:schemeClr val="bg1"/>
                </a:solidFill>
                <a:latin typeface="Arial" panose="020B0604020202020204" pitchFamily="34" charset="0"/>
                <a:ea typeface="Helvetica Neue" charset="0"/>
                <a:cs typeface="Arial" panose="020B0604020202020204" pitchFamily="34" charset="0"/>
              </a:rPr>
              <a:t>Hand model of the brain</a:t>
            </a:r>
            <a:endParaRPr lang="en-AU" sz="3200" b="1" i="1" dirty="0">
              <a:solidFill>
                <a:schemeClr val="bg1"/>
              </a:solidFill>
              <a:latin typeface="Arial" panose="020B0604020202020204" pitchFamily="34" charset="0"/>
              <a:ea typeface="Helvetica Neue" charset="0"/>
              <a:cs typeface="Arial" panose="020B0604020202020204" pitchFamily="34" charset="0"/>
            </a:endParaRPr>
          </a:p>
        </p:txBody>
      </p:sp>
      <p:sp>
        <p:nvSpPr>
          <p:cNvPr id="5" name="TextBox 4"/>
          <p:cNvSpPr txBox="1"/>
          <p:nvPr/>
        </p:nvSpPr>
        <p:spPr>
          <a:xfrm>
            <a:off x="2087066" y="2547756"/>
            <a:ext cx="6414760" cy="369332"/>
          </a:xfrm>
          <a:prstGeom prst="rect">
            <a:avLst/>
          </a:prstGeom>
          <a:noFill/>
        </p:spPr>
        <p:txBody>
          <a:bodyPr wrap="square" rtlCol="0">
            <a:spAutoFit/>
          </a:bodyPr>
          <a:lstStyle/>
          <a:p>
            <a:r>
              <a:rPr lang="en-AU" dirty="0">
                <a:hlinkClick r:id="rId3"/>
              </a:rPr>
              <a:t>https://www.youtube.com/watch?v=gm9CIJ74Oxw</a:t>
            </a:r>
            <a:endParaRPr lang="en-AU" dirty="0"/>
          </a:p>
        </p:txBody>
      </p:sp>
    </p:spTree>
    <p:extLst>
      <p:ext uri="{BB962C8B-B14F-4D97-AF65-F5344CB8AC3E}">
        <p14:creationId xmlns:p14="http://schemas.microsoft.com/office/powerpoint/2010/main" val="4153315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txBox="1">
            <a:spLocks/>
          </p:cNvSpPr>
          <p:nvPr/>
        </p:nvSpPr>
        <p:spPr>
          <a:xfrm>
            <a:off x="1650323" y="417095"/>
            <a:ext cx="8359950" cy="1304582"/>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US" sz="4000" dirty="0">
                <a:latin typeface="Arial" panose="020B0604020202020204" pitchFamily="34" charset="0"/>
                <a:cs typeface="Arial" panose="020B0604020202020204" pitchFamily="34" charset="0"/>
              </a:rPr>
              <a:t>Chapter 1: The Message Centre </a:t>
            </a:r>
            <a:r>
              <a:rPr lang="en-US" sz="3200" i="1" dirty="0">
                <a:latin typeface="Arial" panose="020B0604020202020204" pitchFamily="34" charset="0"/>
                <a:cs typeface="Arial" panose="020B0604020202020204" pitchFamily="34" charset="0"/>
              </a:rPr>
              <a:t>Integrating the brain</a:t>
            </a:r>
          </a:p>
        </p:txBody>
      </p:sp>
      <p:pic>
        <p:nvPicPr>
          <p:cNvPr id="1026" name="Picture 2" descr="Left and Right brain conflict – Slurping the Dri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070" y="2132242"/>
            <a:ext cx="7572375"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3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1"/>
          <p:cNvSpPr txBox="1">
            <a:spLocks/>
          </p:cNvSpPr>
          <p:nvPr/>
        </p:nvSpPr>
        <p:spPr>
          <a:xfrm>
            <a:off x="1710445" y="319424"/>
            <a:ext cx="8724944" cy="1550275"/>
          </a:xfrm>
          <a:prstGeom prst="rect">
            <a:avLst/>
          </a:prstGeom>
          <a:no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4100" dirty="0">
                <a:latin typeface="Arial" panose="020B0604020202020204" pitchFamily="34" charset="0"/>
                <a:cs typeface="Arial" panose="020B0604020202020204" pitchFamily="34" charset="0"/>
              </a:rPr>
              <a:t>Chapter 1: The Message Centre</a:t>
            </a:r>
            <a:br>
              <a:rPr lang="en-AU" dirty="0">
                <a:latin typeface="Aller" panose="02000803040000020004" pitchFamily="2" charset="0"/>
                <a:cs typeface="Arial" panose="020B0604020202020204" pitchFamily="34" charset="0"/>
              </a:rPr>
            </a:br>
            <a:r>
              <a:rPr lang="en-AU" sz="3300" i="1" dirty="0">
                <a:latin typeface="Arial" panose="020B0604020202020204" pitchFamily="34" charset="0"/>
                <a:cs typeface="Arial" panose="020B0604020202020204" pitchFamily="34" charset="0"/>
              </a:rPr>
              <a:t>Self-care</a:t>
            </a:r>
            <a:endParaRPr lang="en-US" sz="3300" i="1" dirty="0">
              <a:latin typeface="Arial" panose="020B0604020202020204" pitchFamily="34" charset="0"/>
              <a:cs typeface="Arial" panose="020B0604020202020204" pitchFamily="34" charset="0"/>
            </a:endParaRPr>
          </a:p>
        </p:txBody>
      </p:sp>
      <p:sp>
        <p:nvSpPr>
          <p:cNvPr id="2" name="TextBox 1"/>
          <p:cNvSpPr txBox="1"/>
          <p:nvPr/>
        </p:nvSpPr>
        <p:spPr>
          <a:xfrm>
            <a:off x="2108006" y="2764140"/>
            <a:ext cx="5318876" cy="369332"/>
          </a:xfrm>
          <a:prstGeom prst="rect">
            <a:avLst/>
          </a:prstGeom>
          <a:noFill/>
        </p:spPr>
        <p:txBody>
          <a:bodyPr wrap="square" rtlCol="0">
            <a:spAutoFit/>
          </a:bodyPr>
          <a:lstStyle/>
          <a:p>
            <a:r>
              <a:rPr lang="en-AU" dirty="0">
                <a:hlinkClick r:id="rId3"/>
              </a:rPr>
              <a:t>https://www.youtube.com/watch?v=E9xt3_p4Ptg</a:t>
            </a:r>
            <a:endParaRPr lang="en-AU" dirty="0"/>
          </a:p>
        </p:txBody>
      </p:sp>
    </p:spTree>
    <p:extLst>
      <p:ext uri="{BB962C8B-B14F-4D97-AF65-F5344CB8AC3E}">
        <p14:creationId xmlns:p14="http://schemas.microsoft.com/office/powerpoint/2010/main" val="3838438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pic>
        <p:nvPicPr>
          <p:cNvPr id="5" name="Picture 4"/>
          <p:cNvPicPr>
            <a:picLocks noChangeAspect="1"/>
          </p:cNvPicPr>
          <p:nvPr/>
        </p:nvPicPr>
        <p:blipFill>
          <a:blip r:embed="rId3">
            <a:clrChange>
              <a:clrFrom>
                <a:srgbClr val="FFFABE"/>
              </a:clrFrom>
              <a:clrTo>
                <a:srgbClr val="FFFABE">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contrast="-40000"/>
                    </a14:imgEffect>
                  </a14:imgLayer>
                </a14:imgProps>
              </a:ext>
            </a:extLst>
          </a:blip>
          <a:stretch>
            <a:fillRect/>
          </a:stretch>
        </p:blipFill>
        <p:spPr>
          <a:xfrm>
            <a:off x="2149247" y="1058946"/>
            <a:ext cx="5157788" cy="6388764"/>
          </a:xfrm>
          <a:prstGeom prst="rect">
            <a:avLst/>
          </a:prstGeom>
        </p:spPr>
      </p:pic>
    </p:spTree>
    <p:extLst>
      <p:ext uri="{BB962C8B-B14F-4D97-AF65-F5344CB8AC3E}">
        <p14:creationId xmlns:p14="http://schemas.microsoft.com/office/powerpoint/2010/main" val="123818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grpSp>
        <p:nvGrpSpPr>
          <p:cNvPr id="3" name="Group 2"/>
          <p:cNvGrpSpPr/>
          <p:nvPr/>
        </p:nvGrpSpPr>
        <p:grpSpPr>
          <a:xfrm>
            <a:off x="2454174" y="2037638"/>
            <a:ext cx="4667572" cy="5087619"/>
            <a:chOff x="2445629" y="2037638"/>
            <a:chExt cx="4667572" cy="5087619"/>
          </a:xfrm>
        </p:grpSpPr>
        <p:pic>
          <p:nvPicPr>
            <p:cNvPr id="16" name="Picture 15"/>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t="10948"/>
            <a:stretch/>
          </p:blipFill>
          <p:spPr>
            <a:xfrm>
              <a:off x="2445629" y="2037638"/>
              <a:ext cx="4667572" cy="5087619"/>
            </a:xfrm>
            <a:prstGeom prst="rect">
              <a:avLst/>
            </a:prstGeom>
          </p:spPr>
        </p:pic>
        <p:grpSp>
          <p:nvGrpSpPr>
            <p:cNvPr id="18" name="Group 17"/>
            <p:cNvGrpSpPr/>
            <p:nvPr/>
          </p:nvGrpSpPr>
          <p:grpSpPr>
            <a:xfrm>
              <a:off x="3542038" y="4081552"/>
              <a:ext cx="2474753" cy="1722857"/>
              <a:chOff x="8061820" y="3181524"/>
              <a:chExt cx="2474753" cy="1743514"/>
            </a:xfrm>
          </p:grpSpPr>
          <p:sp>
            <p:nvSpPr>
              <p:cNvPr id="17" name="Scroll: Vertical 16"/>
              <p:cNvSpPr/>
              <p:nvPr/>
            </p:nvSpPr>
            <p:spPr>
              <a:xfrm>
                <a:off x="8061820" y="3181524"/>
                <a:ext cx="2474753" cy="1743514"/>
              </a:xfrm>
              <a:prstGeom prst="verticalScroll">
                <a:avLst/>
              </a:prstGeom>
              <a:solidFill>
                <a:schemeClr val="bg1"/>
              </a:solid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8529979" y="3603826"/>
                <a:ext cx="1577131" cy="1292662"/>
              </a:xfrm>
              <a:prstGeom prst="rect">
                <a:avLst/>
              </a:prstGeom>
              <a:noFill/>
            </p:spPr>
            <p:txBody>
              <a:bodyPr wrap="square" rtlCol="0">
                <a:spAutoFit/>
              </a:bodyPr>
              <a:lstStyle/>
              <a:p>
                <a:pPr algn="ctr"/>
                <a:r>
                  <a:rPr lang="en-AU" sz="2000" i="1" dirty="0"/>
                  <a:t>It takes a village to raise a child</a:t>
                </a:r>
                <a:endParaRPr lang="en-AU" sz="2000" dirty="0"/>
              </a:p>
              <a:p>
                <a:endParaRPr lang="en-AU" dirty="0"/>
              </a:p>
            </p:txBody>
          </p:sp>
        </p:grpSp>
      </p:grpSp>
    </p:spTree>
    <p:extLst>
      <p:ext uri="{BB962C8B-B14F-4D97-AF65-F5344CB8AC3E}">
        <p14:creationId xmlns:p14="http://schemas.microsoft.com/office/powerpoint/2010/main" val="2926798809"/>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Voice 018 (online-audio-converter.com).wav"/>
          </p:stSnd>
        </p:sndAc>
      </p:transition>
    </mc:Choice>
    <mc:Fallback xmlns="">
      <p:transition spd="slow">
        <p:fade/>
        <p:sndAc>
          <p:stSnd>
            <p:snd r:embed="rId5" name="Voice 018 (online-audio-converter.com).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grpSp>
        <p:nvGrpSpPr>
          <p:cNvPr id="3" name="Group 2"/>
          <p:cNvGrpSpPr/>
          <p:nvPr/>
        </p:nvGrpSpPr>
        <p:grpSpPr>
          <a:xfrm>
            <a:off x="2781292" y="1551475"/>
            <a:ext cx="4075839" cy="5048594"/>
            <a:chOff x="297802" y="1705942"/>
            <a:chExt cx="4075839" cy="5048594"/>
          </a:xfrm>
        </p:grpSpPr>
        <p:pic>
          <p:nvPicPr>
            <p:cNvPr id="6" name="Picture 5"/>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97802" y="1705942"/>
              <a:ext cx="4075839" cy="5048594"/>
            </a:xfrm>
            <a:prstGeom prst="rect">
              <a:avLst/>
            </a:prstGeom>
          </p:spPr>
        </p:pic>
        <p:grpSp>
          <p:nvGrpSpPr>
            <p:cNvPr id="19" name="Group 18"/>
            <p:cNvGrpSpPr/>
            <p:nvPr/>
          </p:nvGrpSpPr>
          <p:grpSpPr>
            <a:xfrm>
              <a:off x="1230484" y="4208553"/>
              <a:ext cx="2181283" cy="1424303"/>
              <a:chOff x="8061820" y="3181524"/>
              <a:chExt cx="2474753" cy="1743514"/>
            </a:xfrm>
          </p:grpSpPr>
          <p:sp>
            <p:nvSpPr>
              <p:cNvPr id="20" name="Scroll: Vertical 19"/>
              <p:cNvSpPr/>
              <p:nvPr/>
            </p:nvSpPr>
            <p:spPr>
              <a:xfrm>
                <a:off x="8061820" y="3181524"/>
                <a:ext cx="2474753" cy="1743514"/>
              </a:xfrm>
              <a:prstGeom prst="verticalScroll">
                <a:avLst/>
              </a:prstGeom>
              <a:solidFill>
                <a:schemeClr val="bg1"/>
              </a:solid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8585557" y="3373966"/>
                <a:ext cx="1577131" cy="1469344"/>
              </a:xfrm>
              <a:prstGeom prst="rect">
                <a:avLst/>
              </a:prstGeom>
              <a:noFill/>
            </p:spPr>
            <p:txBody>
              <a:bodyPr wrap="square" rtlCol="0">
                <a:spAutoFit/>
              </a:bodyPr>
              <a:lstStyle/>
              <a:p>
                <a:pPr lvl="0" algn="ctr"/>
                <a:r>
                  <a:rPr lang="en-AU" i="1" dirty="0"/>
                  <a:t>Parents have all the resources they need</a:t>
                </a:r>
                <a:endParaRPr lang="en-AU" dirty="0"/>
              </a:p>
            </p:txBody>
          </p:sp>
        </p:grpSp>
      </p:grpSp>
    </p:spTree>
    <p:extLst>
      <p:ext uri="{BB962C8B-B14F-4D97-AF65-F5344CB8AC3E}">
        <p14:creationId xmlns:p14="http://schemas.microsoft.com/office/powerpoint/2010/main" val="1266284193"/>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Voice 018 (online-audio-converter.com).wav"/>
          </p:stSnd>
        </p:sndAc>
      </p:transition>
    </mc:Choice>
    <mc:Fallback xmlns="">
      <p:transition spd="slow">
        <p:fade/>
        <p:sndAc>
          <p:stSnd>
            <p:snd r:embed="rId5" name="Voice 018 (online-audio-converter.com).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grpSp>
        <p:nvGrpSpPr>
          <p:cNvPr id="3" name="Group 2"/>
          <p:cNvGrpSpPr/>
          <p:nvPr/>
        </p:nvGrpSpPr>
        <p:grpSpPr>
          <a:xfrm>
            <a:off x="3057138" y="1911535"/>
            <a:ext cx="3555013" cy="4403466"/>
            <a:chOff x="3099869" y="2415737"/>
            <a:chExt cx="3555013" cy="4403466"/>
          </a:xfrm>
        </p:grpSpPr>
        <p:pic>
          <p:nvPicPr>
            <p:cNvPr id="30" name="Picture 29"/>
            <p:cNvPicPr>
              <a:picLocks noChangeAspect="1"/>
            </p:cNvPicPr>
            <p:nvPr/>
          </p:nvPicPr>
          <p:blipFill>
            <a:blip r:embed="rId4">
              <a:clrChange>
                <a:clrFrom>
                  <a:srgbClr val="FFFFFF"/>
                </a:clrFrom>
                <a:clrTo>
                  <a:srgbClr val="FFFFFF">
                    <a:alpha val="0"/>
                  </a:srgbClr>
                </a:clrTo>
              </a:clrChange>
            </a:blip>
            <a:stretch>
              <a:fillRect/>
            </a:stretch>
          </p:blipFill>
          <p:spPr>
            <a:xfrm>
              <a:off x="3099869" y="2415737"/>
              <a:ext cx="3555013" cy="4403466"/>
            </a:xfrm>
            <a:prstGeom prst="rect">
              <a:avLst/>
            </a:prstGeom>
          </p:spPr>
        </p:pic>
        <p:grpSp>
          <p:nvGrpSpPr>
            <p:cNvPr id="26" name="Group 25"/>
            <p:cNvGrpSpPr/>
            <p:nvPr/>
          </p:nvGrpSpPr>
          <p:grpSpPr>
            <a:xfrm>
              <a:off x="3852045" y="4413012"/>
              <a:ext cx="2181283" cy="1424303"/>
              <a:chOff x="8200015" y="2558229"/>
              <a:chExt cx="2474753" cy="1743514"/>
            </a:xfrm>
          </p:grpSpPr>
          <p:sp>
            <p:nvSpPr>
              <p:cNvPr id="27" name="Scroll: Vertical 26"/>
              <p:cNvSpPr/>
              <p:nvPr/>
            </p:nvSpPr>
            <p:spPr>
              <a:xfrm>
                <a:off x="8200015" y="2558229"/>
                <a:ext cx="2474753" cy="1743514"/>
              </a:xfrm>
              <a:prstGeom prst="verticalScroll">
                <a:avLst/>
              </a:prstGeom>
              <a:solidFill>
                <a:schemeClr val="bg1"/>
              </a:solid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8434495" y="2788446"/>
                <a:ext cx="1954431" cy="1469343"/>
              </a:xfrm>
              <a:prstGeom prst="rect">
                <a:avLst/>
              </a:prstGeom>
              <a:noFill/>
            </p:spPr>
            <p:txBody>
              <a:bodyPr wrap="square" rtlCol="0">
                <a:spAutoFit/>
              </a:bodyPr>
              <a:lstStyle/>
              <a:p>
                <a:pPr lvl="0" algn="ctr"/>
                <a:r>
                  <a:rPr lang="en-AU" i="1" dirty="0"/>
                  <a:t>All parents are role models for their children</a:t>
                </a:r>
                <a:endParaRPr lang="en-AU" dirty="0"/>
              </a:p>
            </p:txBody>
          </p:sp>
        </p:grpSp>
      </p:grpSp>
    </p:spTree>
    <p:extLst>
      <p:ext uri="{BB962C8B-B14F-4D97-AF65-F5344CB8AC3E}">
        <p14:creationId xmlns:p14="http://schemas.microsoft.com/office/powerpoint/2010/main" val="266754976"/>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Voice 018 (online-audio-converter.com).wav"/>
          </p:stSnd>
        </p:sndAc>
      </p:transition>
    </mc:Choice>
    <mc:Fallback xmlns="">
      <p:transition spd="slow">
        <p:fade/>
        <p:sndAc>
          <p:stSnd>
            <p:snd r:embed="rId5" name="Voice 018 (online-audio-converter.com).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p:cNvPicPr>
            <a:picLocks noChangeAspect="1"/>
          </p:cNvPicPr>
          <p:nvPr/>
        </p:nvPicPr>
        <p:blipFill>
          <a:blip r:embed="rId3"/>
          <a:srcRect/>
          <a:stretch/>
        </p:blipFill>
        <p:spPr>
          <a:xfrm>
            <a:off x="3176" y="19595"/>
            <a:ext cx="12188824" cy="6838405"/>
          </a:xfrm>
          <a:prstGeom prst="rect">
            <a:avLst/>
          </a:prstGeom>
        </p:spPr>
      </p:pic>
      <p:sp>
        <p:nvSpPr>
          <p:cNvPr id="2" name="Title 1"/>
          <p:cNvSpPr>
            <a:spLocks noGrp="1"/>
          </p:cNvSpPr>
          <p:nvPr>
            <p:ph type="title"/>
          </p:nvPr>
        </p:nvSpPr>
        <p:spPr>
          <a:xfrm>
            <a:off x="197096" y="-178509"/>
            <a:ext cx="6887939" cy="2998940"/>
          </a:xfrm>
        </p:spPr>
        <p:txBody>
          <a:bodyPr/>
          <a:lstStyle/>
          <a:p>
            <a:r>
              <a:rPr lang="en-US" dirty="0">
                <a:solidFill>
                  <a:srgbClr val="ED8B00"/>
                </a:solidFill>
              </a:rPr>
              <a:t>Bringing Up Great Kids</a:t>
            </a:r>
            <a:br>
              <a:rPr lang="en-US" dirty="0">
                <a:solidFill>
                  <a:srgbClr val="ED8B00"/>
                </a:solidFill>
              </a:rPr>
            </a:br>
            <a:r>
              <a:rPr lang="en-US" dirty="0">
                <a:solidFill>
                  <a:srgbClr val="ED8B00"/>
                </a:solidFill>
              </a:rPr>
              <a:t>(BUGK)</a:t>
            </a:r>
            <a:br>
              <a:rPr lang="en-US" dirty="0">
                <a:solidFill>
                  <a:srgbClr val="ED8B00"/>
                </a:solidFill>
              </a:rPr>
            </a:br>
            <a:endParaRPr lang="en-US" sz="3600" dirty="0">
              <a:solidFill>
                <a:srgbClr val="ED8B00"/>
              </a:solidFill>
              <a:latin typeface="AdamsHand" pitchFamily="2" charset="0"/>
              <a:ea typeface="+mn-ea"/>
              <a:cs typeface="+mn-cs"/>
            </a:endParaRPr>
          </a:p>
        </p:txBody>
      </p:sp>
      <p:sp>
        <p:nvSpPr>
          <p:cNvPr id="3" name="TextBox 2"/>
          <p:cNvSpPr txBox="1"/>
          <p:nvPr/>
        </p:nvSpPr>
        <p:spPr>
          <a:xfrm>
            <a:off x="969101" y="5199331"/>
            <a:ext cx="4883084" cy="1508105"/>
          </a:xfrm>
          <a:prstGeom prst="rect">
            <a:avLst/>
          </a:prstGeom>
          <a:noFill/>
        </p:spPr>
        <p:txBody>
          <a:bodyPr wrap="square" rtlCol="0">
            <a:spAutoFit/>
          </a:bodyPr>
          <a:lstStyle/>
          <a:p>
            <a:pPr algn="r"/>
            <a:r>
              <a:rPr lang="en-US" sz="2800" b="1" dirty="0">
                <a:solidFill>
                  <a:srgbClr val="E5431D"/>
                </a:solidFill>
                <a:latin typeface="HelveticaNeueLT Pro 45 Lt" panose="020B0403020202020204" pitchFamily="34" charset="0"/>
              </a:rPr>
              <a:t>Facilitating respectful, reflective &amp; effective </a:t>
            </a:r>
          </a:p>
          <a:p>
            <a:pPr algn="r"/>
            <a:r>
              <a:rPr lang="en-US" sz="3600" b="1" dirty="0">
                <a:solidFill>
                  <a:srgbClr val="E5431D"/>
                </a:solidFill>
                <a:latin typeface="AdamsHand" pitchFamily="2" charset="0"/>
              </a:rPr>
              <a:t>Online</a:t>
            </a:r>
            <a:r>
              <a:rPr lang="en-US" sz="2800" b="1" dirty="0">
                <a:solidFill>
                  <a:srgbClr val="E5431D"/>
                </a:solidFill>
                <a:latin typeface="HelveticaNeueLT Pro 45 Lt" panose="020B0403020202020204" pitchFamily="34" charset="0"/>
              </a:rPr>
              <a:t> parenting groups</a:t>
            </a:r>
            <a:endParaRPr lang="en-AU" sz="2800" b="1" dirty="0">
              <a:solidFill>
                <a:srgbClr val="E5431D"/>
              </a:solidFill>
              <a:latin typeface="HelveticaNeueLT Pro 45 Lt" panose="020B0403020202020204" pitchFamily="34" charset="0"/>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9403882" y="0"/>
            <a:ext cx="2788118" cy="1167439"/>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121272" y="4319899"/>
            <a:ext cx="2153566" cy="2415739"/>
          </a:xfrm>
          <a:prstGeom prst="rect">
            <a:avLst/>
          </a:prstGeom>
        </p:spPr>
      </p:pic>
    </p:spTree>
    <p:extLst>
      <p:ext uri="{BB962C8B-B14F-4D97-AF65-F5344CB8AC3E}">
        <p14:creationId xmlns:p14="http://schemas.microsoft.com/office/powerpoint/2010/main" val="155822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grpSp>
        <p:nvGrpSpPr>
          <p:cNvPr id="3" name="Group 2"/>
          <p:cNvGrpSpPr/>
          <p:nvPr/>
        </p:nvGrpSpPr>
        <p:grpSpPr>
          <a:xfrm>
            <a:off x="3259754" y="1974138"/>
            <a:ext cx="2982041" cy="3693746"/>
            <a:chOff x="3574879" y="2170122"/>
            <a:chExt cx="2982041" cy="3693746"/>
          </a:xfrm>
        </p:grpSpPr>
        <p:pic>
          <p:nvPicPr>
            <p:cNvPr id="37" name="Picture 36"/>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3574879" y="2170122"/>
              <a:ext cx="2982041" cy="3693746"/>
            </a:xfrm>
            <a:prstGeom prst="rect">
              <a:avLst/>
            </a:prstGeom>
          </p:spPr>
        </p:pic>
        <p:grpSp>
          <p:nvGrpSpPr>
            <p:cNvPr id="33" name="Group 32"/>
            <p:cNvGrpSpPr/>
            <p:nvPr/>
          </p:nvGrpSpPr>
          <p:grpSpPr>
            <a:xfrm>
              <a:off x="4196933" y="3684278"/>
              <a:ext cx="1722664" cy="1632860"/>
              <a:chOff x="8349760" y="2381161"/>
              <a:chExt cx="1954432" cy="1998808"/>
            </a:xfrm>
          </p:grpSpPr>
          <p:sp>
            <p:nvSpPr>
              <p:cNvPr id="34" name="Scroll: Vertical 33"/>
              <p:cNvSpPr/>
              <p:nvPr/>
            </p:nvSpPr>
            <p:spPr>
              <a:xfrm>
                <a:off x="8349760" y="2381161"/>
                <a:ext cx="1954432" cy="1998808"/>
              </a:xfrm>
              <a:prstGeom prst="verticalScroll">
                <a:avLst/>
              </a:prstGeom>
              <a:solidFill>
                <a:schemeClr val="bg1"/>
              </a:solid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8567005" y="2588568"/>
                <a:ext cx="1519083" cy="1695393"/>
              </a:xfrm>
              <a:prstGeom prst="rect">
                <a:avLst/>
              </a:prstGeom>
              <a:noFill/>
            </p:spPr>
            <p:txBody>
              <a:bodyPr wrap="square" rtlCol="0">
                <a:spAutoFit/>
              </a:bodyPr>
              <a:lstStyle/>
              <a:p>
                <a:pPr lvl="0" algn="ctr"/>
                <a:r>
                  <a:rPr lang="en-AU" sz="1400" i="1" dirty="0"/>
                  <a:t>Parents are humans who make mistakes and learn from their mistakes</a:t>
                </a:r>
                <a:endParaRPr lang="en-AU" sz="1400" dirty="0"/>
              </a:p>
            </p:txBody>
          </p:sp>
        </p:grpSp>
      </p:grpSp>
    </p:spTree>
    <p:extLst>
      <p:ext uri="{BB962C8B-B14F-4D97-AF65-F5344CB8AC3E}">
        <p14:creationId xmlns:p14="http://schemas.microsoft.com/office/powerpoint/2010/main" val="470523851"/>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Voice 018 (online-audio-converter.com).wav"/>
          </p:stSnd>
        </p:sndAc>
      </p:transition>
    </mc:Choice>
    <mc:Fallback xmlns="">
      <p:transition spd="slow">
        <p:fade/>
        <p:sndAc>
          <p:stSnd>
            <p:snd r:embed="rId5" name="Voice 018 (online-audio-converter.com).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A9E-8EA4-4FD8-9FF2-975D26CFF93F}"/>
              </a:ext>
            </a:extLst>
          </p:cNvPr>
          <p:cNvSpPr>
            <a:spLocks noGrp="1"/>
          </p:cNvSpPr>
          <p:nvPr>
            <p:ph type="title"/>
          </p:nvPr>
        </p:nvSpPr>
        <p:spPr/>
        <p:txBody>
          <a:bodyPr/>
          <a:lstStyle/>
          <a:p>
            <a:r>
              <a:rPr lang="en-AU" dirty="0"/>
              <a:t>Chapter 2</a:t>
            </a:r>
            <a:br>
              <a:rPr lang="en-AU" dirty="0"/>
            </a:br>
            <a:r>
              <a:rPr lang="en-AU" dirty="0"/>
              <a:t>Pass the Virtual Parcel</a:t>
            </a:r>
          </a:p>
        </p:txBody>
      </p:sp>
      <p:grpSp>
        <p:nvGrpSpPr>
          <p:cNvPr id="38" name="Group 37"/>
          <p:cNvGrpSpPr/>
          <p:nvPr/>
        </p:nvGrpSpPr>
        <p:grpSpPr>
          <a:xfrm>
            <a:off x="2221049" y="2122273"/>
            <a:ext cx="4569160" cy="3608083"/>
            <a:chOff x="7037875" y="2915122"/>
            <a:chExt cx="4569160" cy="3608083"/>
          </a:xfrm>
        </p:grpSpPr>
        <p:grpSp>
          <p:nvGrpSpPr>
            <p:cNvPr id="39" name="Group 38"/>
            <p:cNvGrpSpPr/>
            <p:nvPr/>
          </p:nvGrpSpPr>
          <p:grpSpPr>
            <a:xfrm>
              <a:off x="7037875" y="2915122"/>
              <a:ext cx="4569160" cy="3608083"/>
              <a:chOff x="6521086" y="3145054"/>
              <a:chExt cx="4569160" cy="3608083"/>
            </a:xfrm>
          </p:grpSpPr>
          <p:sp>
            <p:nvSpPr>
              <p:cNvPr id="43" name="Rectangle 42"/>
              <p:cNvSpPr/>
              <p:nvPr/>
            </p:nvSpPr>
            <p:spPr>
              <a:xfrm>
                <a:off x="6521086" y="3145054"/>
                <a:ext cx="4569160" cy="3608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Picture 43"/>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717374" y="3562421"/>
                <a:ext cx="2176584" cy="2696056"/>
              </a:xfrm>
              <a:prstGeom prst="rect">
                <a:avLst/>
              </a:prstGeom>
            </p:spPr>
          </p:pic>
        </p:grpSp>
        <p:grpSp>
          <p:nvGrpSpPr>
            <p:cNvPr id="40" name="Group 39"/>
            <p:cNvGrpSpPr/>
            <p:nvPr/>
          </p:nvGrpSpPr>
          <p:grpSpPr>
            <a:xfrm>
              <a:off x="8767100" y="4414122"/>
              <a:ext cx="1159329" cy="1152308"/>
              <a:chOff x="8669126" y="2969412"/>
              <a:chExt cx="1315306" cy="1410557"/>
            </a:xfrm>
          </p:grpSpPr>
          <p:sp>
            <p:nvSpPr>
              <p:cNvPr id="41" name="Scroll: Vertical 40"/>
              <p:cNvSpPr/>
              <p:nvPr/>
            </p:nvSpPr>
            <p:spPr>
              <a:xfrm>
                <a:off x="8669126" y="2969412"/>
                <a:ext cx="1315306" cy="1410557"/>
              </a:xfrm>
              <a:prstGeom prst="verticalScroll">
                <a:avLst/>
              </a:prstGeom>
              <a:solidFill>
                <a:schemeClr val="bg1"/>
              </a:solid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TextBox 41"/>
              <p:cNvSpPr txBox="1"/>
              <p:nvPr/>
            </p:nvSpPr>
            <p:spPr>
              <a:xfrm>
                <a:off x="8752494" y="3272871"/>
                <a:ext cx="1158935" cy="988978"/>
              </a:xfrm>
              <a:prstGeom prst="rect">
                <a:avLst/>
              </a:prstGeom>
              <a:noFill/>
            </p:spPr>
            <p:txBody>
              <a:bodyPr wrap="square" rtlCol="0">
                <a:spAutoFit/>
              </a:bodyPr>
              <a:lstStyle/>
              <a:p>
                <a:pPr algn="ctr"/>
                <a:r>
                  <a:rPr lang="en-AU" sz="1200" i="1" dirty="0"/>
                  <a:t>Parents are supposed to be perfect</a:t>
                </a:r>
                <a:endParaRPr lang="en-AU" sz="1200" dirty="0"/>
              </a:p>
              <a:p>
                <a:pPr lvl="0" algn="ctr"/>
                <a:endParaRPr lang="en-AU" sz="1050" dirty="0"/>
              </a:p>
            </p:txBody>
          </p:sp>
        </p:grpSp>
      </p:grpSp>
    </p:spTree>
    <p:extLst>
      <p:ext uri="{BB962C8B-B14F-4D97-AF65-F5344CB8AC3E}">
        <p14:creationId xmlns:p14="http://schemas.microsoft.com/office/powerpoint/2010/main" val="1649229941"/>
      </p:ext>
    </p:extLst>
  </p:cSld>
  <p:clrMapOvr>
    <a:masterClrMapping/>
  </p:clrMapOvr>
  <mc:AlternateContent xmlns:mc="http://schemas.openxmlformats.org/markup-compatibility/2006" xmlns:p14="http://schemas.microsoft.com/office/powerpoint/2010/main">
    <mc:Choice Requires="p14">
      <p:transition spd="slow" p14:dur="3000">
        <p:fade/>
        <p:sndAc>
          <p:stSnd>
            <p:snd r:embed="rId3" name="Voice 018 (online-audio-converter.com).wav"/>
          </p:stSnd>
        </p:sndAc>
      </p:transition>
    </mc:Choice>
    <mc:Fallback xmlns="">
      <p:transition spd="slow">
        <p:fade/>
        <p:sndAc>
          <p:stSnd>
            <p:snd r:embed="rId6" name="Voice 018 (online-audio-converter.com).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6213"/>
            <a:ext cx="6288464" cy="3978111"/>
          </a:xfrm>
        </p:spPr>
        <p:txBody>
          <a:bodyPr/>
          <a:lstStyle/>
          <a:p>
            <a:endParaRPr lang="en-US" dirty="0"/>
          </a:p>
          <a:p>
            <a:endParaRPr lang="en-US" dirty="0"/>
          </a:p>
        </p:txBody>
      </p:sp>
      <p:sp>
        <p:nvSpPr>
          <p:cNvPr id="4" name="Title 11"/>
          <p:cNvSpPr txBox="1">
            <a:spLocks/>
          </p:cNvSpPr>
          <p:nvPr/>
        </p:nvSpPr>
        <p:spPr>
          <a:xfrm>
            <a:off x="1774612" y="640264"/>
            <a:ext cx="9045788" cy="873125"/>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US" sz="4000" dirty="0">
                <a:latin typeface="Arial" panose="020B0604020202020204" pitchFamily="34" charset="0"/>
                <a:cs typeface="Arial" panose="020B0604020202020204" pitchFamily="34" charset="0"/>
              </a:rPr>
              <a:t>Chapter 2: Messages from the Past</a:t>
            </a:r>
            <a:br>
              <a:rPr lang="en-US" sz="3200" dirty="0">
                <a:latin typeface="Aller" panose="02000803040000020004" pitchFamily="2" charset="0"/>
                <a:ea typeface="+mj-ea"/>
                <a:cs typeface="Arial" panose="020B0604020202020204" pitchFamily="34" charset="0"/>
              </a:rPr>
            </a:br>
            <a:r>
              <a:rPr lang="en-US" sz="3200" i="1" dirty="0">
                <a:latin typeface="Arial" panose="020B0604020202020204" pitchFamily="34" charset="0"/>
                <a:ea typeface="+mj-ea"/>
                <a:cs typeface="Arial" panose="020B0604020202020204" pitchFamily="34" charset="0"/>
              </a:rPr>
              <a:t>Activity: </a:t>
            </a:r>
            <a:r>
              <a:rPr lang="en-US" sz="3200" i="1" dirty="0">
                <a:solidFill>
                  <a:srgbClr val="C00000"/>
                </a:solidFill>
                <a:latin typeface="Arial" panose="020B0604020202020204" pitchFamily="34" charset="0"/>
                <a:ea typeface="+mj-ea"/>
                <a:cs typeface="Arial" panose="020B0604020202020204" pitchFamily="34" charset="0"/>
              </a:rPr>
              <a:t>R</a:t>
            </a:r>
            <a:r>
              <a:rPr lang="en-US" sz="3200" i="1" dirty="0">
                <a:latin typeface="Arial" panose="020B0604020202020204" pitchFamily="34" charset="0"/>
                <a:ea typeface="+mj-ea"/>
                <a:cs typeface="Arial" panose="020B0604020202020204" pitchFamily="34" charset="0"/>
              </a:rPr>
              <a:t>ubbish, </a:t>
            </a:r>
            <a:r>
              <a:rPr lang="en-US" sz="3200" i="1" dirty="0">
                <a:solidFill>
                  <a:srgbClr val="C00000"/>
                </a:solidFill>
                <a:latin typeface="Arial" panose="020B0604020202020204" pitchFamily="34" charset="0"/>
                <a:ea typeface="+mj-ea"/>
                <a:cs typeface="Arial" panose="020B0604020202020204" pitchFamily="34" charset="0"/>
              </a:rPr>
              <a:t>R</a:t>
            </a:r>
            <a:r>
              <a:rPr lang="en-US" sz="3200" i="1" dirty="0">
                <a:latin typeface="Arial" panose="020B0604020202020204" pitchFamily="34" charset="0"/>
                <a:ea typeface="+mj-ea"/>
                <a:cs typeface="Arial" panose="020B0604020202020204" pitchFamily="34" charset="0"/>
              </a:rPr>
              <a:t>ecycle, </a:t>
            </a:r>
            <a:r>
              <a:rPr lang="en-US" sz="3200" i="1" dirty="0">
                <a:solidFill>
                  <a:srgbClr val="C00000"/>
                </a:solidFill>
                <a:latin typeface="Arial" panose="020B0604020202020204" pitchFamily="34" charset="0"/>
                <a:ea typeface="+mj-ea"/>
                <a:cs typeface="Arial" panose="020B0604020202020204" pitchFamily="34" charset="0"/>
              </a:rPr>
              <a:t>R</a:t>
            </a:r>
            <a:r>
              <a:rPr lang="en-US" sz="3200" i="1" dirty="0">
                <a:latin typeface="Arial" panose="020B0604020202020204" pitchFamily="34" charset="0"/>
                <a:ea typeface="+mj-ea"/>
                <a:cs typeface="Arial" panose="020B0604020202020204" pitchFamily="34" charset="0"/>
              </a:rPr>
              <a:t>eframe </a:t>
            </a:r>
          </a:p>
        </p:txBody>
      </p:sp>
      <p:pic>
        <p:nvPicPr>
          <p:cNvPr id="9" name="Picture 8" descr="A picture containing person, indoor&#10;&#10;Description automatically generated">
            <a:extLst>
              <a:ext uri="{FF2B5EF4-FFF2-40B4-BE49-F238E27FC236}">
                <a16:creationId xmlns:a16="http://schemas.microsoft.com/office/drawing/2014/main" id="{4D32EB68-2EE1-4C53-91C1-030811E8B0F8}"/>
              </a:ext>
            </a:extLst>
          </p:cNvPr>
          <p:cNvPicPr>
            <a:picLocks noChangeAspect="1"/>
          </p:cNvPicPr>
          <p:nvPr/>
        </p:nvPicPr>
        <p:blipFill rotWithShape="1">
          <a:blip r:embed="rId3"/>
          <a:srcRect t="5682" r="1" b="10687"/>
          <a:stretch/>
        </p:blipFill>
        <p:spPr>
          <a:xfrm>
            <a:off x="8143871" y="2398618"/>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10" name="Picture 9" descr="A picture containing shape&#10;&#10;Description automatically generated">
            <a:extLst>
              <a:ext uri="{FF2B5EF4-FFF2-40B4-BE49-F238E27FC236}">
                <a16:creationId xmlns:a16="http://schemas.microsoft.com/office/drawing/2014/main" id="{82FF136C-379C-439B-801C-7D277E6F129B}"/>
              </a:ext>
            </a:extLst>
          </p:cNvPr>
          <p:cNvPicPr>
            <a:picLocks noChangeAspect="1"/>
          </p:cNvPicPr>
          <p:nvPr/>
        </p:nvPicPr>
        <p:blipFill rotWithShape="1">
          <a:blip r:embed="rId4"/>
          <a:srcRect l="2711" r="301" b="-3"/>
          <a:stretch/>
        </p:blipFill>
        <p:spPr>
          <a:xfrm>
            <a:off x="235" y="2398618"/>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11" name="Picture 10" descr="A picture containing text, bin, blue, container&#10;&#10;Description automatically generated">
            <a:extLst>
              <a:ext uri="{FF2B5EF4-FFF2-40B4-BE49-F238E27FC236}">
                <a16:creationId xmlns:a16="http://schemas.microsoft.com/office/drawing/2014/main" id="{49B216E3-49D2-4E96-96AD-A1B02319E938}"/>
              </a:ext>
            </a:extLst>
          </p:cNvPr>
          <p:cNvPicPr>
            <a:picLocks noChangeAspect="1"/>
          </p:cNvPicPr>
          <p:nvPr/>
        </p:nvPicPr>
        <p:blipFill rotWithShape="1">
          <a:blip r:embed="rId5"/>
          <a:srcRect l="1068" r="13683" b="3"/>
          <a:stretch/>
        </p:blipFill>
        <p:spPr>
          <a:xfrm>
            <a:off x="4048128" y="2398618"/>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Tree>
    <p:extLst>
      <p:ext uri="{BB962C8B-B14F-4D97-AF65-F5344CB8AC3E}">
        <p14:creationId xmlns:p14="http://schemas.microsoft.com/office/powerpoint/2010/main" val="328665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1606171" y="496971"/>
            <a:ext cx="9711535" cy="1084610"/>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600" dirty="0">
                <a:latin typeface="Arial" panose="020B0604020202020204" pitchFamily="34" charset="0"/>
                <a:cs typeface="Arial" panose="020B0604020202020204" pitchFamily="34" charset="0"/>
              </a:rPr>
              <a:t>Chapter 3: Giving &amp; Receiving Messages </a:t>
            </a:r>
            <a:br>
              <a:rPr lang="en-AU" sz="3600" dirty="0">
                <a:latin typeface="Arial" panose="020B0604020202020204" pitchFamily="34" charset="0"/>
                <a:cs typeface="Arial" panose="020B0604020202020204" pitchFamily="34" charset="0"/>
              </a:rPr>
            </a:br>
            <a:r>
              <a:rPr lang="en-AU" sz="3200" i="1" dirty="0">
                <a:latin typeface="Arial" panose="020B0604020202020204" pitchFamily="34" charset="0"/>
                <a:cs typeface="Arial" panose="020B0604020202020204" pitchFamily="34" charset="0"/>
              </a:rPr>
              <a:t>Non-verbal Communication</a:t>
            </a:r>
            <a:endParaRPr lang="en-US" sz="3200" i="1" dirty="0">
              <a:latin typeface="Arial" panose="020B0604020202020204" pitchFamily="34" charset="0"/>
              <a:cs typeface="Arial" panose="020B0604020202020204" pitchFamily="34" charset="0"/>
            </a:endParaRPr>
          </a:p>
        </p:txBody>
      </p:sp>
      <p:sp>
        <p:nvSpPr>
          <p:cNvPr id="5" name="TextBox 4"/>
          <p:cNvSpPr txBox="1"/>
          <p:nvPr/>
        </p:nvSpPr>
        <p:spPr>
          <a:xfrm>
            <a:off x="1828800" y="2666418"/>
            <a:ext cx="5117910" cy="369332"/>
          </a:xfrm>
          <a:prstGeom prst="rect">
            <a:avLst/>
          </a:prstGeom>
          <a:noFill/>
        </p:spPr>
        <p:txBody>
          <a:bodyPr wrap="square" rtlCol="0">
            <a:spAutoFit/>
          </a:bodyPr>
          <a:lstStyle/>
          <a:p>
            <a:r>
              <a:rPr lang="en-US" dirty="0">
                <a:solidFill>
                  <a:srgbClr val="FF0000"/>
                </a:solidFill>
              </a:rPr>
              <a:t>Video from the folder – Little girl in the rain</a:t>
            </a:r>
            <a:endParaRPr lang="en-AU" dirty="0">
              <a:solidFill>
                <a:srgbClr val="FF0000"/>
              </a:solidFill>
            </a:endParaRPr>
          </a:p>
        </p:txBody>
      </p:sp>
    </p:spTree>
    <p:extLst>
      <p:ext uri="{BB962C8B-B14F-4D97-AF65-F5344CB8AC3E}">
        <p14:creationId xmlns:p14="http://schemas.microsoft.com/office/powerpoint/2010/main" val="3470760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25266"/>
            <a:ext cx="6288464" cy="3978111"/>
          </a:xfrm>
        </p:spPr>
        <p:txBody>
          <a:bodyPr/>
          <a:lstStyle/>
          <a:p>
            <a:endParaRPr lang="en-US" dirty="0"/>
          </a:p>
          <a:p>
            <a:endParaRPr lang="en-US" dirty="0"/>
          </a:p>
        </p:txBody>
      </p:sp>
      <p:sp>
        <p:nvSpPr>
          <p:cNvPr id="4" name="Title 11"/>
          <p:cNvSpPr txBox="1">
            <a:spLocks/>
          </p:cNvSpPr>
          <p:nvPr/>
        </p:nvSpPr>
        <p:spPr>
          <a:xfrm>
            <a:off x="1517940" y="367550"/>
            <a:ext cx="9984249" cy="1437188"/>
          </a:xfrm>
          <a:prstGeom prst="rect">
            <a:avLst/>
          </a:prstGeom>
          <a:noFill/>
        </p:spPr>
        <p:txBody>
          <a:bodyPr vert="horz" lIns="91440" tIns="45720" rIns="91440" bIns="45720" rtlCol="0" anchor="ctr">
            <a:normAutofit fontScale="52500" lnSpcReduction="20000"/>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pPr>
              <a:lnSpc>
                <a:spcPct val="120000"/>
              </a:lnSpc>
            </a:pPr>
            <a:r>
              <a:rPr lang="en-AU" sz="6900" dirty="0">
                <a:latin typeface="Arial" panose="020B0604020202020204" pitchFamily="34" charset="0"/>
                <a:cs typeface="Arial" panose="020B0604020202020204" pitchFamily="34" charset="0"/>
              </a:rPr>
              <a:t>Chapter 3: </a:t>
            </a:r>
            <a:r>
              <a:rPr lang="en-US" sz="6900" dirty="0">
                <a:latin typeface="Arial" panose="020B0604020202020204" pitchFamily="34" charset="0"/>
                <a:cs typeface="Arial" panose="020B0604020202020204" pitchFamily="34" charset="0"/>
              </a:rPr>
              <a:t>Giving &amp; Receiving Messages</a:t>
            </a:r>
            <a:br>
              <a:rPr lang="en-AU" dirty="0">
                <a:latin typeface="Aller" panose="02000803040000020004" pitchFamily="2" charset="0"/>
                <a:cs typeface="Arial" panose="020B0604020202020204" pitchFamily="34" charset="0"/>
              </a:rPr>
            </a:br>
            <a:r>
              <a:rPr lang="en-AU" sz="6100" i="1" dirty="0">
                <a:latin typeface="Arial" panose="020B0604020202020204" pitchFamily="34" charset="0"/>
                <a:cs typeface="Arial" panose="020B0604020202020204" pitchFamily="34" charset="0"/>
              </a:rPr>
              <a:t>Self-care</a:t>
            </a:r>
            <a:endParaRPr lang="en-US" sz="7100" i="1" dirty="0">
              <a:latin typeface="Arial" panose="020B0604020202020204" pitchFamily="34" charset="0"/>
              <a:cs typeface="Arial" panose="020B0604020202020204" pitchFamily="34" charset="0"/>
            </a:endParaRPr>
          </a:p>
        </p:txBody>
      </p:sp>
      <p:sp>
        <p:nvSpPr>
          <p:cNvPr id="2" name="TextBox 1"/>
          <p:cNvSpPr txBox="1"/>
          <p:nvPr/>
        </p:nvSpPr>
        <p:spPr>
          <a:xfrm>
            <a:off x="1835780" y="2540776"/>
            <a:ext cx="5947090" cy="369332"/>
          </a:xfrm>
          <a:prstGeom prst="rect">
            <a:avLst/>
          </a:prstGeom>
          <a:noFill/>
        </p:spPr>
        <p:txBody>
          <a:bodyPr wrap="square" rtlCol="0">
            <a:spAutoFit/>
          </a:bodyPr>
          <a:lstStyle/>
          <a:p>
            <a:r>
              <a:rPr lang="en-AU" dirty="0">
                <a:hlinkClick r:id="rId3"/>
              </a:rPr>
              <a:t>https://www.youtube.com/watch?v=jFocDpvTZdw</a:t>
            </a:r>
            <a:endParaRPr lang="en-AU" dirty="0"/>
          </a:p>
        </p:txBody>
      </p:sp>
    </p:spTree>
    <p:extLst>
      <p:ext uri="{BB962C8B-B14F-4D97-AF65-F5344CB8AC3E}">
        <p14:creationId xmlns:p14="http://schemas.microsoft.com/office/powerpoint/2010/main" val="348137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
          <p:cNvSpPr txBox="1">
            <a:spLocks/>
          </p:cNvSpPr>
          <p:nvPr/>
        </p:nvSpPr>
        <p:spPr>
          <a:xfrm>
            <a:off x="1614192" y="468397"/>
            <a:ext cx="9430798" cy="1143879"/>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US" dirty="0">
                <a:latin typeface="Arial" panose="020B0604020202020204" pitchFamily="34" charset="0"/>
                <a:cs typeface="Arial" panose="020B0604020202020204" pitchFamily="34" charset="0"/>
              </a:rPr>
              <a:t>Chapter 4: The Messages of Behaviour</a:t>
            </a:r>
            <a:endParaRPr lang="en-US" sz="3200" i="1" dirty="0">
              <a:latin typeface="Arial" panose="020B0604020202020204" pitchFamily="34" charset="0"/>
              <a:ea typeface="Aller" pitchFamily="127" charset="0"/>
              <a:cs typeface="Arial" panose="020B0604020202020204" pitchFamily="34" charset="0"/>
            </a:endParaRPr>
          </a:p>
        </p:txBody>
      </p:sp>
      <p:sp>
        <p:nvSpPr>
          <p:cNvPr id="5" name="TextBox 4"/>
          <p:cNvSpPr txBox="1"/>
          <p:nvPr/>
        </p:nvSpPr>
        <p:spPr>
          <a:xfrm>
            <a:off x="1828800" y="2666418"/>
            <a:ext cx="4474278" cy="369332"/>
          </a:xfrm>
          <a:prstGeom prst="rect">
            <a:avLst/>
          </a:prstGeom>
          <a:noFill/>
        </p:spPr>
        <p:txBody>
          <a:bodyPr wrap="square" rtlCol="0">
            <a:spAutoFit/>
          </a:bodyPr>
          <a:lstStyle/>
          <a:p>
            <a:r>
              <a:rPr lang="en-US" dirty="0">
                <a:solidFill>
                  <a:srgbClr val="FF0000"/>
                </a:solidFill>
              </a:rPr>
              <a:t>Shark music video from the folder</a:t>
            </a:r>
            <a:endParaRPr lang="en-AU" dirty="0">
              <a:solidFill>
                <a:srgbClr val="FF0000"/>
              </a:solidFill>
            </a:endParaRPr>
          </a:p>
        </p:txBody>
      </p:sp>
    </p:spTree>
    <p:extLst>
      <p:ext uri="{BB962C8B-B14F-4D97-AF65-F5344CB8AC3E}">
        <p14:creationId xmlns:p14="http://schemas.microsoft.com/office/powerpoint/2010/main" val="30324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1"/>
          <p:cNvSpPr txBox="1">
            <a:spLocks/>
          </p:cNvSpPr>
          <p:nvPr/>
        </p:nvSpPr>
        <p:spPr>
          <a:xfrm>
            <a:off x="1558045" y="423697"/>
            <a:ext cx="9887997" cy="1437188"/>
          </a:xfrm>
          <a:prstGeom prst="rect">
            <a:avLst/>
          </a:prstGeom>
          <a:no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900" dirty="0">
                <a:latin typeface="Arial" panose="020B0604020202020204" pitchFamily="34" charset="0"/>
                <a:cs typeface="Arial" panose="020B0604020202020204" pitchFamily="34" charset="0"/>
              </a:rPr>
              <a:t>Chapter 4: </a:t>
            </a:r>
            <a:r>
              <a:rPr lang="en-US" sz="3900" dirty="0">
                <a:latin typeface="Arial" panose="020B0604020202020204" pitchFamily="34" charset="0"/>
                <a:cs typeface="Arial" panose="020B0604020202020204" pitchFamily="34" charset="0"/>
              </a:rPr>
              <a:t>The Messages of Behaviour</a:t>
            </a:r>
            <a:br>
              <a:rPr lang="en-AU" dirty="0">
                <a:latin typeface="Aller" panose="02000803040000020004" pitchFamily="2" charset="0"/>
                <a:cs typeface="Arial" panose="020B0604020202020204" pitchFamily="34" charset="0"/>
              </a:rPr>
            </a:br>
            <a:r>
              <a:rPr lang="en-AU" sz="3300" i="1" dirty="0">
                <a:latin typeface="Arial" panose="020B0604020202020204" pitchFamily="34" charset="0"/>
                <a:cs typeface="Arial" panose="020B0604020202020204" pitchFamily="34" charset="0"/>
              </a:rPr>
              <a:t>Self-care</a:t>
            </a:r>
            <a:endParaRPr lang="en-US" sz="3300" i="1" dirty="0">
              <a:latin typeface="Arial" panose="020B0604020202020204" pitchFamily="34" charset="0"/>
              <a:cs typeface="Arial" panose="020B0604020202020204" pitchFamily="34" charset="0"/>
            </a:endParaRPr>
          </a:p>
        </p:txBody>
      </p:sp>
      <p:sp>
        <p:nvSpPr>
          <p:cNvPr id="2" name="TextBox 1"/>
          <p:cNvSpPr txBox="1"/>
          <p:nvPr/>
        </p:nvSpPr>
        <p:spPr>
          <a:xfrm>
            <a:off x="2010284" y="2470974"/>
            <a:ext cx="6840550" cy="369332"/>
          </a:xfrm>
          <a:prstGeom prst="rect">
            <a:avLst/>
          </a:prstGeom>
          <a:noFill/>
        </p:spPr>
        <p:txBody>
          <a:bodyPr wrap="square" rtlCol="0">
            <a:spAutoFit/>
          </a:bodyPr>
          <a:lstStyle/>
          <a:p>
            <a:r>
              <a:rPr lang="en-AU" dirty="0">
                <a:hlinkClick r:id="rId3"/>
              </a:rPr>
              <a:t>https://www.youtube.com/watch?v=MGWsXha28a4</a:t>
            </a:r>
            <a:endParaRPr lang="en-AU" dirty="0"/>
          </a:p>
        </p:txBody>
      </p:sp>
    </p:spTree>
    <p:extLst>
      <p:ext uri="{BB962C8B-B14F-4D97-AF65-F5344CB8AC3E}">
        <p14:creationId xmlns:p14="http://schemas.microsoft.com/office/powerpoint/2010/main" val="147541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sp>
        <p:nvSpPr>
          <p:cNvPr id="4" name="Title 11"/>
          <p:cNvSpPr txBox="1">
            <a:spLocks/>
          </p:cNvSpPr>
          <p:nvPr/>
        </p:nvSpPr>
        <p:spPr>
          <a:xfrm>
            <a:off x="1710445" y="487865"/>
            <a:ext cx="9438818" cy="1292809"/>
          </a:xfrm>
          <a:prstGeom prst="rect">
            <a:avLst/>
          </a:prstGeom>
          <a:no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4100" dirty="0">
                <a:latin typeface="Arial" panose="020B0604020202020204" pitchFamily="34" charset="0"/>
                <a:cs typeface="Arial" panose="020B0604020202020204" pitchFamily="34" charset="0"/>
              </a:rPr>
              <a:t>Chapter 5: </a:t>
            </a:r>
            <a:r>
              <a:rPr lang="en-US" sz="4100" dirty="0">
                <a:latin typeface="Arial" panose="020B0604020202020204" pitchFamily="34" charset="0"/>
                <a:cs typeface="Arial" panose="020B0604020202020204" pitchFamily="34" charset="0"/>
              </a:rPr>
              <a:t>Messages about me </a:t>
            </a:r>
            <a:br>
              <a:rPr lang="en-AU" dirty="0">
                <a:latin typeface="Aller" panose="02000803040000020004" pitchFamily="2" charset="0"/>
                <a:cs typeface="Arial" panose="020B0604020202020204" pitchFamily="34" charset="0"/>
              </a:rPr>
            </a:br>
            <a:r>
              <a:rPr lang="en-AU" sz="3300" i="1" dirty="0">
                <a:latin typeface="Arial" panose="020B0604020202020204" pitchFamily="34" charset="0"/>
                <a:cs typeface="Arial" panose="020B0604020202020204" pitchFamily="34" charset="0"/>
              </a:rPr>
              <a:t>Self-care</a:t>
            </a:r>
            <a:endParaRPr lang="en-US" sz="3300" i="1" dirty="0">
              <a:latin typeface="Arial" panose="020B0604020202020204" pitchFamily="34" charset="0"/>
              <a:ea typeface="Aller" pitchFamily="127" charset="0"/>
              <a:cs typeface="Arial" panose="020B0604020202020204" pitchFamily="34" charset="0"/>
            </a:endParaRPr>
          </a:p>
        </p:txBody>
      </p:sp>
      <p:sp>
        <p:nvSpPr>
          <p:cNvPr id="5" name="TextBox 4"/>
          <p:cNvSpPr txBox="1"/>
          <p:nvPr/>
        </p:nvSpPr>
        <p:spPr>
          <a:xfrm>
            <a:off x="1877661" y="2450034"/>
            <a:ext cx="6421741" cy="369332"/>
          </a:xfrm>
          <a:prstGeom prst="rect">
            <a:avLst/>
          </a:prstGeom>
          <a:noFill/>
        </p:spPr>
        <p:txBody>
          <a:bodyPr wrap="square" rtlCol="0">
            <a:spAutoFit/>
          </a:bodyPr>
          <a:lstStyle/>
          <a:p>
            <a:r>
              <a:rPr lang="en-AU" dirty="0">
                <a:hlinkClick r:id="rId3"/>
              </a:rPr>
              <a:t>https://www.youtube.com/watch?v=YdiGEjz5b0Q</a:t>
            </a:r>
            <a:endParaRPr lang="en-AU" dirty="0"/>
          </a:p>
        </p:txBody>
      </p:sp>
    </p:spTree>
    <p:extLst>
      <p:ext uri="{BB962C8B-B14F-4D97-AF65-F5344CB8AC3E}">
        <p14:creationId xmlns:p14="http://schemas.microsoft.com/office/powerpoint/2010/main" val="283139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Housekeeping</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3878037" y="1964166"/>
            <a:ext cx="8313964" cy="440120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Breaks</a:t>
            </a:r>
          </a:p>
          <a:p>
            <a:pPr marL="457200" indent="-45720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Use of mute and unmute</a:t>
            </a:r>
          </a:p>
          <a:p>
            <a:pPr marL="457200" indent="-45720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Online chat</a:t>
            </a:r>
          </a:p>
          <a:p>
            <a:pPr marL="457200" indent="-45720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You already know about                      and                    !</a:t>
            </a:r>
          </a:p>
          <a:p>
            <a:pPr marL="457200" indent="-457200">
              <a:lnSpc>
                <a:spcPct val="150000"/>
              </a:lnSpc>
              <a:buFont typeface="Arial" panose="020B0604020202020204" pitchFamily="34" charset="0"/>
              <a:buChar char="•"/>
            </a:pPr>
            <a:r>
              <a:rPr lang="en-AU" sz="2800" dirty="0">
                <a:latin typeface="Calibri" panose="020F0502020204030204" pitchFamily="34" charset="0"/>
                <a:cs typeface="Calibri" panose="020F0502020204030204" pitchFamily="34" charset="0"/>
              </a:rPr>
              <a:t>Let’s be aware of and accept that technology isn’t always working perfectly </a:t>
            </a: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AU" sz="2800" dirty="0">
              <a:latin typeface="Calibri" panose="020F0502020204030204" pitchFamily="34" charset="0"/>
              <a:cs typeface="Calibri" panose="020F0502020204030204" pitchFamily="34" charset="0"/>
            </a:endParaRPr>
          </a:p>
        </p:txBody>
      </p:sp>
      <p:pic>
        <p:nvPicPr>
          <p:cNvPr id="5122" name="Picture 2" descr="Thinking+parents Stock Illustrations, Images &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414"/>
          <a:stretch/>
        </p:blipFill>
        <p:spPr bwMode="auto">
          <a:xfrm>
            <a:off x="-131990" y="1828900"/>
            <a:ext cx="4082143" cy="41141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1731" y="5559313"/>
            <a:ext cx="1657350" cy="215444"/>
          </a:xfrm>
          <a:prstGeom prst="rect">
            <a:avLst/>
          </a:prstGeom>
          <a:noFill/>
        </p:spPr>
        <p:txBody>
          <a:bodyPr wrap="square" rtlCol="0">
            <a:spAutoFit/>
          </a:bodyPr>
          <a:lstStyle/>
          <a:p>
            <a:r>
              <a:rPr lang="en-AU" sz="800" dirty="0"/>
              <a:t>From: Shutterstock.com</a:t>
            </a:r>
          </a:p>
        </p:txBody>
      </p:sp>
      <p:pic>
        <p:nvPicPr>
          <p:cNvPr id="5124" name="Picture 4" descr="Male Female Disabled Toilet Stainless Steel – timthesignman"/>
          <p:cNvPicPr>
            <a:picLocks noChangeAspect="1" noChangeArrowheads="1"/>
          </p:cNvPicPr>
          <p:nvPr/>
        </p:nvPicPr>
        <p:blipFill rotWithShape="1">
          <a:blip r:embed="rId4">
            <a:extLst>
              <a:ext uri="{28A0092B-C50C-407E-A947-70E740481C1C}">
                <a14:useLocalDpi xmlns:a14="http://schemas.microsoft.com/office/drawing/2010/main" val="0"/>
              </a:ext>
            </a:extLst>
          </a:blip>
          <a:srcRect l="6091" t="10226" r="5299" b="36097"/>
          <a:stretch/>
        </p:blipFill>
        <p:spPr bwMode="auto">
          <a:xfrm>
            <a:off x="7945373" y="3760484"/>
            <a:ext cx="1670405" cy="8654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xit Images, Stock Photos &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b="8061"/>
          <a:stretch/>
        </p:blipFill>
        <p:spPr bwMode="auto">
          <a:xfrm>
            <a:off x="10339674" y="3746002"/>
            <a:ext cx="1437145" cy="8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7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Group Rules</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1135380" y="1824791"/>
            <a:ext cx="9650607" cy="5139869"/>
          </a:xfrm>
          <a:prstGeom prst="rect">
            <a:avLst/>
          </a:prstGeom>
          <a:noFill/>
        </p:spPr>
        <p:txBody>
          <a:bodyPr wrap="square" rtlCol="0">
            <a:spAutoFit/>
          </a:bodyPr>
          <a:lstStyle/>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Use headphone (better sound and privacy)</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Taking turns online</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Nurture yourself</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Take advantage of breaks</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No recording</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Confidentiality</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Privacy</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Use mute when not talking</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Attend the group with maximum concentration</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Rules about the chat (when we will respond to the chat)</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When leaving the group, let the facilitator know</a:t>
            </a:r>
          </a:p>
          <a:p>
            <a:pPr marL="457200" indent="-457200">
              <a:buFont typeface="Arial" panose="020B0604020202020204" pitchFamily="34" charset="0"/>
              <a:buChar char="•"/>
            </a:pPr>
            <a:r>
              <a:rPr lang="en-AU" sz="2400" dirty="0">
                <a:latin typeface="Calibri" panose="020F0502020204030204" pitchFamily="34" charset="0"/>
                <a:cs typeface="Calibri" panose="020F0502020204030204" pitchFamily="34" charset="0"/>
              </a:rPr>
              <a:t>When sharing, be aware of the children around</a:t>
            </a:r>
          </a:p>
          <a:p>
            <a:pPr marL="457200" indent="-457200">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a:p>
            <a:endParaRPr lang="en-AU" sz="1600" dirty="0"/>
          </a:p>
        </p:txBody>
      </p:sp>
      <p:pic>
        <p:nvPicPr>
          <p:cNvPr id="4" name="Picture 3"/>
          <p:cNvPicPr>
            <a:picLocks noChangeAspect="1"/>
          </p:cNvPicPr>
          <p:nvPr/>
        </p:nvPicPr>
        <p:blipFill rotWithShape="1">
          <a:blip r:embed="rId3">
            <a:clrChange>
              <a:clrFrom>
                <a:srgbClr val="E4DDCA"/>
              </a:clrFrom>
              <a:clrTo>
                <a:srgbClr val="E4DDCA">
                  <a:alpha val="0"/>
                </a:srgbClr>
              </a:clrTo>
            </a:clrChange>
          </a:blip>
          <a:srcRect l="22323" r="20952"/>
          <a:stretch/>
        </p:blipFill>
        <p:spPr>
          <a:xfrm>
            <a:off x="7729751" y="2287911"/>
            <a:ext cx="3992943" cy="2757000"/>
          </a:xfrm>
          <a:prstGeom prst="rect">
            <a:avLst/>
          </a:prstGeom>
        </p:spPr>
      </p:pic>
    </p:spTree>
    <p:extLst>
      <p:ext uri="{BB962C8B-B14F-4D97-AF65-F5344CB8AC3E}">
        <p14:creationId xmlns:p14="http://schemas.microsoft.com/office/powerpoint/2010/main" val="1723369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txBox="1">
            <a:spLocks/>
          </p:cNvSpPr>
          <p:nvPr/>
        </p:nvSpPr>
        <p:spPr>
          <a:xfrm>
            <a:off x="1459345" y="498886"/>
            <a:ext cx="9319491" cy="1099236"/>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pPr>
              <a:lnSpc>
                <a:spcPct val="100000"/>
              </a:lnSpc>
            </a:pPr>
            <a:r>
              <a:rPr lang="en-US" sz="3200" dirty="0">
                <a:latin typeface="Arial" panose="020B0604020202020204" pitchFamily="34" charset="0"/>
                <a:cs typeface="Arial" panose="020B0604020202020204" pitchFamily="34" charset="0"/>
              </a:rPr>
              <a:t>Listen intentionally to the Music</a:t>
            </a:r>
            <a:endParaRPr lang="en-US" sz="2400" dirty="0">
              <a:latin typeface="Arial" panose="020B0604020202020204" pitchFamily="34" charset="0"/>
              <a:cs typeface="Arial" panose="020B0604020202020204" pitchFamily="34" charset="0"/>
            </a:endParaRPr>
          </a:p>
        </p:txBody>
      </p:sp>
      <p:pic>
        <p:nvPicPr>
          <p:cNvPr id="13" name="Liste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13840" y="2767263"/>
            <a:ext cx="347663" cy="347663"/>
          </a:xfrm>
          <a:prstGeom prst="rect">
            <a:avLst/>
          </a:prstGeom>
        </p:spPr>
      </p:pic>
      <p:pic>
        <p:nvPicPr>
          <p:cNvPr id="3" name="Graphic 2" descr="Dancing with solid fill">
            <a:extLst>
              <a:ext uri="{FF2B5EF4-FFF2-40B4-BE49-F238E27FC236}">
                <a16:creationId xmlns:a16="http://schemas.microsoft.com/office/drawing/2014/main" id="{FBF7CC97-86AC-4D41-9BE6-D95A4672DC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581071" y="2095556"/>
            <a:ext cx="4260715" cy="3928735"/>
          </a:xfrm>
          <a:prstGeom prst="rect">
            <a:avLst/>
          </a:prstGeom>
        </p:spPr>
      </p:pic>
      <p:pic>
        <p:nvPicPr>
          <p:cNvPr id="6" name="Graphic 5" descr="Music notes outline">
            <a:extLst>
              <a:ext uri="{FF2B5EF4-FFF2-40B4-BE49-F238E27FC236}">
                <a16:creationId xmlns:a16="http://schemas.microsoft.com/office/drawing/2014/main" id="{BDE70494-D1B9-4A41-A9FC-EC95DEBD85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6080" y="3818469"/>
            <a:ext cx="1455821" cy="1455821"/>
          </a:xfrm>
          <a:prstGeom prst="rect">
            <a:avLst/>
          </a:prstGeom>
        </p:spPr>
      </p:pic>
      <p:pic>
        <p:nvPicPr>
          <p:cNvPr id="8" name="Graphic 7" descr="Music notes with solid fill">
            <a:extLst>
              <a:ext uri="{FF2B5EF4-FFF2-40B4-BE49-F238E27FC236}">
                <a16:creationId xmlns:a16="http://schemas.microsoft.com/office/drawing/2014/main" id="{578F22A3-1DB2-4EB6-9BF4-1177B58374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77042" y="3122292"/>
            <a:ext cx="1197728" cy="1197728"/>
          </a:xfrm>
          <a:prstGeom prst="rect">
            <a:avLst/>
          </a:prstGeom>
        </p:spPr>
      </p:pic>
      <p:sp>
        <p:nvSpPr>
          <p:cNvPr id="11" name="TextBox 10">
            <a:extLst>
              <a:ext uri="{FF2B5EF4-FFF2-40B4-BE49-F238E27FC236}">
                <a16:creationId xmlns:a16="http://schemas.microsoft.com/office/drawing/2014/main" id="{50B09C36-36C9-4525-B2BC-B05ACDB2FF13}"/>
              </a:ext>
            </a:extLst>
          </p:cNvPr>
          <p:cNvSpPr txBox="1"/>
          <p:nvPr/>
        </p:nvSpPr>
        <p:spPr>
          <a:xfrm>
            <a:off x="10274968" y="2767263"/>
            <a:ext cx="416268" cy="2585323"/>
          </a:xfrm>
          <a:prstGeom prst="rect">
            <a:avLst/>
          </a:prstGeom>
          <a:noFill/>
        </p:spPr>
        <p:txBody>
          <a:bodyPr wrap="none" rtlCol="0">
            <a:spAutoFit/>
          </a:bodyPr>
          <a:lstStyle/>
          <a:p>
            <a:r>
              <a:rPr lang="en-AU" dirty="0">
                <a:solidFill>
                  <a:schemeClr val="bg1">
                    <a:lumMod val="65000"/>
                  </a:schemeClr>
                </a:solidFill>
              </a:rPr>
              <a:t>1. </a:t>
            </a:r>
            <a:br>
              <a:rPr lang="en-AU" dirty="0">
                <a:solidFill>
                  <a:schemeClr val="bg1">
                    <a:lumMod val="65000"/>
                  </a:schemeClr>
                </a:solidFill>
              </a:rPr>
            </a:br>
            <a:endParaRPr lang="en-AU" dirty="0">
              <a:solidFill>
                <a:schemeClr val="bg1">
                  <a:lumMod val="65000"/>
                </a:schemeClr>
              </a:solidFill>
            </a:endParaRPr>
          </a:p>
          <a:p>
            <a:br>
              <a:rPr lang="en-AU" dirty="0">
                <a:solidFill>
                  <a:schemeClr val="bg1">
                    <a:lumMod val="65000"/>
                  </a:schemeClr>
                </a:solidFill>
              </a:rPr>
            </a:br>
            <a:r>
              <a:rPr lang="en-AU" dirty="0">
                <a:solidFill>
                  <a:schemeClr val="bg1">
                    <a:lumMod val="65000"/>
                  </a:schemeClr>
                </a:solidFill>
              </a:rPr>
              <a:t>2. </a:t>
            </a:r>
          </a:p>
          <a:p>
            <a:br>
              <a:rPr lang="en-AU" dirty="0">
                <a:solidFill>
                  <a:schemeClr val="bg1">
                    <a:lumMod val="65000"/>
                  </a:schemeClr>
                </a:solidFill>
              </a:rPr>
            </a:br>
            <a:br>
              <a:rPr lang="en-AU" dirty="0">
                <a:solidFill>
                  <a:schemeClr val="bg1">
                    <a:lumMod val="65000"/>
                  </a:schemeClr>
                </a:solidFill>
              </a:rPr>
            </a:br>
            <a:r>
              <a:rPr lang="en-AU" dirty="0">
                <a:solidFill>
                  <a:schemeClr val="bg1">
                    <a:lumMod val="65000"/>
                  </a:schemeClr>
                </a:solidFill>
              </a:rPr>
              <a:t>3. </a:t>
            </a:r>
            <a:br>
              <a:rPr lang="en-AU" dirty="0">
                <a:solidFill>
                  <a:schemeClr val="bg1">
                    <a:lumMod val="65000"/>
                  </a:schemeClr>
                </a:solidFill>
              </a:rPr>
            </a:br>
            <a:br>
              <a:rPr lang="en-AU" dirty="0">
                <a:solidFill>
                  <a:schemeClr val="bg1">
                    <a:lumMod val="65000"/>
                  </a:schemeClr>
                </a:solidFill>
              </a:rPr>
            </a:br>
            <a:r>
              <a:rPr lang="en-AU" dirty="0">
                <a:solidFill>
                  <a:schemeClr val="bg1">
                    <a:lumMod val="65000"/>
                  </a:schemeClr>
                </a:solidFill>
              </a:rPr>
              <a:t> </a:t>
            </a:r>
          </a:p>
        </p:txBody>
      </p:sp>
      <p:pic>
        <p:nvPicPr>
          <p:cNvPr id="12" name="Titanic - My Heart Will Go On - Instrumental (Flute and Bagpipes) [HD]">
            <a:hlinkClick r:id="" action="ppaction://media"/>
            <a:extLst>
              <a:ext uri="{FF2B5EF4-FFF2-40B4-BE49-F238E27FC236}">
                <a16:creationId xmlns:a16="http://schemas.microsoft.com/office/drawing/2014/main" id="{9745305D-DA2C-4B58-8A36-C2ECE6320432}"/>
              </a:ext>
            </a:extLst>
          </p:cNvPr>
          <p:cNvPicPr>
            <a:picLocks noChangeAspect="1"/>
          </p:cNvPicPr>
          <p:nvPr>
            <a:audioFile r:link="rId3"/>
            <p:extLst>
              <p:ext uri="{DAA4B4D4-6D71-4841-9C94-3DE7FCFB9230}">
                <p14:media xmlns:p14="http://schemas.microsoft.com/office/powerpoint/2010/main" r:embed="rId4">
                  <p14:trim st="41030" end="227547.6923"/>
                </p14:media>
              </p:ext>
            </p:extLst>
          </p:nvPr>
        </p:nvPicPr>
        <p:blipFill>
          <a:blip r:embed="rId8"/>
          <a:stretch>
            <a:fillRect/>
          </a:stretch>
        </p:blipFill>
        <p:spPr>
          <a:xfrm>
            <a:off x="10713840" y="3685019"/>
            <a:ext cx="304800" cy="304800"/>
          </a:xfrm>
          <a:prstGeom prst="rect">
            <a:avLst/>
          </a:prstGeom>
        </p:spPr>
      </p:pic>
      <p:pic>
        <p:nvPicPr>
          <p:cNvPr id="14" name="Bananas in Pyjamas (Instrumental)">
            <a:hlinkClick r:id="" action="ppaction://media"/>
            <a:extLst>
              <a:ext uri="{FF2B5EF4-FFF2-40B4-BE49-F238E27FC236}">
                <a16:creationId xmlns:a16="http://schemas.microsoft.com/office/drawing/2014/main" id="{6A4B09C8-D382-4D73-8AE1-77162B25B5BE}"/>
              </a:ext>
            </a:extLst>
          </p:cNvPr>
          <p:cNvPicPr>
            <a:picLocks noChangeAspect="1"/>
          </p:cNvPicPr>
          <p:nvPr>
            <a:audioFile r:link="rId3"/>
            <p:extLst>
              <p:ext uri="{DAA4B4D4-6D71-4841-9C94-3DE7FCFB9230}">
                <p14:media xmlns:p14="http://schemas.microsoft.com/office/powerpoint/2010/main" r:embed="rId5">
                  <p14:trim end="3006.6282"/>
                </p14:media>
              </p:ext>
            </p:extLst>
          </p:nvPr>
        </p:nvPicPr>
        <p:blipFill>
          <a:blip r:embed="rId8"/>
          <a:stretch>
            <a:fillRect/>
          </a:stretch>
        </p:blipFill>
        <p:spPr>
          <a:xfrm>
            <a:off x="10735271" y="4486165"/>
            <a:ext cx="304800" cy="304800"/>
          </a:xfrm>
          <a:prstGeom prst="rect">
            <a:avLst/>
          </a:prstGeom>
        </p:spPr>
      </p:pic>
    </p:spTree>
    <p:extLst>
      <p:ext uri="{BB962C8B-B14F-4D97-AF65-F5344CB8AC3E}">
        <p14:creationId xmlns:p14="http://schemas.microsoft.com/office/powerpoint/2010/main" val="10782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50" fill="hold">
                                          <p:stCondLst>
                                            <p:cond delay="0"/>
                                          </p:stCondLst>
                                        </p:cTn>
                                        <p:tgtEl>
                                          <p:spTgt spid="3"/>
                                        </p:tgtEl>
                                        <p:attrNameLst>
                                          <p:attrName>r</p:attrName>
                                        </p:attrNameLst>
                                      </p:cBhvr>
                                    </p:animRot>
                                    <p:animRot by="-240000">
                                      <p:cBhvr>
                                        <p:cTn id="7" dur="700" fill="hold">
                                          <p:stCondLst>
                                            <p:cond delay="700"/>
                                          </p:stCondLst>
                                        </p:cTn>
                                        <p:tgtEl>
                                          <p:spTgt spid="3"/>
                                        </p:tgtEl>
                                        <p:attrNameLst>
                                          <p:attrName>r</p:attrName>
                                        </p:attrNameLst>
                                      </p:cBhvr>
                                    </p:animRot>
                                    <p:animRot by="240000">
                                      <p:cBhvr>
                                        <p:cTn id="8" dur="700" fill="hold">
                                          <p:stCondLst>
                                            <p:cond delay="1400"/>
                                          </p:stCondLst>
                                        </p:cTn>
                                        <p:tgtEl>
                                          <p:spTgt spid="3"/>
                                        </p:tgtEl>
                                        <p:attrNameLst>
                                          <p:attrName>r</p:attrName>
                                        </p:attrNameLst>
                                      </p:cBhvr>
                                    </p:animRot>
                                    <p:animRot by="-240000">
                                      <p:cBhvr>
                                        <p:cTn id="9" dur="700" fill="hold">
                                          <p:stCondLst>
                                            <p:cond delay="2100"/>
                                          </p:stCondLst>
                                        </p:cTn>
                                        <p:tgtEl>
                                          <p:spTgt spid="3"/>
                                        </p:tgtEl>
                                        <p:attrNameLst>
                                          <p:attrName>r</p:attrName>
                                        </p:attrNameLst>
                                      </p:cBhvr>
                                    </p:animRot>
                                    <p:animRot by="120000">
                                      <p:cBhvr>
                                        <p:cTn id="10" dur="700" fill="hold">
                                          <p:stCondLst>
                                            <p:cond delay="2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350" fill="hold">
                                          <p:stCondLst>
                                            <p:cond delay="0"/>
                                          </p:stCondLst>
                                        </p:cTn>
                                        <p:tgtEl>
                                          <p:spTgt spid="6"/>
                                        </p:tgtEl>
                                        <p:attrNameLst>
                                          <p:attrName>r</p:attrName>
                                        </p:attrNameLst>
                                      </p:cBhvr>
                                    </p:animRot>
                                    <p:animRot by="-240000">
                                      <p:cBhvr>
                                        <p:cTn id="13" dur="700" fill="hold">
                                          <p:stCondLst>
                                            <p:cond delay="700"/>
                                          </p:stCondLst>
                                        </p:cTn>
                                        <p:tgtEl>
                                          <p:spTgt spid="6"/>
                                        </p:tgtEl>
                                        <p:attrNameLst>
                                          <p:attrName>r</p:attrName>
                                        </p:attrNameLst>
                                      </p:cBhvr>
                                    </p:animRot>
                                    <p:animRot by="240000">
                                      <p:cBhvr>
                                        <p:cTn id="14" dur="700" fill="hold">
                                          <p:stCondLst>
                                            <p:cond delay="1400"/>
                                          </p:stCondLst>
                                        </p:cTn>
                                        <p:tgtEl>
                                          <p:spTgt spid="6"/>
                                        </p:tgtEl>
                                        <p:attrNameLst>
                                          <p:attrName>r</p:attrName>
                                        </p:attrNameLst>
                                      </p:cBhvr>
                                    </p:animRot>
                                    <p:animRot by="-240000">
                                      <p:cBhvr>
                                        <p:cTn id="15" dur="700" fill="hold">
                                          <p:stCondLst>
                                            <p:cond delay="2100"/>
                                          </p:stCondLst>
                                        </p:cTn>
                                        <p:tgtEl>
                                          <p:spTgt spid="6"/>
                                        </p:tgtEl>
                                        <p:attrNameLst>
                                          <p:attrName>r</p:attrName>
                                        </p:attrNameLst>
                                      </p:cBhvr>
                                    </p:animRot>
                                    <p:animRot by="120000">
                                      <p:cBhvr>
                                        <p:cTn id="16" dur="700" fill="hold">
                                          <p:stCondLst>
                                            <p:cond delay="2800"/>
                                          </p:stCondLst>
                                        </p:cTn>
                                        <p:tgtEl>
                                          <p:spTgt spid="6"/>
                                        </p:tgtEl>
                                        <p:attrNameLst>
                                          <p:attrName>r</p:attrName>
                                        </p:attrNameLst>
                                      </p:cBhvr>
                                    </p:animRot>
                                  </p:childTnLst>
                                </p:cTn>
                              </p:par>
                              <p:par>
                                <p:cTn id="17" presetID="32" presetClass="emph" presetSubtype="0" fill="hold" nodeType="withEffect">
                                  <p:stCondLst>
                                    <p:cond delay="0"/>
                                  </p:stCondLst>
                                  <p:childTnLst>
                                    <p:animRot by="120000">
                                      <p:cBhvr>
                                        <p:cTn id="18" dur="350" fill="hold">
                                          <p:stCondLst>
                                            <p:cond delay="0"/>
                                          </p:stCondLst>
                                        </p:cTn>
                                        <p:tgtEl>
                                          <p:spTgt spid="8"/>
                                        </p:tgtEl>
                                        <p:attrNameLst>
                                          <p:attrName>r</p:attrName>
                                        </p:attrNameLst>
                                      </p:cBhvr>
                                    </p:animRot>
                                    <p:animRot by="-240000">
                                      <p:cBhvr>
                                        <p:cTn id="19" dur="700" fill="hold">
                                          <p:stCondLst>
                                            <p:cond delay="700"/>
                                          </p:stCondLst>
                                        </p:cTn>
                                        <p:tgtEl>
                                          <p:spTgt spid="8"/>
                                        </p:tgtEl>
                                        <p:attrNameLst>
                                          <p:attrName>r</p:attrName>
                                        </p:attrNameLst>
                                      </p:cBhvr>
                                    </p:animRot>
                                    <p:animRot by="240000">
                                      <p:cBhvr>
                                        <p:cTn id="20" dur="700" fill="hold">
                                          <p:stCondLst>
                                            <p:cond delay="1400"/>
                                          </p:stCondLst>
                                        </p:cTn>
                                        <p:tgtEl>
                                          <p:spTgt spid="8"/>
                                        </p:tgtEl>
                                        <p:attrNameLst>
                                          <p:attrName>r</p:attrName>
                                        </p:attrNameLst>
                                      </p:cBhvr>
                                    </p:animRot>
                                    <p:animRot by="-240000">
                                      <p:cBhvr>
                                        <p:cTn id="21" dur="700" fill="hold">
                                          <p:stCondLst>
                                            <p:cond delay="2100"/>
                                          </p:stCondLst>
                                        </p:cTn>
                                        <p:tgtEl>
                                          <p:spTgt spid="8"/>
                                        </p:tgtEl>
                                        <p:attrNameLst>
                                          <p:attrName>r</p:attrName>
                                        </p:attrNameLst>
                                      </p:cBhvr>
                                    </p:animRot>
                                    <p:animRot by="120000">
                                      <p:cBhvr>
                                        <p:cTn id="22" dur="700" fill="hold">
                                          <p:stCondLst>
                                            <p:cond delay="2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6640"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6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7048" fill="hold"/>
                                        <p:tgtEl>
                                          <p:spTgt spid="13"/>
                                        </p:tgtEl>
                                      </p:cBhvr>
                                    </p:cmd>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13"/>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128" y="3155888"/>
            <a:ext cx="2838451" cy="1146116"/>
          </a:xfrm>
        </p:spPr>
        <p:txBody>
          <a:bodyPr/>
          <a:lstStyle/>
          <a:p>
            <a:endParaRPr lang="en-US" dirty="0"/>
          </a:p>
          <a:p>
            <a:pPr marL="0" indent="0">
              <a:buNone/>
            </a:pPr>
            <a:r>
              <a:rPr lang="en-US" sz="4000" dirty="0">
                <a:solidFill>
                  <a:srgbClr val="FF5050"/>
                </a:solidFill>
              </a:rPr>
              <a:t>400 </a:t>
            </a:r>
            <a:r>
              <a:rPr lang="en-US" dirty="0">
                <a:solidFill>
                  <a:srgbClr val="FF5050"/>
                </a:solidFill>
              </a:rPr>
              <a:t>grams</a:t>
            </a:r>
            <a:endParaRPr lang="en-US" sz="4000" dirty="0">
              <a:solidFill>
                <a:srgbClr val="FF5050"/>
              </a:solidFill>
            </a:endParaRPr>
          </a:p>
        </p:txBody>
      </p:sp>
      <p:sp>
        <p:nvSpPr>
          <p:cNvPr id="4" name="Title 11"/>
          <p:cNvSpPr txBox="1">
            <a:spLocks/>
          </p:cNvSpPr>
          <p:nvPr/>
        </p:nvSpPr>
        <p:spPr>
          <a:xfrm>
            <a:off x="1590128" y="497305"/>
            <a:ext cx="8115346" cy="1120357"/>
          </a:xfrm>
          <a:prstGeom prst="rect">
            <a:avLst/>
          </a:prstGeom>
          <a:noFill/>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r>
              <a:rPr lang="en-US" sz="4300" dirty="0">
                <a:latin typeface="Arial" panose="020B0604020202020204" pitchFamily="34" charset="0"/>
                <a:ea typeface="Helvetica Neue" charset="0"/>
                <a:cs typeface="Arial" panose="020B0604020202020204" pitchFamily="34" charset="0"/>
              </a:rPr>
              <a:t>Chapter 1: The Message Centre </a:t>
            </a:r>
            <a:r>
              <a:rPr lang="en-US" sz="3500" i="1" dirty="0">
                <a:latin typeface="Arial" panose="020B0604020202020204" pitchFamily="34" charset="0"/>
                <a:ea typeface="Helvetica Neue" charset="0"/>
                <a:cs typeface="Arial" panose="020B0604020202020204" pitchFamily="34" charset="0"/>
              </a:rPr>
              <a:t>Children’s Brain</a:t>
            </a:r>
          </a:p>
        </p:txBody>
      </p:sp>
      <p:sp>
        <p:nvSpPr>
          <p:cNvPr id="9" name="Content Placeholder 2"/>
          <p:cNvSpPr txBox="1">
            <a:spLocks/>
          </p:cNvSpPr>
          <p:nvPr/>
        </p:nvSpPr>
        <p:spPr>
          <a:xfrm>
            <a:off x="4475415" y="1813717"/>
            <a:ext cx="2486734" cy="1146116"/>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None/>
            </a:pPr>
            <a:r>
              <a:rPr lang="en-US" sz="4000" dirty="0">
                <a:solidFill>
                  <a:srgbClr val="FF5050"/>
                </a:solidFill>
              </a:rPr>
              <a:t>1100 </a:t>
            </a:r>
            <a:r>
              <a:rPr lang="en-US" sz="2800" dirty="0">
                <a:solidFill>
                  <a:schemeClr val="bg1"/>
                </a:solidFill>
              </a:rPr>
              <a:t>grams</a:t>
            </a:r>
            <a:endParaRPr lang="en-US" sz="4000" dirty="0">
              <a:solidFill>
                <a:schemeClr val="bg1"/>
              </a:solidFill>
            </a:endParaRPr>
          </a:p>
        </p:txBody>
      </p:sp>
      <p:sp>
        <p:nvSpPr>
          <p:cNvPr id="10" name="Content Placeholder 2"/>
          <p:cNvSpPr txBox="1">
            <a:spLocks/>
          </p:cNvSpPr>
          <p:nvPr/>
        </p:nvSpPr>
        <p:spPr>
          <a:xfrm>
            <a:off x="7566234" y="1825976"/>
            <a:ext cx="3361579" cy="1146116"/>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r>
              <a:rPr lang="en-US" sz="3600" dirty="0">
                <a:solidFill>
                  <a:srgbClr val="FF5050"/>
                </a:solidFill>
              </a:rPr>
              <a:t>1300-1400 </a:t>
            </a:r>
            <a:r>
              <a:rPr lang="en-US" dirty="0">
                <a:solidFill>
                  <a:srgbClr val="E5431D"/>
                </a:solidFill>
              </a:rPr>
              <a:t>grams</a:t>
            </a:r>
            <a:endParaRPr lang="en-US" sz="3600" dirty="0">
              <a:solidFill>
                <a:srgbClr val="E5431D"/>
              </a:solidFill>
            </a:endParaRPr>
          </a:p>
        </p:txBody>
      </p:sp>
      <p:pic>
        <p:nvPicPr>
          <p:cNvPr id="8" name="Graphic 7" descr="Orange outline">
            <a:extLst>
              <a:ext uri="{FF2B5EF4-FFF2-40B4-BE49-F238E27FC236}">
                <a16:creationId xmlns:a16="http://schemas.microsoft.com/office/drawing/2014/main" id="{70464540-9351-4110-ABEE-755DD8843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6191" y="4302004"/>
            <a:ext cx="1219043" cy="1219043"/>
          </a:xfrm>
          <a:prstGeom prst="rect">
            <a:avLst/>
          </a:prstGeom>
        </p:spPr>
      </p:pic>
      <p:pic>
        <p:nvPicPr>
          <p:cNvPr id="12" name="Graphic 11" descr="Pineapple outline">
            <a:extLst>
              <a:ext uri="{FF2B5EF4-FFF2-40B4-BE49-F238E27FC236}">
                <a16:creationId xmlns:a16="http://schemas.microsoft.com/office/drawing/2014/main" id="{39A85326-9781-4681-94E1-6CAF787FB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3698" y="3033337"/>
            <a:ext cx="2838451" cy="2838451"/>
          </a:xfrm>
          <a:prstGeom prst="rect">
            <a:avLst/>
          </a:prstGeom>
        </p:spPr>
      </p:pic>
      <p:pic>
        <p:nvPicPr>
          <p:cNvPr id="14" name="Graphic 13" descr="Pumpkin outline">
            <a:extLst>
              <a:ext uri="{FF2B5EF4-FFF2-40B4-BE49-F238E27FC236}">
                <a16:creationId xmlns:a16="http://schemas.microsoft.com/office/drawing/2014/main" id="{2100D6C0-CEBE-4BE2-83DB-4345FE1F84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7105" y="2395166"/>
            <a:ext cx="4114795" cy="4114795"/>
          </a:xfrm>
          <a:prstGeom prst="rect">
            <a:avLst/>
          </a:prstGeom>
        </p:spPr>
      </p:pic>
    </p:spTree>
    <p:extLst>
      <p:ext uri="{BB962C8B-B14F-4D97-AF65-F5344CB8AC3E}">
        <p14:creationId xmlns:p14="http://schemas.microsoft.com/office/powerpoint/2010/main" val="1090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txBox="1">
            <a:spLocks/>
          </p:cNvSpPr>
          <p:nvPr/>
        </p:nvSpPr>
        <p:spPr>
          <a:xfrm>
            <a:off x="1576552" y="648285"/>
            <a:ext cx="9238593" cy="873125"/>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200" i="1" dirty="0">
                <a:latin typeface="Arial" panose="020B0604020202020204" pitchFamily="34" charset="0"/>
                <a:cs typeface="Arial" panose="020B0604020202020204" pitchFamily="34" charset="0"/>
              </a:rPr>
              <a:t>Neuronal connections</a:t>
            </a:r>
          </a:p>
          <a:p>
            <a:r>
              <a:rPr lang="en-AU" sz="3200" i="1" dirty="0">
                <a:latin typeface="Arial" panose="020B0604020202020204" pitchFamily="34" charset="0"/>
                <a:cs typeface="Arial" panose="020B0604020202020204" pitchFamily="34" charset="0"/>
              </a:rPr>
              <a:t>Traumatised brain</a:t>
            </a:r>
            <a:endParaRPr lang="en-US" sz="3200" i="1" dirty="0">
              <a:latin typeface="Arial" panose="020B0604020202020204" pitchFamily="34" charset="0"/>
              <a:cs typeface="Arial" panose="020B0604020202020204" pitchFamily="34" charset="0"/>
            </a:endParaRPr>
          </a:p>
        </p:txBody>
      </p:sp>
      <p:grpSp>
        <p:nvGrpSpPr>
          <p:cNvPr id="11" name="Group 10"/>
          <p:cNvGrpSpPr/>
          <p:nvPr/>
        </p:nvGrpSpPr>
        <p:grpSpPr>
          <a:xfrm rot="562524">
            <a:off x="2390504" y="2112192"/>
            <a:ext cx="5129347" cy="4583595"/>
            <a:chOff x="2477589" y="1978314"/>
            <a:chExt cx="5129347" cy="4583595"/>
          </a:xfrm>
        </p:grpSpPr>
        <p:sp>
          <p:nvSpPr>
            <p:cNvPr id="2" name="Oval 1"/>
            <p:cNvSpPr/>
            <p:nvPr/>
          </p:nvSpPr>
          <p:spPr>
            <a:xfrm>
              <a:off x="6091345" y="1989347"/>
              <a:ext cx="496388" cy="48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477589" y="3995174"/>
              <a:ext cx="496388" cy="4876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Oval 5"/>
            <p:cNvSpPr/>
            <p:nvPr/>
          </p:nvSpPr>
          <p:spPr>
            <a:xfrm>
              <a:off x="3383280" y="6074229"/>
              <a:ext cx="496388" cy="4876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Oval 6"/>
            <p:cNvSpPr/>
            <p:nvPr/>
          </p:nvSpPr>
          <p:spPr>
            <a:xfrm>
              <a:off x="5999604" y="6016390"/>
              <a:ext cx="496388" cy="487680"/>
            </a:xfrm>
            <a:prstGeom prst="ellipse">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8" name="Oval 7"/>
            <p:cNvSpPr/>
            <p:nvPr/>
          </p:nvSpPr>
          <p:spPr>
            <a:xfrm>
              <a:off x="7110548" y="4064312"/>
              <a:ext cx="496388" cy="487680"/>
            </a:xfrm>
            <a:prstGeom prst="ellipse">
              <a:avLst/>
            </a:prstGeom>
            <a:solidFill>
              <a:srgbClr val="ED8B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Oval 8"/>
            <p:cNvSpPr/>
            <p:nvPr/>
          </p:nvSpPr>
          <p:spPr>
            <a:xfrm>
              <a:off x="3483427" y="1978314"/>
              <a:ext cx="496388" cy="487680"/>
            </a:xfrm>
            <a:prstGeom prst="ellipse">
              <a:avLst/>
            </a:prstGeom>
            <a:solidFill>
              <a:srgbClr val="8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grpSp>
      <p:cxnSp>
        <p:nvCxnSpPr>
          <p:cNvPr id="13" name="Straight Arrow Connector 12"/>
          <p:cNvCxnSpPr>
            <a:stCxn id="9" idx="5"/>
            <a:endCxn id="7" idx="1"/>
          </p:cNvCxnSpPr>
          <p:nvPr/>
        </p:nvCxnSpPr>
        <p:spPr>
          <a:xfrm>
            <a:off x="4140728" y="2368589"/>
            <a:ext cx="1534619" cy="399661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a:endCxn id="2" idx="3"/>
          </p:cNvCxnSpPr>
          <p:nvPr/>
        </p:nvCxnSpPr>
        <p:spPr>
          <a:xfrm flipV="1">
            <a:off x="5675347" y="2747131"/>
            <a:ext cx="690355" cy="361807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3"/>
            <a:endCxn id="6" idx="7"/>
          </p:cNvCxnSpPr>
          <p:nvPr/>
        </p:nvCxnSpPr>
        <p:spPr>
          <a:xfrm flipH="1">
            <a:off x="3430860" y="2747131"/>
            <a:ext cx="2934842" cy="3306111"/>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7"/>
            <a:endCxn id="5" idx="6"/>
          </p:cNvCxnSpPr>
          <p:nvPr/>
        </p:nvCxnSpPr>
        <p:spPr>
          <a:xfrm flipH="1" flipV="1">
            <a:off x="2919586" y="4036378"/>
            <a:ext cx="511274" cy="2016864"/>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6"/>
            <a:endCxn id="8" idx="2"/>
          </p:cNvCxnSpPr>
          <p:nvPr/>
        </p:nvCxnSpPr>
        <p:spPr>
          <a:xfrm>
            <a:off x="2919586" y="4036378"/>
            <a:ext cx="4070052" cy="74207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9" idx="5"/>
          </p:cNvCxnSpPr>
          <p:nvPr/>
        </p:nvCxnSpPr>
        <p:spPr>
          <a:xfrm flipH="1" flipV="1">
            <a:off x="4140728" y="2368589"/>
            <a:ext cx="2848910" cy="2409862"/>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562524">
            <a:off x="2390504" y="2112192"/>
            <a:ext cx="5129347" cy="4583595"/>
            <a:chOff x="2477589" y="1978314"/>
            <a:chExt cx="5129347" cy="4583595"/>
          </a:xfrm>
        </p:grpSpPr>
        <p:sp>
          <p:nvSpPr>
            <p:cNvPr id="2" name="Oval 1"/>
            <p:cNvSpPr/>
            <p:nvPr/>
          </p:nvSpPr>
          <p:spPr>
            <a:xfrm>
              <a:off x="6091345" y="1989347"/>
              <a:ext cx="496388" cy="48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477589" y="3995174"/>
              <a:ext cx="496388" cy="4876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Oval 5"/>
            <p:cNvSpPr/>
            <p:nvPr/>
          </p:nvSpPr>
          <p:spPr>
            <a:xfrm>
              <a:off x="3383280" y="6074229"/>
              <a:ext cx="496388" cy="4876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Oval 6"/>
            <p:cNvSpPr/>
            <p:nvPr/>
          </p:nvSpPr>
          <p:spPr>
            <a:xfrm>
              <a:off x="5999604" y="6016390"/>
              <a:ext cx="496388" cy="487680"/>
            </a:xfrm>
            <a:prstGeom prst="ellipse">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8" name="Oval 7"/>
            <p:cNvSpPr/>
            <p:nvPr/>
          </p:nvSpPr>
          <p:spPr>
            <a:xfrm>
              <a:off x="7110548" y="4064312"/>
              <a:ext cx="496388" cy="487680"/>
            </a:xfrm>
            <a:prstGeom prst="ellipse">
              <a:avLst/>
            </a:prstGeom>
            <a:solidFill>
              <a:srgbClr val="ED8B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Oval 8"/>
            <p:cNvSpPr/>
            <p:nvPr/>
          </p:nvSpPr>
          <p:spPr>
            <a:xfrm>
              <a:off x="3483427" y="1978314"/>
              <a:ext cx="496388" cy="487680"/>
            </a:xfrm>
            <a:prstGeom prst="ellipse">
              <a:avLst/>
            </a:prstGeom>
            <a:solidFill>
              <a:srgbClr val="8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grpSp>
      <p:cxnSp>
        <p:nvCxnSpPr>
          <p:cNvPr id="13" name="Straight Arrow Connector 12"/>
          <p:cNvCxnSpPr>
            <a:stCxn id="9" idx="5"/>
            <a:endCxn id="7" idx="1"/>
          </p:cNvCxnSpPr>
          <p:nvPr/>
        </p:nvCxnSpPr>
        <p:spPr>
          <a:xfrm>
            <a:off x="4140728" y="2368589"/>
            <a:ext cx="1534619" cy="39966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a:endCxn id="2" idx="3"/>
          </p:cNvCxnSpPr>
          <p:nvPr/>
        </p:nvCxnSpPr>
        <p:spPr>
          <a:xfrm flipV="1">
            <a:off x="5675347" y="2747131"/>
            <a:ext cx="690355" cy="3618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3"/>
            <a:endCxn id="6" idx="7"/>
          </p:cNvCxnSpPr>
          <p:nvPr/>
        </p:nvCxnSpPr>
        <p:spPr>
          <a:xfrm flipH="1">
            <a:off x="3430860" y="2747131"/>
            <a:ext cx="2934842" cy="33061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7"/>
            <a:endCxn id="5" idx="6"/>
          </p:cNvCxnSpPr>
          <p:nvPr/>
        </p:nvCxnSpPr>
        <p:spPr>
          <a:xfrm flipH="1" flipV="1">
            <a:off x="2919586" y="4036378"/>
            <a:ext cx="511274" cy="2016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6"/>
            <a:endCxn id="8" idx="2"/>
          </p:cNvCxnSpPr>
          <p:nvPr/>
        </p:nvCxnSpPr>
        <p:spPr>
          <a:xfrm>
            <a:off x="2919586" y="4036378"/>
            <a:ext cx="4070052" cy="742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9" idx="5"/>
          </p:cNvCxnSpPr>
          <p:nvPr/>
        </p:nvCxnSpPr>
        <p:spPr>
          <a:xfrm flipH="1" flipV="1">
            <a:off x="4140728" y="2368589"/>
            <a:ext cx="2848910" cy="2409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1"/>
          <p:cNvSpPr txBox="1">
            <a:spLocks/>
          </p:cNvSpPr>
          <p:nvPr/>
        </p:nvSpPr>
        <p:spPr>
          <a:xfrm>
            <a:off x="1576552" y="648285"/>
            <a:ext cx="9238593" cy="873125"/>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200" i="1" dirty="0">
                <a:latin typeface="Arial" panose="020B0604020202020204" pitchFamily="34" charset="0"/>
                <a:cs typeface="Arial" panose="020B0604020202020204" pitchFamily="34" charset="0"/>
              </a:rPr>
              <a:t>Neuronal connections</a:t>
            </a:r>
          </a:p>
          <a:p>
            <a:r>
              <a:rPr lang="en-AU" sz="3200" i="1" dirty="0">
                <a:latin typeface="Arial" panose="020B0604020202020204" pitchFamily="34" charset="0"/>
                <a:cs typeface="Arial" panose="020B0604020202020204" pitchFamily="34" charset="0"/>
              </a:rPr>
              <a:t>Traumatised brain </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26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562524">
            <a:off x="2390504" y="2112192"/>
            <a:ext cx="5129347" cy="4583595"/>
            <a:chOff x="2477589" y="1978314"/>
            <a:chExt cx="5129347" cy="4583595"/>
          </a:xfrm>
        </p:grpSpPr>
        <p:sp>
          <p:nvSpPr>
            <p:cNvPr id="2" name="Oval 1"/>
            <p:cNvSpPr/>
            <p:nvPr/>
          </p:nvSpPr>
          <p:spPr>
            <a:xfrm>
              <a:off x="6091345" y="1989347"/>
              <a:ext cx="496388" cy="48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477589" y="3995174"/>
              <a:ext cx="496388" cy="4876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Oval 5"/>
            <p:cNvSpPr/>
            <p:nvPr/>
          </p:nvSpPr>
          <p:spPr>
            <a:xfrm>
              <a:off x="3383280" y="6074229"/>
              <a:ext cx="496388" cy="4876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Oval 6"/>
            <p:cNvSpPr/>
            <p:nvPr/>
          </p:nvSpPr>
          <p:spPr>
            <a:xfrm>
              <a:off x="5999604" y="6016390"/>
              <a:ext cx="496388" cy="487680"/>
            </a:xfrm>
            <a:prstGeom prst="ellipse">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8" name="Oval 7"/>
            <p:cNvSpPr/>
            <p:nvPr/>
          </p:nvSpPr>
          <p:spPr>
            <a:xfrm>
              <a:off x="7110548" y="4064312"/>
              <a:ext cx="496388" cy="487680"/>
            </a:xfrm>
            <a:prstGeom prst="ellipse">
              <a:avLst/>
            </a:prstGeom>
            <a:solidFill>
              <a:srgbClr val="ED8B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Oval 8"/>
            <p:cNvSpPr/>
            <p:nvPr/>
          </p:nvSpPr>
          <p:spPr>
            <a:xfrm>
              <a:off x="3483427" y="1978314"/>
              <a:ext cx="496388" cy="487680"/>
            </a:xfrm>
            <a:prstGeom prst="ellipse">
              <a:avLst/>
            </a:prstGeom>
            <a:solidFill>
              <a:srgbClr val="8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grpSp>
      <p:cxnSp>
        <p:nvCxnSpPr>
          <p:cNvPr id="13" name="Straight Arrow Connector 12"/>
          <p:cNvCxnSpPr>
            <a:stCxn id="9" idx="5"/>
            <a:endCxn id="7" idx="1"/>
          </p:cNvCxnSpPr>
          <p:nvPr/>
        </p:nvCxnSpPr>
        <p:spPr>
          <a:xfrm>
            <a:off x="4140728" y="2368589"/>
            <a:ext cx="1534619" cy="39966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a:endCxn id="2" idx="3"/>
          </p:cNvCxnSpPr>
          <p:nvPr/>
        </p:nvCxnSpPr>
        <p:spPr>
          <a:xfrm flipV="1">
            <a:off x="5675347" y="2747131"/>
            <a:ext cx="690355" cy="3618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 idx="3"/>
            <a:endCxn id="6" idx="7"/>
          </p:cNvCxnSpPr>
          <p:nvPr/>
        </p:nvCxnSpPr>
        <p:spPr>
          <a:xfrm flipH="1">
            <a:off x="3430860" y="2747131"/>
            <a:ext cx="2934842" cy="33061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7"/>
            <a:endCxn id="5" idx="6"/>
          </p:cNvCxnSpPr>
          <p:nvPr/>
        </p:nvCxnSpPr>
        <p:spPr>
          <a:xfrm flipH="1" flipV="1">
            <a:off x="2919586" y="4036378"/>
            <a:ext cx="511274" cy="2016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6"/>
            <a:endCxn id="8" idx="2"/>
          </p:cNvCxnSpPr>
          <p:nvPr/>
        </p:nvCxnSpPr>
        <p:spPr>
          <a:xfrm>
            <a:off x="2919586" y="4036378"/>
            <a:ext cx="4070052" cy="742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2"/>
            <a:endCxn id="9" idx="5"/>
          </p:cNvCxnSpPr>
          <p:nvPr/>
        </p:nvCxnSpPr>
        <p:spPr>
          <a:xfrm flipH="1" flipV="1">
            <a:off x="4140728" y="2368589"/>
            <a:ext cx="2848910" cy="2409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4"/>
            <a:endCxn id="6" idx="1"/>
          </p:cNvCxnSpPr>
          <p:nvPr/>
        </p:nvCxnSpPr>
        <p:spPr>
          <a:xfrm flipH="1">
            <a:off x="3084549" y="2410465"/>
            <a:ext cx="871389" cy="3585598"/>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1"/>
            <a:endCxn id="8" idx="3"/>
          </p:cNvCxnSpPr>
          <p:nvPr/>
        </p:nvCxnSpPr>
        <p:spPr>
          <a:xfrm flipV="1">
            <a:off x="3084549" y="4960410"/>
            <a:ext cx="3948725" cy="1035653"/>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2" idx="4"/>
          </p:cNvCxnSpPr>
          <p:nvPr/>
        </p:nvCxnSpPr>
        <p:spPr>
          <a:xfrm flipH="1" flipV="1">
            <a:off x="6527223" y="2846186"/>
            <a:ext cx="506051" cy="2114224"/>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4"/>
            <a:endCxn id="5" idx="7"/>
          </p:cNvCxnSpPr>
          <p:nvPr/>
        </p:nvCxnSpPr>
        <p:spPr>
          <a:xfrm flipH="1">
            <a:off x="2875950" y="2846186"/>
            <a:ext cx="3651273" cy="1008233"/>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7"/>
            <a:endCxn id="7" idx="2"/>
          </p:cNvCxnSpPr>
          <p:nvPr/>
        </p:nvCxnSpPr>
        <p:spPr>
          <a:xfrm>
            <a:off x="2875950" y="3854419"/>
            <a:ext cx="2699586" cy="2669059"/>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2"/>
            <a:endCxn id="9" idx="4"/>
          </p:cNvCxnSpPr>
          <p:nvPr/>
        </p:nvCxnSpPr>
        <p:spPr>
          <a:xfrm flipH="1" flipV="1">
            <a:off x="3955938" y="2410465"/>
            <a:ext cx="1619598" cy="4113013"/>
          </a:xfrm>
          <a:prstGeom prst="straightConnector1">
            <a:avLst/>
          </a:prstGeom>
          <a:ln w="9525">
            <a:solidFill>
              <a:srgbClr val="669900"/>
            </a:solidFill>
            <a:tailEnd type="triangle"/>
          </a:ln>
        </p:spPr>
        <p:style>
          <a:lnRef idx="1">
            <a:schemeClr val="accent1"/>
          </a:lnRef>
          <a:fillRef idx="0">
            <a:schemeClr val="accent1"/>
          </a:fillRef>
          <a:effectRef idx="0">
            <a:schemeClr val="accent1"/>
          </a:effectRef>
          <a:fontRef idx="minor">
            <a:schemeClr val="tx1"/>
          </a:fontRef>
        </p:style>
      </p:cxnSp>
      <p:sp>
        <p:nvSpPr>
          <p:cNvPr id="35" name="Title 11"/>
          <p:cNvSpPr txBox="1">
            <a:spLocks/>
          </p:cNvSpPr>
          <p:nvPr/>
        </p:nvSpPr>
        <p:spPr>
          <a:xfrm>
            <a:off x="1576552" y="648285"/>
            <a:ext cx="9238593" cy="873125"/>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3800" b="1" i="0" kern="1200">
                <a:solidFill>
                  <a:schemeClr val="bg1"/>
                </a:solidFill>
                <a:latin typeface="Helvetica Neue" charset="0"/>
                <a:ea typeface="Helvetica Neue" charset="0"/>
                <a:cs typeface="Helvetica Neue" charset="0"/>
              </a:defRPr>
            </a:lvl1pPr>
          </a:lstStyle>
          <a:p>
            <a:r>
              <a:rPr lang="en-AU" sz="3200" i="1" dirty="0">
                <a:latin typeface="Arial" panose="020B0604020202020204" pitchFamily="34" charset="0"/>
                <a:cs typeface="Arial" panose="020B0604020202020204" pitchFamily="34" charset="0"/>
              </a:rPr>
              <a:t>Neuronal connections</a:t>
            </a:r>
          </a:p>
          <a:p>
            <a:r>
              <a:rPr lang="en-AU" sz="3200" i="1" dirty="0">
                <a:latin typeface="Arial" panose="020B0604020202020204" pitchFamily="34" charset="0"/>
                <a:cs typeface="Arial" panose="020B0604020202020204" pitchFamily="34" charset="0"/>
              </a:rPr>
              <a:t>Nurtured brain</a:t>
            </a: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9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6889</TotalTime>
  <Words>1686</Words>
  <Application>Microsoft Office PowerPoint</Application>
  <PresentationFormat>Widescreen</PresentationFormat>
  <Paragraphs>174</Paragraphs>
  <Slides>27</Slides>
  <Notes>27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AdamsHand</vt:lpstr>
      <vt:lpstr>Aller</vt:lpstr>
      <vt:lpstr>Arial</vt:lpstr>
      <vt:lpstr>Calibri</vt:lpstr>
      <vt:lpstr>Helvetica</vt:lpstr>
      <vt:lpstr>Helvetica Neue</vt:lpstr>
      <vt:lpstr>Helvetica Regular</vt:lpstr>
      <vt:lpstr>HelveticaNeueLT Pro 45 Lt</vt:lpstr>
      <vt:lpstr>Rockwell</vt:lpstr>
      <vt:lpstr>Third Rail</vt:lpstr>
      <vt:lpstr>Office Theme</vt:lpstr>
      <vt:lpstr>Bringing Up Great Kids (BUGK) </vt:lpstr>
      <vt:lpstr>Bringing Up Great Kids (BUGK) </vt:lpstr>
      <vt:lpstr>Housekeeping</vt:lpstr>
      <vt:lpstr>Group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 Pass the Virtual Parcel</vt:lpstr>
      <vt:lpstr>Chapter 2 Pass the Virtual Parcel</vt:lpstr>
      <vt:lpstr>Chapter 2 Pass the Virtual Parcel</vt:lpstr>
      <vt:lpstr>Chapter 2 Pass the Virtual Parcel</vt:lpstr>
      <vt:lpstr>Chapter 2 Pass the Virtual Parcel</vt:lpstr>
      <vt:lpstr>Chapter 2 Pass the Virtual Parcel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Maynard</dc:creator>
  <cp:lastModifiedBy>Pat Jewell</cp:lastModifiedBy>
  <cp:revision>292</cp:revision>
  <cp:lastPrinted>2018-02-08T21:56:17Z</cp:lastPrinted>
  <dcterms:created xsi:type="dcterms:W3CDTF">2016-02-11T21:41:36Z</dcterms:created>
  <dcterms:modified xsi:type="dcterms:W3CDTF">2023-02-27T22:27:40Z</dcterms:modified>
</cp:coreProperties>
</file>