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 id="2147483688" r:id="rId6"/>
  </p:sldMasterIdLst>
  <p:notesMasterIdLst>
    <p:notesMasterId r:id="rId19"/>
  </p:notesMasterIdLst>
  <p:handoutMasterIdLst>
    <p:handoutMasterId r:id="rId20"/>
  </p:handoutMasterIdLst>
  <p:sldIdLst>
    <p:sldId id="498" r:id="rId7"/>
    <p:sldId id="505" r:id="rId8"/>
    <p:sldId id="509" r:id="rId9"/>
    <p:sldId id="513" r:id="rId10"/>
    <p:sldId id="550" r:id="rId11"/>
    <p:sldId id="549" r:id="rId12"/>
    <p:sldId id="551" r:id="rId13"/>
    <p:sldId id="554" r:id="rId14"/>
    <p:sldId id="552" r:id="rId15"/>
    <p:sldId id="555" r:id="rId16"/>
    <p:sldId id="556" r:id="rId17"/>
    <p:sldId id="5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BABD9F-D095-0000-901F-4B0B2D14958C}" v="36" dt="2021-04-13T04:31:17.111"/>
    <p1510:client id="{7F002C73-F60F-A983-DD45-2A3A10125990}" v="6" dt="2021-04-13T03:22:13.956"/>
    <p1510:client id="{F4912EAE-2BAB-4484-B7FD-7410B5FFB63A}" v="2" dt="2021-04-13T03:23:36.2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1" autoAdjust="0"/>
    <p:restoredTop sz="59015" autoAdjust="0"/>
  </p:normalViewPr>
  <p:slideViewPr>
    <p:cSldViewPr snapToGrid="0">
      <p:cViewPr varScale="1">
        <p:scale>
          <a:sx n="50" d="100"/>
          <a:sy n="50" d="100"/>
        </p:scale>
        <p:origin x="1347" y="21"/>
      </p:cViewPr>
      <p:guideLst/>
    </p:cSldViewPr>
  </p:slideViewPr>
  <p:notesTextViewPr>
    <p:cViewPr>
      <p:scale>
        <a:sx n="1" d="1"/>
        <a:sy n="1" d="1"/>
      </p:scale>
      <p:origin x="0" y="0"/>
    </p:cViewPr>
  </p:notesTextViewPr>
  <p:notesViewPr>
    <p:cSldViewPr snapToGrid="0">
      <p:cViewPr varScale="1">
        <p:scale>
          <a:sx n="67" d="100"/>
          <a:sy n="67" d="100"/>
        </p:scale>
        <p:origin x="1821" y="75"/>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5B4338-78BA-46F5-9AC6-50CAEFF5EB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F8F4AF36-9E32-4A84-B382-CEE93FFB71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AU" dirty="0"/>
          </a:p>
        </p:txBody>
      </p:sp>
      <p:sp>
        <p:nvSpPr>
          <p:cNvPr id="4" name="Footer Placeholder 3">
            <a:extLst>
              <a:ext uri="{FF2B5EF4-FFF2-40B4-BE49-F238E27FC236}">
                <a16:creationId xmlns:a16="http://schemas.microsoft.com/office/drawing/2014/main" id="{D4E1E50A-CB46-4E7F-9BD7-AED7A7CE5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DE304ACB-3C80-4233-B7A7-EC68F06F44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0AA440-9260-4C6B-87FF-586A40E3BCE7}" type="slidenum">
              <a:rPr lang="en-AU" smtClean="0"/>
              <a:t>‹#›</a:t>
            </a:fld>
            <a:endParaRPr lang="en-AU"/>
          </a:p>
        </p:txBody>
      </p:sp>
    </p:spTree>
    <p:extLst>
      <p:ext uri="{BB962C8B-B14F-4D97-AF65-F5344CB8AC3E}">
        <p14:creationId xmlns:p14="http://schemas.microsoft.com/office/powerpoint/2010/main" val="7270064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42D98D-59A9-44FB-84FD-0987CCBE9CAA}" type="datetimeFigureOut">
              <a:rPr lang="en-AU" smtClean="0"/>
              <a:t>3/05/2021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AF2A4-37F1-46B1-A99A-A000CE7F0003}" type="slidenum">
              <a:rPr lang="en-AU" smtClean="0"/>
              <a:t>‹#›</a:t>
            </a:fld>
            <a:endParaRPr lang="en-AU"/>
          </a:p>
        </p:txBody>
      </p:sp>
    </p:spTree>
    <p:extLst>
      <p:ext uri="{BB962C8B-B14F-4D97-AF65-F5344CB8AC3E}">
        <p14:creationId xmlns:p14="http://schemas.microsoft.com/office/powerpoint/2010/main" val="2284097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Instructions for use of this package to be inserted here </a:t>
            </a:r>
          </a:p>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mn-lt"/>
                <a:ea typeface="+mn-ea"/>
                <a:cs typeface="+mn-cs"/>
              </a:rPr>
              <a:t>Please note the following points about the headings used in the notes page of each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mn-lt"/>
                <a:ea typeface="+mn-ea"/>
                <a:cs typeface="+mn-cs"/>
              </a:rPr>
              <a:t>Key points – </a:t>
            </a:r>
            <a:r>
              <a:rPr kumimoji="0" lang="en-AU" sz="1200" b="0" i="0" u="none" strike="noStrike" kern="1200" cap="none" spc="0" normalizeH="0" baseline="0" noProof="0" dirty="0">
                <a:ln>
                  <a:noFill/>
                </a:ln>
                <a:solidFill>
                  <a:prstClr val="black"/>
                </a:solidFill>
                <a:effectLst/>
                <a:uLnTx/>
                <a:uFillTx/>
                <a:latin typeface="+mn-lt"/>
                <a:ea typeface="+mn-ea"/>
                <a:cs typeface="+mn-cs"/>
              </a:rPr>
              <a:t>these are the main messages related to any particular slide and should be included in the training delivery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mn-lt"/>
                <a:ea typeface="+mn-ea"/>
                <a:cs typeface="+mn-cs"/>
              </a:rPr>
              <a:t>Background information – </a:t>
            </a:r>
            <a:r>
              <a:rPr kumimoji="0" lang="en-AU" sz="1200" b="0" i="0" u="none" strike="noStrike" kern="1200" cap="none" spc="0" normalizeH="0" baseline="0" noProof="0" dirty="0">
                <a:ln>
                  <a:noFill/>
                </a:ln>
                <a:solidFill>
                  <a:prstClr val="black"/>
                </a:solidFill>
                <a:effectLst/>
                <a:uLnTx/>
                <a:uFillTx/>
                <a:latin typeface="+mn-lt"/>
                <a:ea typeface="+mn-ea"/>
                <a:cs typeface="+mn-cs"/>
              </a:rPr>
              <a:t>this is information for the trainer only and does not need to be shared with the training participants</a:t>
            </a:r>
            <a:r>
              <a:rPr kumimoji="0" lang="en-AU" sz="1200" b="1"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mn-lt"/>
                <a:ea typeface="+mn-ea"/>
                <a:cs typeface="+mn-cs"/>
              </a:rPr>
              <a:t>Please note – </a:t>
            </a:r>
            <a:r>
              <a:rPr kumimoji="0" lang="en-AU" sz="1200" b="0" i="0" u="none" strike="noStrike" kern="1200" cap="none" spc="0" normalizeH="0" baseline="0" noProof="0" dirty="0">
                <a:ln>
                  <a:noFill/>
                </a:ln>
                <a:solidFill>
                  <a:prstClr val="black"/>
                </a:solidFill>
                <a:effectLst/>
                <a:uLnTx/>
                <a:uFillTx/>
                <a:latin typeface="+mn-lt"/>
                <a:ea typeface="+mn-ea"/>
                <a:cs typeface="+mn-cs"/>
              </a:rPr>
              <a:t>these are important information points about a particular slide or content area.  They should be reviewed prior to delivering the training to ensure the point is noted and followed as outlined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mn-lt"/>
                <a:ea typeface="+mn-ea"/>
                <a:cs typeface="+mn-cs"/>
              </a:rPr>
              <a:t>Activity </a:t>
            </a:r>
            <a:r>
              <a:rPr kumimoji="0" lang="en-AU" sz="1200" b="0" i="0" u="none" strike="noStrike" kern="1200" cap="none" spc="0" normalizeH="0" baseline="0" noProof="0" dirty="0">
                <a:ln>
                  <a:noFill/>
                </a:ln>
                <a:solidFill>
                  <a:prstClr val="black"/>
                </a:solidFill>
                <a:effectLst/>
                <a:uLnTx/>
                <a:uFillTx/>
                <a:latin typeface="+mn-lt"/>
                <a:ea typeface="+mn-ea"/>
                <a:cs typeface="+mn-cs"/>
              </a:rPr>
              <a:t>– these provide suggested activities to be undertaken during the session.  Trainers may choose which activities they include in the delivery of the session.  There is no expectation that all activities would be completed.  The selection is based on the trainers’ assessment on the group needs, the session facilitation and their own comfort with each activity.  We would suggest that additional activities are not used as there is already more content and activity ideas than could be included in any one session.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mn-lt"/>
                <a:ea typeface="+mn-ea"/>
                <a:cs typeface="+mn-cs"/>
              </a:rPr>
              <a:t>Additional points – </a:t>
            </a:r>
            <a:r>
              <a:rPr kumimoji="0" lang="en-AU" sz="1200" b="0" i="0" u="none" strike="noStrike" kern="1200" cap="none" spc="0" normalizeH="0" baseline="0" noProof="0" dirty="0">
                <a:ln>
                  <a:noFill/>
                </a:ln>
                <a:solidFill>
                  <a:prstClr val="black"/>
                </a:solidFill>
                <a:effectLst/>
                <a:uLnTx/>
                <a:uFillTx/>
                <a:latin typeface="+mn-lt"/>
                <a:ea typeface="+mn-ea"/>
                <a:cs typeface="+mn-cs"/>
              </a:rPr>
              <a:t>these are additional content points or questions for reflection and can be delivered to the participants in the session or just used for background information for trainers.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mn-lt"/>
                <a:ea typeface="+mn-ea"/>
                <a:cs typeface="+mn-cs"/>
              </a:rPr>
              <a:t>Handout – </a:t>
            </a:r>
            <a:r>
              <a:rPr kumimoji="0" lang="en-AU" sz="1200" b="0" i="0" u="none" strike="noStrike" kern="1200" cap="none" spc="0" normalizeH="0" baseline="0" noProof="0" dirty="0">
                <a:ln>
                  <a:noFill/>
                </a:ln>
                <a:solidFill>
                  <a:prstClr val="black"/>
                </a:solidFill>
                <a:effectLst/>
                <a:uLnTx/>
                <a:uFillTx/>
                <a:latin typeface="+mn-lt"/>
                <a:ea typeface="+mn-ea"/>
                <a:cs typeface="+mn-cs"/>
              </a:rPr>
              <a:t>denotes where there is an additional resource available for distribution to participants.  Ensuring that there are copies of these available is an important part of preparing for each session.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mn-lt"/>
                <a:ea typeface="+mn-ea"/>
                <a:cs typeface="+mn-cs"/>
              </a:rPr>
              <a:t>Optional handout and optional activity – </a:t>
            </a:r>
            <a:r>
              <a:rPr kumimoji="0" lang="en-AU" sz="1200" b="0" i="0" u="none" strike="noStrike" kern="1200" cap="none" spc="0" normalizeH="0" baseline="0" noProof="0" dirty="0">
                <a:ln>
                  <a:noFill/>
                </a:ln>
                <a:solidFill>
                  <a:prstClr val="black"/>
                </a:solidFill>
                <a:effectLst/>
                <a:uLnTx/>
                <a:uFillTx/>
                <a:latin typeface="+mn-lt"/>
                <a:ea typeface="+mn-ea"/>
                <a:cs typeface="+mn-cs"/>
              </a:rPr>
              <a:t>these are included in some sessions and mean that there needs to be some trainer discretion with regard to their use.  It is likely that this handout or activity may be too complex or too challenging for most groups and their use needs to be carefully considered.  Feel free to discuss their use with other SMART trainers, the DfE team or the ACF team</a:t>
            </a:r>
            <a:endParaRPr kumimoji="0" lang="en-AU" sz="1200" b="1" i="0" u="none" strike="noStrike" kern="1200" cap="none" spc="0" normalizeH="0" baseline="0" noProof="0" dirty="0">
              <a:ln>
                <a:noFill/>
              </a:ln>
              <a:solidFill>
                <a:prstClr val="black"/>
              </a:solidFill>
              <a:effectLst/>
              <a:uLnTx/>
              <a:uFillTx/>
              <a:latin typeface="+mn-lt"/>
              <a:ea typeface="+mn-ea"/>
              <a:cs typeface="+mn-cs"/>
            </a:endParaRPr>
          </a:p>
          <a:p>
            <a:endParaRPr lang="en-AU" b="1" dirty="0"/>
          </a:p>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mn-lt"/>
                <a:ea typeface="+mn-ea"/>
                <a:cs typeface="+mn-cs"/>
              </a:rPr>
              <a:t>This session should only be delivered after the foundational package has been delivered.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As a reminder, the additional sessions to the foundation training package are: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SMART PRACTICE – Strategies in action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Establishing and maintaining safe, supportive learning environments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Neurobiology of self-care and staff wellbeing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SMART audit tool – supporting trauma responsive school practices</a:t>
            </a:r>
            <a:endParaRPr lang="en-AU"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0252B-382C-4695-8800-125F61058E6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956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Background information</a:t>
            </a:r>
          </a:p>
          <a:p>
            <a:endParaRPr lang="en-AU" dirty="0"/>
          </a:p>
          <a:p>
            <a:r>
              <a:rPr lang="en-AU" dirty="0"/>
              <a:t>It is expected that this slide reinforces points already made in this session.</a:t>
            </a:r>
          </a:p>
          <a:p>
            <a:endParaRPr lang="en-AU" dirty="0"/>
          </a:p>
          <a:p>
            <a:r>
              <a:rPr lang="en-AU" dirty="0"/>
              <a:t>The final point in the slide is likely to have been reinforced with the activity discussion incorporated in the previous slide </a:t>
            </a:r>
            <a:r>
              <a:rPr lang="en-AU" dirty="0" err="1"/>
              <a:t>ie</a:t>
            </a:r>
            <a:r>
              <a:rPr lang="en-AU" dirty="0"/>
              <a:t>: what worked to help children and young people regulate?</a:t>
            </a:r>
          </a:p>
          <a:p>
            <a:endParaRPr lang="en-AU" dirty="0"/>
          </a:p>
          <a:p>
            <a:r>
              <a:rPr lang="en-AU" dirty="0"/>
              <a:t>As has been suggested previously, it will be helpful to delivering this session if trainers read the article at the following link to build their understanding of these concepts.</a:t>
            </a:r>
          </a:p>
          <a:p>
            <a:endParaRPr lang="en-AU" dirty="0"/>
          </a:p>
          <a:p>
            <a:r>
              <a:rPr lang="en-AU" dirty="0"/>
              <a:t>https://australianchildhoodfoundation.crackerhq.com/pvl/9b20e31a6fa3c43f414af2fcb00f1a52/pdf/9d6148d5-7ab5-4d5a-ac1e-78254bfdcbc4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0252B-382C-4695-8800-125F61058E6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534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Activity</a:t>
            </a:r>
          </a:p>
          <a:p>
            <a:endParaRPr lang="en-AU" b="1" dirty="0"/>
          </a:p>
          <a:p>
            <a:r>
              <a:rPr lang="en-AU" b="1" dirty="0"/>
              <a:t>Please note: </a:t>
            </a:r>
            <a:r>
              <a:rPr lang="en-AU" b="0" dirty="0"/>
              <a:t>Please consider carefully whether you want to use this activity with the staff group.  This can evoke reactions in people as they reflect on the meaning of safe relationships to them in their world.  It is worth giving a heads-up prior to doing the activity that this can sometimes evoke strong responses in people and that, if that happens, they should do whatever they need to do to keep themselves safe.  This might include needing to leave the room, passing on the activity or debriefing with a trusted colleague after the session.</a:t>
            </a:r>
          </a:p>
          <a:p>
            <a:endParaRPr lang="en-AU" b="0" dirty="0"/>
          </a:p>
          <a:p>
            <a:r>
              <a:rPr lang="en-AU" b="1" dirty="0"/>
              <a:t>Please note: </a:t>
            </a:r>
            <a:r>
              <a:rPr lang="en-AU" b="0" dirty="0"/>
              <a:t>We strongly suggest that you consider your own responses to these questions prior to undertaking the activity during the delivery of training.  What does it raise for you?  What are your responses?  Can you use those responses as examples in your training?</a:t>
            </a:r>
            <a:endParaRPr lang="en-AU" b="1" dirty="0"/>
          </a:p>
          <a:p>
            <a:endParaRPr lang="en-AU" b="0" dirty="0"/>
          </a:p>
          <a:p>
            <a:r>
              <a:rPr lang="en-AU" b="0" dirty="0"/>
              <a:t>Ask participants to reflect on their answers to these 3 questions individually.</a:t>
            </a:r>
          </a:p>
          <a:p>
            <a:r>
              <a:rPr lang="en-AU" b="0" dirty="0"/>
              <a:t>Then – discuss their responses in pairs or groups of 3.  This discussion only needs to be the aspects of the answers to the questions that people feel OK to share.</a:t>
            </a:r>
          </a:p>
          <a:p>
            <a:r>
              <a:rPr lang="en-AU" b="0" dirty="0"/>
              <a:t>The purpose of the activity is to really think about what safety actually means for us all as it can be easy to intellectualise this concept rather than ‘feel’ it.</a:t>
            </a:r>
          </a:p>
          <a:p>
            <a:r>
              <a:rPr lang="en-AU" b="0" dirty="0"/>
              <a:t>Then – there can be a whole group discussion about some of the themes that emerged from the conversation and then a focus on the responses to the final question.  How do we provide something of the experience of safety to the children and young people in the school or site.</a:t>
            </a:r>
          </a:p>
        </p:txBody>
      </p:sp>
      <p:sp>
        <p:nvSpPr>
          <p:cNvPr id="4" name="Slide Number Placeholder 3"/>
          <p:cNvSpPr>
            <a:spLocks noGrp="1"/>
          </p:cNvSpPr>
          <p:nvPr>
            <p:ph type="sldNum" sz="quarter" idx="5"/>
          </p:nvPr>
        </p:nvSpPr>
        <p:spPr/>
        <p:txBody>
          <a:bodyPr/>
          <a:lstStyle/>
          <a:p>
            <a:fld id="{408AF2A4-37F1-46B1-A99A-A000CE7F0003}" type="slidenum">
              <a:rPr lang="en-AU" smtClean="0"/>
              <a:t>11</a:t>
            </a:fld>
            <a:endParaRPr lang="en-AU"/>
          </a:p>
        </p:txBody>
      </p:sp>
    </p:spTree>
    <p:extLst>
      <p:ext uri="{BB962C8B-B14F-4D97-AF65-F5344CB8AC3E}">
        <p14:creationId xmlns:p14="http://schemas.microsoft.com/office/powerpoint/2010/main" val="495785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Activity</a:t>
            </a:r>
          </a:p>
          <a:p>
            <a:endParaRPr lang="en-AU" b="1" dirty="0"/>
          </a:p>
          <a:p>
            <a:r>
              <a:rPr lang="en-AU" b="0" dirty="0"/>
              <a:t>This final discussion activity supports the integration of the session content into the learning and practice of the participant group.</a:t>
            </a:r>
          </a:p>
          <a:p>
            <a:endParaRPr lang="en-AU" b="0" dirty="0"/>
          </a:p>
          <a:p>
            <a:r>
              <a:rPr lang="en-AU" b="0" dirty="0"/>
              <a:t>You might like to also suggest further training sessions to underpin the learning around Polyvagal Theory in the context of schools and other </a:t>
            </a:r>
            <a:r>
              <a:rPr lang="en-AU" b="0"/>
              <a:t>learning environments.</a:t>
            </a:r>
            <a:endParaRPr lang="en-AU" b="0" dirty="0"/>
          </a:p>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Remind the group about the additional SMART resources available, which may help with further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Other sessions available in the Train the trainer suite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SMART training calendar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Trauma Aware Schools initiative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broader series of DfE initiatives – outlined in the summary slide available in the foundational session content.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Discussion papers – available at https://professionals.childhood.org.au/making-space-learning-resources/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Further Australian Childhood Foundation resources - https://professionals.childhood.org.au/resources/ </a:t>
            </a:r>
          </a:p>
          <a:p>
            <a:endParaRPr lang="en-AU" b="1" dirty="0"/>
          </a:p>
        </p:txBody>
      </p:sp>
      <p:sp>
        <p:nvSpPr>
          <p:cNvPr id="4" name="Slide Number Placeholder 3"/>
          <p:cNvSpPr>
            <a:spLocks noGrp="1"/>
          </p:cNvSpPr>
          <p:nvPr>
            <p:ph type="sldNum" sz="quarter" idx="5"/>
          </p:nvPr>
        </p:nvSpPr>
        <p:spPr/>
        <p:txBody>
          <a:bodyPr/>
          <a:lstStyle/>
          <a:p>
            <a:fld id="{408AF2A4-37F1-46B1-A99A-A000CE7F0003}" type="slidenum">
              <a:rPr lang="en-AU" smtClean="0"/>
              <a:t>12</a:t>
            </a:fld>
            <a:endParaRPr lang="en-AU"/>
          </a:p>
        </p:txBody>
      </p:sp>
    </p:spTree>
    <p:extLst>
      <p:ext uri="{BB962C8B-B14F-4D97-AF65-F5344CB8AC3E}">
        <p14:creationId xmlns:p14="http://schemas.microsoft.com/office/powerpoint/2010/main" val="2183032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0252B-382C-4695-8800-125F61058E6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867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Background information</a:t>
            </a:r>
          </a:p>
          <a:p>
            <a:endParaRPr lang="en-US" dirty="0"/>
          </a:p>
          <a:p>
            <a:r>
              <a:rPr lang="en-US" dirty="0"/>
              <a:t>Specific additional learning outcomes may be identified for an individual site but these are the key areas to be covered over the 1 hour session.  This can be delivered over 90 minutes if required, as a maximum timeframe.</a:t>
            </a:r>
          </a:p>
          <a:p>
            <a:endParaRPr lang="en-US" dirty="0"/>
          </a:p>
          <a:p>
            <a:r>
              <a:rPr lang="en-US" dirty="0"/>
              <a:t>Please note the wording of success criteria, as requested by the SMART Train the trainer group.</a:t>
            </a:r>
          </a:p>
          <a:p>
            <a:endParaRPr lang="en-US" dirty="0"/>
          </a:p>
          <a:p>
            <a:r>
              <a:rPr lang="en-US" b="1" dirty="0"/>
              <a:t>Key points</a:t>
            </a:r>
          </a:p>
          <a:p>
            <a:endParaRPr lang="en-US" dirty="0"/>
          </a:p>
          <a:p>
            <a:r>
              <a:rPr lang="en-US" dirty="0"/>
              <a:t>This session is focused on exploring Polyvagal Theory, as outlined by Dr Stephen Porges, and ensuring its relevance to work within schools and other education environments.  It provides more theoretical understanding to support the implementation of trauma responsive practices.  The session has been developed in response to queries from schools who want to know more about this knowledge area because it is so relevant to education practice in the context of being trauma responsive.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0252B-382C-4695-8800-125F61058E6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071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slide provides an overview of some of the key messages from the foundational session and enables the trainer to review these and ensure a consistent understanding of the foundational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a:defRPr/>
            </a:pPr>
            <a:r>
              <a:rPr kumimoji="0" lang="en-US" b="1" i="0" u="none" strike="noStrike" kern="1200" cap="none" spc="0" normalizeH="0" baseline="0" noProof="0">
                <a:ln>
                  <a:noFill/>
                </a:ln>
                <a:effectLst/>
                <a:uLnTx/>
                <a:uFillTx/>
              </a:rPr>
              <a:t>Please note: </a:t>
            </a:r>
            <a:r>
              <a:rPr kumimoji="0" lang="en-US" b="0" i="0" u="none" strike="noStrike" kern="1200" cap="none" spc="0" normalizeH="0" baseline="0" noProof="0">
                <a:ln>
                  <a:noFill/>
                </a:ln>
                <a:effectLst/>
                <a:uLnTx/>
                <a:uFillTx/>
              </a:rPr>
              <a:t>This slide and content is repeated in all of the modules that are available alongside the foundational training package.</a:t>
            </a:r>
            <a:r>
              <a:rPr lang="en-US"/>
              <a:t> </a:t>
            </a:r>
            <a:r>
              <a:rPr kumimoji="0" lang="en-US" b="0" i="0" u="none" strike="noStrike" kern="1200" cap="none" spc="0" normalizeH="0" baseline="0" noProof="0">
                <a:ln>
                  <a:noFill/>
                </a:ln>
                <a:effectLst/>
                <a:uLnTx/>
                <a:uFillTx/>
              </a:rPr>
              <a:t> It is expected that you will </a:t>
            </a:r>
            <a:r>
              <a:rPr lang="en-US"/>
              <a:t>provide </a:t>
            </a:r>
            <a:r>
              <a:rPr kumimoji="0" lang="en-US" b="0" i="0" u="none" strike="noStrike" kern="1200" cap="none" spc="0" normalizeH="0" baseline="0" noProof="0">
                <a:ln>
                  <a:noFill/>
                </a:ln>
                <a:effectLst/>
                <a:uLnTx/>
                <a:uFillTx/>
              </a:rPr>
              <a:t>the review </a:t>
            </a:r>
            <a:r>
              <a:rPr lang="en-US"/>
              <a:t>as a discussion of the key points (below) and activity (see suggestions below) </a:t>
            </a:r>
            <a:r>
              <a:rPr kumimoji="0" lang="en-US" b="0" i="0" u="none" strike="noStrike" kern="1200" cap="none" spc="0" normalizeH="0" baseline="0" noProof="0">
                <a:ln>
                  <a:noFill/>
                </a:ln>
                <a:effectLst/>
                <a:uLnTx/>
                <a:uFillTx/>
              </a:rPr>
              <a:t>that best meets the needs of the session and the group to whom you are delivering.</a:t>
            </a:r>
            <a:endParaRPr lang="en-US"/>
          </a:p>
          <a:p>
            <a:pPr marL="0" marR="0" lvl="0" indent="0" algn="l" defTabSz="914400">
              <a:lnSpc>
                <a:spcPct val="100000"/>
              </a:lnSpc>
              <a:spcBef>
                <a:spcPts val="0"/>
              </a:spcBef>
              <a:spcAft>
                <a:spcPts val="0"/>
              </a:spcAft>
              <a:buClrTx/>
              <a:buSzTx/>
              <a:buFontTx/>
              <a:buNone/>
              <a:tabLst/>
              <a:defRPr/>
            </a:pPr>
            <a:endParaRPr lang="en-US" sz="1200" b="0"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Please note: </a:t>
            </a:r>
            <a:r>
              <a:rPr kumimoji="0" lang="en-US" sz="1200" b="0" i="0" u="none" strike="noStrike" kern="1200" cap="none" spc="0" normalizeH="0" baseline="0" noProof="0" dirty="0">
                <a:ln>
                  <a:noFill/>
                </a:ln>
                <a:solidFill>
                  <a:prstClr val="black"/>
                </a:solidFill>
                <a:effectLst/>
                <a:uLnTx/>
                <a:uFillTx/>
                <a:latin typeface="+mn-lt"/>
                <a:ea typeface="+mn-ea"/>
                <a:cs typeface="+mn-cs"/>
              </a:rPr>
              <a:t>The images included on this review slide are slightly different from those in the foundational package – particularly the brain summary and the relational exchange image.  This is done to reduce the wordiness on this ‘busy’ slide and also to reinforce the message with a different visual.  Reference can then be made to the foundational package and the key messages from that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Trainers might like to do a review activity, facilitate a Q &amp; A session to ensure consistent knowledge or just provide a summary of the key points represented by the images on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Neurobiology – the brain develops in a set sequence and broad parts of the brain hold broad functions.  This sequence and functioning is helpful in terms of understanding normative child development and also some the possible impacts of early childhood trauma.  It is also helpful in terms of considering reparative strategies or actions as we need to integrate all of the brain areas and functions.  You might like to remind participants about the brainstem, cerebellum, diencephalon, limbic system, amygdala, hippocampus, cortex and prefrontal cortex.  This could be done again through an activity (see below), Q &amp; A or in this key point summary.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importance of relationships – in development and in learning.  This also gives an opportunity to remind participants that relational trauma is particularly impactful because of the critical nature of relationships as an experience of survival, growth and thriving and a reminder that anything that threatens relationships can be experienced as a threat to survival.  However, the counter to this that needs to be reinforced is that relationships are also a site of repair and healing that are important for all educators and other staff to focus on and value.</a:t>
            </a:r>
          </a:p>
          <a:p>
            <a:pPr marL="171450" indent="-171450">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latin typeface="+mn-lt"/>
                <a:ea typeface="+mn-ea"/>
                <a:cs typeface="+mn-cs"/>
              </a:rPr>
              <a:t>Understanding behavior – this cycle outlines many points about understanding children and young people’s </a:t>
            </a:r>
            <a:r>
              <a:rPr lang="en-US">
                <a:solidFill>
                  <a:prstClr val="black"/>
                </a:solidFill>
              </a:rPr>
              <a:t>behaviour</a:t>
            </a:r>
            <a:r>
              <a:rPr kumimoji="0" lang="en-US" sz="1200" b="0" i="0" u="none" strike="noStrike" kern="1200" cap="none" spc="0" normalizeH="0" baseline="0" noProof="0">
                <a:ln>
                  <a:noFill/>
                </a:ln>
                <a:solidFill>
                  <a:prstClr val="black"/>
                </a:solidFill>
                <a:effectLst/>
                <a:uLnTx/>
                <a:uFillTx/>
                <a:latin typeface="+mn-lt"/>
                <a:ea typeface="+mn-ea"/>
                <a:cs typeface="+mn-cs"/>
              </a:rPr>
              <a:t>.</a:t>
            </a:r>
            <a:r>
              <a:rPr lang="en-US">
                <a:solidFill>
                  <a:prstClr val="black"/>
                </a:solidFill>
              </a:rPr>
              <a:t> </a:t>
            </a:r>
            <a:r>
              <a:rPr kumimoji="0" lang="en-US" sz="1200" b="0" i="0" u="none" strike="noStrike" kern="1200" cap="none" spc="0" normalizeH="0" baseline="0" noProof="0">
                <a:ln>
                  <a:noFill/>
                </a:ln>
                <a:solidFill>
                  <a:prstClr val="black"/>
                </a:solidFill>
                <a:effectLst/>
                <a:uLnTx/>
                <a:uFillTx/>
                <a:latin typeface="+mn-lt"/>
                <a:ea typeface="+mn-ea"/>
                <a:cs typeface="+mn-cs"/>
              </a:rPr>
              <a:t> This includes the fact that often </a:t>
            </a:r>
            <a:r>
              <a:rPr kumimoji="0" lang="en-US" sz="1200" b="0" i="0" u="none" strike="noStrike" kern="1200" cap="none" spc="0" normalizeH="0" baseline="0" noProof="0" dirty="0" err="1">
                <a:ln>
                  <a:noFill/>
                </a:ln>
                <a:solidFill>
                  <a:prstClr val="black"/>
                </a:solidFill>
                <a:effectLst/>
                <a:uLnTx/>
                <a:uFillTx/>
                <a:latin typeface="+mn-lt"/>
                <a:ea typeface="+mn-ea"/>
                <a:cs typeface="+mn-cs"/>
              </a:rPr>
              <a:t>behaviours</a:t>
            </a:r>
            <a:r>
              <a:rPr kumimoji="0" lang="en-US" sz="1200" b="0" i="0" u="none" strike="noStrike" kern="1200" cap="none" spc="0" normalizeH="0" baseline="0" noProof="0" dirty="0">
                <a:ln>
                  <a:noFill/>
                </a:ln>
                <a:solidFill>
                  <a:prstClr val="black"/>
                </a:solidFill>
                <a:effectLst/>
                <a:uLnTx/>
                <a:uFillTx/>
                <a:latin typeface="+mn-lt"/>
                <a:ea typeface="+mn-ea"/>
                <a:cs typeface="+mn-cs"/>
              </a:rPr>
              <a:t> play out as cycles of previous experiences being retriggered, as well as the fact that many </a:t>
            </a:r>
            <a:r>
              <a:rPr kumimoji="0" lang="en-US" sz="1200" b="0" i="0" u="none" strike="noStrike" kern="1200" cap="none" spc="0" normalizeH="0" baseline="0" noProof="0" dirty="0" err="1">
                <a:ln>
                  <a:noFill/>
                </a:ln>
                <a:solidFill>
                  <a:prstClr val="black"/>
                </a:solidFill>
                <a:effectLst/>
                <a:uLnTx/>
                <a:uFillTx/>
                <a:latin typeface="+mn-lt"/>
                <a:ea typeface="+mn-ea"/>
                <a:cs typeface="+mn-cs"/>
              </a:rPr>
              <a:t>behaviours</a:t>
            </a:r>
            <a:r>
              <a:rPr kumimoji="0" lang="en-US" sz="1200" b="0" i="0" u="none" strike="noStrike" kern="1200" cap="none" spc="0" normalizeH="0" baseline="0" noProof="0" dirty="0">
                <a:ln>
                  <a:noFill/>
                </a:ln>
                <a:solidFill>
                  <a:prstClr val="black"/>
                </a:solidFill>
                <a:effectLst/>
                <a:uLnTx/>
                <a:uFillTx/>
                <a:latin typeface="+mn-lt"/>
                <a:ea typeface="+mn-ea"/>
                <a:cs typeface="+mn-cs"/>
              </a:rPr>
              <a:t> are not conscious/cortical choices but are subconscious/subcortical reactions to past experiences.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Repetition builds brains – it is useful to also remind participants of the concept of neurons and neuronal connections.  This can be linked to the brain image as well as the </a:t>
            </a:r>
            <a:r>
              <a:rPr kumimoji="0" lang="en-US" sz="1200" b="0" i="0" u="none" strike="noStrike" kern="1200" cap="none" spc="0" normalizeH="0" baseline="0" noProof="0" dirty="0" err="1">
                <a:ln>
                  <a:noFill/>
                </a:ln>
                <a:solidFill>
                  <a:prstClr val="black"/>
                </a:solidFill>
                <a:effectLst/>
                <a:uLnTx/>
                <a:uFillTx/>
                <a:latin typeface="+mn-lt"/>
                <a:ea typeface="+mn-ea"/>
                <a:cs typeface="+mn-cs"/>
              </a:rPr>
              <a:t>behavioural</a:t>
            </a:r>
            <a:r>
              <a:rPr kumimoji="0" lang="en-US" sz="1200" b="0" i="0" u="none" strike="noStrike" kern="1200" cap="none" spc="0" normalizeH="0" baseline="0" noProof="0" dirty="0">
                <a:ln>
                  <a:noFill/>
                </a:ln>
                <a:solidFill>
                  <a:prstClr val="black"/>
                </a:solidFill>
                <a:effectLst/>
                <a:uLnTx/>
                <a:uFillTx/>
                <a:latin typeface="+mn-lt"/>
                <a:ea typeface="+mn-ea"/>
                <a:cs typeface="+mn-cs"/>
              </a:rPr>
              <a:t> cycle.  And of course it also links to the repeated positive relational experiences that build templates of relationship for children represented in the relationship image.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Hypo and hyper-arousal – this helps us to remember that children and young people can experience different responses to experiences of trauma that are linked to their physiological arousal.  These patterns tend to fall into hyper-arousal (or an ‘amped up’ arousal response that we might also know as the fight, flight or active freeze response) and hypo-arousal (or a ‘shut down’ arousal response that we might also know as the collapse and surrender response)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SMART PRACTICE – this is a response framework because the other message is one of hope.  The more we understand trauma, the better able we are to respond in ways that are both helpful and reparative.  This framework incorporates strategy ideas and actions that are: Predictable, Responsive, Attuned, Connecting, Translating, Involving, Calming and Engaging.  It is an opportunity to remind participants that the core elements are calming and engaging as regulation and relationships are critical strategies to respond to the impacts of trauma.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Activity - Q and A session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You might like to ask the group to discuss in groups of 4 – 5, what are 3 questions we have about neurobiology and trauma still?  You can then record them and work to answer them with the group and/or put any unknown questions on notice and work with the SMART Train the trainer group and Australian Childhood Foundation staff to find the answers.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focus of this session is on getting participants to consider questions they have and the facilitator providing answers.  The suggested activities below ask the participants to reflect on their own knowledge </a:t>
            </a:r>
            <a:r>
              <a:rPr kumimoji="0" lang="en-US" sz="1200" b="0" i="0" u="none" strike="noStrike" kern="1200" cap="none" spc="0" normalizeH="0" baseline="0" noProof="0" dirty="0" err="1">
                <a:ln>
                  <a:noFill/>
                </a:ln>
                <a:solidFill>
                  <a:prstClr val="black"/>
                </a:solidFill>
                <a:effectLst/>
                <a:uLnTx/>
                <a:uFillTx/>
                <a:latin typeface="+mn-lt"/>
                <a:ea typeface="+mn-ea"/>
                <a:cs typeface="+mn-cs"/>
              </a:rPr>
              <a:t>ie</a:t>
            </a:r>
            <a:r>
              <a:rPr kumimoji="0" lang="en-US" sz="1200" b="0" i="0" u="none" strike="noStrike" kern="1200" cap="none" spc="0" normalizeH="0" baseline="0" noProof="0" dirty="0">
                <a:ln>
                  <a:noFill/>
                </a:ln>
                <a:solidFill>
                  <a:prstClr val="black"/>
                </a:solidFill>
                <a:effectLst/>
                <a:uLnTx/>
                <a:uFillTx/>
                <a:latin typeface="+mn-lt"/>
                <a:ea typeface="+mn-ea"/>
                <a:cs typeface="+mn-cs"/>
              </a:rPr>
              <a:t>: provide their own answers!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Review activity suggestions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following activity ideas are provided as suggestions.  You may like to do your own review activity but its focus is only on key messages from the foundational training session and should not introduce new models of ways of working.  Equally, it is suggested that facilitators only select 1 activity to enable the full session content to commence as soon as possible.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Activity 1 – Our top 5 messages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Break the participant group into groups of around 5 people.  You may like to consider how groups are divided based on natural groups within the participant cohort or do random allocation or selection.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Ask the group to come up with their ‘top 5 messages about neurobiology and trauma we know’.   This gives participants an opportunity to revisit the foundational session content to articulate the key things they remember of the session.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Ask each group to share their top 5 to look at themes and key learning.  You can use the ‘key messages’ section included above to fill in any gaps as required.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Activity 2 – Brain puzzle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Use the brain picture provided in the foundational session slides to make a ‘puzzle’ which you can then cut out into the different parts of the brain.  Break the participants into groups and get them to put the puzzle together and then discuss a) the function of each part of the brain, b) how it might be impacted by trauma and c) one activity or strategy that supports the healthy development or functioning of that part.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Again, you may need to fill in gaps in knowledge and understanding.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Activity 3 – Key terms and definitions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activity could be done as a visual activity on slides, a verbal activity </a:t>
            </a:r>
            <a:r>
              <a:rPr kumimoji="0" lang="en-US" sz="1200" b="0" i="0" u="none" strike="noStrike" kern="1200" cap="none" spc="0" normalizeH="0" baseline="0" noProof="0" dirty="0" err="1">
                <a:ln>
                  <a:noFill/>
                </a:ln>
                <a:solidFill>
                  <a:prstClr val="black"/>
                </a:solidFill>
                <a:effectLst/>
                <a:uLnTx/>
                <a:uFillTx/>
                <a:latin typeface="+mn-lt"/>
                <a:ea typeface="+mn-ea"/>
                <a:cs typeface="+mn-cs"/>
              </a:rPr>
              <a:t>ie</a:t>
            </a:r>
            <a:r>
              <a:rPr kumimoji="0" lang="en-US" sz="1200" b="0" i="0" u="none" strike="noStrike" kern="1200" cap="none" spc="0" normalizeH="0" baseline="0" noProof="0" dirty="0">
                <a:ln>
                  <a:noFill/>
                </a:ln>
                <a:solidFill>
                  <a:prstClr val="black"/>
                </a:solidFill>
                <a:effectLst/>
                <a:uLnTx/>
                <a:uFillTx/>
                <a:latin typeface="+mn-lt"/>
                <a:ea typeface="+mn-ea"/>
                <a:cs typeface="+mn-cs"/>
              </a:rPr>
              <a:t>: read the definition and participants have to link it to the word written on the board or screen or a written activity </a:t>
            </a:r>
            <a:r>
              <a:rPr kumimoji="0" lang="en-US" sz="1200" b="0" i="0" u="none" strike="noStrike" kern="1200" cap="none" spc="0" normalizeH="0" baseline="0" noProof="0" dirty="0" err="1">
                <a:ln>
                  <a:noFill/>
                </a:ln>
                <a:solidFill>
                  <a:prstClr val="black"/>
                </a:solidFill>
                <a:effectLst/>
                <a:uLnTx/>
                <a:uFillTx/>
                <a:latin typeface="+mn-lt"/>
                <a:ea typeface="+mn-ea"/>
                <a:cs typeface="+mn-cs"/>
              </a:rPr>
              <a:t>ie</a:t>
            </a:r>
            <a:r>
              <a:rPr kumimoji="0" lang="en-US" sz="1200" b="0" i="0" u="none" strike="noStrike" kern="1200" cap="none" spc="0" normalizeH="0" baseline="0" noProof="0" dirty="0">
                <a:ln>
                  <a:noFill/>
                </a:ln>
                <a:solidFill>
                  <a:prstClr val="black"/>
                </a:solidFill>
                <a:effectLst/>
                <a:uLnTx/>
                <a:uFillTx/>
                <a:latin typeface="+mn-lt"/>
                <a:ea typeface="+mn-ea"/>
                <a:cs typeface="+mn-cs"/>
              </a:rPr>
              <a:t>: provide groups with separate words and definitions and ask them to match each.  Or you may have your own idea about how to do it!  Basically, it is just asking people to match the key term to its relevant definition.  The list is included below: (you may like to use all or selected terms and their definitions)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Brainstem – Lowest part of the brain and responsible for basic physiological functioning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Cerebellum – A part of the brain particularly responsible for movement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Limbic lobe -  A part of the brain particularly responsible for emotional processing.  It includes the amygdala and hippocampus.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Diencephalon – An area of the brain that receives sensory information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Cortex – The largest part of the brain and particularly responsible for conscious thought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Sub-cortical – Refers to parts of the brain underneath the cortex (</a:t>
            </a:r>
            <a:r>
              <a:rPr kumimoji="0" lang="en-US" sz="1200" b="0" i="0" u="none" strike="noStrike" kern="1200" cap="none" spc="0" normalizeH="0" baseline="0" noProof="0" dirty="0" err="1">
                <a:ln>
                  <a:noFill/>
                </a:ln>
                <a:solidFill>
                  <a:prstClr val="black"/>
                </a:solidFill>
                <a:effectLst/>
                <a:uLnTx/>
                <a:uFillTx/>
                <a:latin typeface="+mn-lt"/>
                <a:ea typeface="+mn-ea"/>
                <a:cs typeface="+mn-cs"/>
              </a:rPr>
              <a:t>ie</a:t>
            </a:r>
            <a:r>
              <a:rPr kumimoji="0" lang="en-US" sz="1200" b="0" i="0" u="none" strike="noStrike" kern="1200" cap="none" spc="0" normalizeH="0" baseline="0" noProof="0" dirty="0">
                <a:ln>
                  <a:noFill/>
                </a:ln>
                <a:solidFill>
                  <a:prstClr val="black"/>
                </a:solidFill>
                <a:effectLst/>
                <a:uLnTx/>
                <a:uFillTx/>
                <a:latin typeface="+mn-lt"/>
                <a:ea typeface="+mn-ea"/>
                <a:cs typeface="+mn-cs"/>
              </a:rPr>
              <a:t>: brainstem, cerebellum, limbic lobe and diencephalon)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Neuronal connections – Pathways between neurons that enable activity and that are strengthened through repetition of activation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PRACTICE – An 8 element framework for responding to children and young people that is grounded in an understanding of neurobiology and trauma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Hemispheres – The 2 sides of the brain (right and left) that hold different and complementary functions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Hyperarousal – A physiological state </a:t>
            </a:r>
            <a:r>
              <a:rPr kumimoji="0" lang="en-US" sz="1200" b="0" i="0" u="none" strike="noStrike" kern="1200" cap="none" spc="0" normalizeH="0" baseline="0" noProof="0" dirty="0" err="1">
                <a:ln>
                  <a:noFill/>
                </a:ln>
                <a:solidFill>
                  <a:prstClr val="black"/>
                </a:solidFill>
                <a:effectLst/>
                <a:uLnTx/>
                <a:uFillTx/>
                <a:latin typeface="+mn-lt"/>
                <a:ea typeface="+mn-ea"/>
                <a:cs typeface="+mn-cs"/>
              </a:rPr>
              <a:t>characterised</a:t>
            </a:r>
            <a:r>
              <a:rPr kumimoji="0" lang="en-US" sz="1200" b="0" i="0" u="none" strike="noStrike" kern="1200" cap="none" spc="0" normalizeH="0" baseline="0" noProof="0" dirty="0">
                <a:ln>
                  <a:noFill/>
                </a:ln>
                <a:solidFill>
                  <a:prstClr val="black"/>
                </a:solidFill>
                <a:effectLst/>
                <a:uLnTx/>
                <a:uFillTx/>
                <a:latin typeface="+mn-lt"/>
                <a:ea typeface="+mn-ea"/>
                <a:cs typeface="+mn-cs"/>
              </a:rPr>
              <a:t> by fight, flight or freeze responses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Hypoarousal</a:t>
            </a:r>
            <a:r>
              <a:rPr kumimoji="0" lang="en-US" sz="1200" b="0" i="0" u="none" strike="noStrike" kern="1200" cap="none" spc="0" normalizeH="0" baseline="0" noProof="0" dirty="0">
                <a:ln>
                  <a:noFill/>
                </a:ln>
                <a:solidFill>
                  <a:prstClr val="black"/>
                </a:solidFill>
                <a:effectLst/>
                <a:uLnTx/>
                <a:uFillTx/>
                <a:latin typeface="+mn-lt"/>
                <a:ea typeface="+mn-ea"/>
                <a:cs typeface="+mn-cs"/>
              </a:rPr>
              <a:t> – A physiological state characterized by collapse and surrender responses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Activity 4 – Reflective activity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asks the participants to think about the relevance of the foundational training session content to the children and young people with whom they work.  This activity could be done individually, in pairs, small groups or as a whole group discussion.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reflective question to be explored is: how has the information explored in the foundational training session helped you to understand and/or respond to a child or young person with whom you work?</a:t>
            </a:r>
          </a:p>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0252B-382C-4695-8800-125F61058E6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711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Copyright Australian Childhood Foundation 2009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B402F-975C-4624-9B44-BB928D06A62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554" name="Rectangle 7"/>
          <p:cNvSpPr txBox="1">
            <a:spLocks noGrp="1" noChangeArrowheads="1"/>
          </p:cNvSpPr>
          <p:nvPr/>
        </p:nvSpPr>
        <p:spPr bwMode="auto">
          <a:xfrm>
            <a:off x="3851402" y="9429968"/>
            <a:ext cx="2946275" cy="496670"/>
          </a:xfrm>
          <a:prstGeom prst="rect">
            <a:avLst/>
          </a:prstGeom>
          <a:noFill/>
          <a:ln w="9525">
            <a:noFill/>
            <a:miter lim="800000"/>
            <a:headEnd/>
            <a:tailEnd/>
          </a:ln>
        </p:spPr>
        <p:txBody>
          <a:bodyPr lIns="93177" tIns="46589" rIns="93177" bIns="46589" anchor="b"/>
          <a:lstStyle/>
          <a:p>
            <a:pPr marL="0" marR="0" lvl="0" indent="0" algn="r" defTabSz="931863" rtl="0" eaLnBrk="0" fontAlgn="auto" latinLnBrk="0" hangingPunct="0">
              <a:lnSpc>
                <a:spcPct val="100000"/>
              </a:lnSpc>
              <a:spcBef>
                <a:spcPts val="0"/>
              </a:spcBef>
              <a:spcAft>
                <a:spcPts val="0"/>
              </a:spcAft>
              <a:buClrTx/>
              <a:buSzTx/>
              <a:buFontTx/>
              <a:buNone/>
              <a:tabLst/>
              <a:defRPr/>
            </a:pPr>
            <a:fld id="{CCCCEEA4-93C3-4DDA-BBCC-7704CFDE918F}"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31863" rtl="0" eaLnBrk="0" fontAlgn="auto" latinLnBrk="0" hangingPunct="0">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51555" name="Rectangle 2"/>
          <p:cNvSpPr>
            <a:spLocks noGrp="1" noRot="1" noChangeAspect="1" noChangeArrowheads="1" noTextEdit="1"/>
          </p:cNvSpPr>
          <p:nvPr>
            <p:ph type="sldImg"/>
          </p:nvPr>
        </p:nvSpPr>
        <p:spPr>
          <a:xfrm>
            <a:off x="90488" y="744538"/>
            <a:ext cx="6616700" cy="3722687"/>
          </a:xfrm>
          <a:ln/>
        </p:spPr>
      </p:sp>
      <p:sp>
        <p:nvSpPr>
          <p:cNvPr id="151556" name="Rectangle 3"/>
          <p:cNvSpPr>
            <a:spLocks noGrp="1" noChangeArrowheads="1"/>
          </p:cNvSpPr>
          <p:nvPr>
            <p:ph type="body" idx="1"/>
          </p:nvPr>
        </p:nvSpPr>
        <p:spPr>
          <a:noFill/>
          <a:ln/>
        </p:spPr>
        <p:txBody>
          <a:bodyPr/>
          <a:lstStyle/>
          <a:p>
            <a:pPr eaLnBrk="1" hangingPunct="1"/>
            <a:r>
              <a:rPr lang="en-AU" b="1" dirty="0">
                <a:latin typeface="Arial" pitchFamily="34" charset="0"/>
                <a:ea typeface="ヒラギノ角ゴ Pro W3"/>
              </a:rPr>
              <a:t>Background information</a:t>
            </a:r>
          </a:p>
          <a:p>
            <a:pPr eaLnBrk="1" hangingPunct="1"/>
            <a:endParaRPr lang="en-AU" dirty="0">
              <a:latin typeface="Arial" pitchFamily="34" charset="0"/>
              <a:ea typeface="ヒラギノ角ゴ Pro W3"/>
            </a:endParaRPr>
          </a:p>
          <a:p>
            <a:pPr eaLnBrk="1" hangingPunct="1"/>
            <a:r>
              <a:rPr lang="en-AU" dirty="0">
                <a:latin typeface="Arial" pitchFamily="34" charset="0"/>
                <a:ea typeface="ヒラギノ角ゴ Pro W3"/>
              </a:rPr>
              <a:t>This slide reinforces the connection between Polyvagal Theory and the window of tolerance – 2 concepts introduced in the foundational package but explored in more detail here.</a:t>
            </a:r>
          </a:p>
          <a:p>
            <a:pPr eaLnBrk="1" hangingPunct="1"/>
            <a:endParaRPr lang="en-AU" dirty="0">
              <a:latin typeface="Arial" pitchFamily="34" charset="0"/>
              <a:ea typeface="ヒラギノ角ゴ Pro W3"/>
            </a:endParaRPr>
          </a:p>
          <a:p>
            <a:pPr eaLnBrk="1" hangingPunct="1"/>
            <a:r>
              <a:rPr lang="en-AU" b="1" dirty="0">
                <a:latin typeface="Arial" pitchFamily="34" charset="0"/>
                <a:ea typeface="ヒラギノ角ゴ Pro W3"/>
              </a:rPr>
              <a:t>Key points</a:t>
            </a:r>
          </a:p>
          <a:p>
            <a:pPr marL="171450" indent="-171450" eaLnBrk="1" hangingPunct="1">
              <a:buFont typeface="Arial" panose="020B0604020202020204" pitchFamily="34" charset="0"/>
              <a:buChar char="•"/>
            </a:pPr>
            <a:r>
              <a:rPr lang="en-AU" b="0" dirty="0">
                <a:latin typeface="Arial" pitchFamily="34" charset="0"/>
                <a:ea typeface="ヒラギノ角ゴ Pro W3"/>
              </a:rPr>
              <a:t>Our window of tolerance is what we would call social engagement in Polyvagal Theory terms.  This is our optimal state – from a physiological, cognitive, relational and wellbeing perspective.  We are best able to function, learn, relate and connect when we are in a social engagement state, or in our window of tolerance.</a:t>
            </a:r>
          </a:p>
          <a:p>
            <a:pPr marL="171450" indent="-171450" eaLnBrk="1" hangingPunct="1">
              <a:buFont typeface="Arial" panose="020B0604020202020204" pitchFamily="34" charset="0"/>
              <a:buChar char="•"/>
            </a:pPr>
            <a:r>
              <a:rPr lang="en-AU" b="0" dirty="0">
                <a:latin typeface="Arial" pitchFamily="34" charset="0"/>
                <a:ea typeface="ヒラギノ角ゴ Pro W3"/>
              </a:rPr>
              <a:t>Staying within this state is predicated on us feeling and being safe.  It is important to connect social engagement to safety because it is that sense of safety that enables us to engage in our optimal activity.</a:t>
            </a:r>
          </a:p>
          <a:p>
            <a:pPr marL="171450" indent="-171450" eaLnBrk="1" hangingPunct="1">
              <a:buFont typeface="Arial" panose="020B0604020202020204" pitchFamily="34" charset="0"/>
              <a:buChar char="•"/>
            </a:pPr>
            <a:r>
              <a:rPr lang="en-AU" b="0" dirty="0">
                <a:latin typeface="Arial" pitchFamily="34" charset="0"/>
                <a:ea typeface="ヒラギノ角ゴ Pro W3"/>
              </a:rPr>
              <a:t>This slide also introduces the states of hyper-arousal and hypo-arousal and how they connect to mobilisation and immobilisation respectively – the language of Polyvagal Theory.</a:t>
            </a:r>
          </a:p>
          <a:p>
            <a:pPr marL="171450" indent="-171450" eaLnBrk="1" hangingPunct="1">
              <a:buFont typeface="Arial" panose="020B0604020202020204" pitchFamily="34" charset="0"/>
              <a:buChar char="•"/>
            </a:pPr>
            <a:r>
              <a:rPr lang="en-AU" b="0" dirty="0">
                <a:latin typeface="Arial" pitchFamily="34" charset="0"/>
                <a:ea typeface="ヒラギノ角ゴ Pro W3"/>
              </a:rPr>
              <a:t>In trauma responsive practice, we are seeking to enable children and young people to experience safety enough to hold them within their window of tolerance and enable them to engage positively with learning and in relationships.  We need to think about the experiences and environmental considerations that build a sense of safety for children and young people who don’t often experience safety.</a:t>
            </a:r>
          </a:p>
        </p:txBody>
      </p:sp>
    </p:spTree>
    <p:extLst>
      <p:ext uri="{BB962C8B-B14F-4D97-AF65-F5344CB8AC3E}">
        <p14:creationId xmlns:p14="http://schemas.microsoft.com/office/powerpoint/2010/main" val="3778892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Copyright Australian Childhood Foundation 2009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D883C-7583-4D30-B9BA-CE12AE876FF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506" name="Rectangle 7"/>
          <p:cNvSpPr txBox="1">
            <a:spLocks noGrp="1" noChangeArrowheads="1"/>
          </p:cNvSpPr>
          <p:nvPr/>
        </p:nvSpPr>
        <p:spPr bwMode="auto">
          <a:xfrm>
            <a:off x="3851402" y="9429968"/>
            <a:ext cx="2946275" cy="496670"/>
          </a:xfrm>
          <a:prstGeom prst="rect">
            <a:avLst/>
          </a:prstGeom>
          <a:noFill/>
          <a:ln w="9525">
            <a:noFill/>
            <a:miter lim="800000"/>
            <a:headEnd/>
            <a:tailEnd/>
          </a:ln>
        </p:spPr>
        <p:txBody>
          <a:bodyPr lIns="93177" tIns="46589" rIns="93177" bIns="46589" anchor="b"/>
          <a:lstStyle/>
          <a:p>
            <a:pPr marL="0" marR="0" lvl="0" indent="0" algn="r" defTabSz="931863" rtl="0" eaLnBrk="0" fontAlgn="auto" latinLnBrk="0" hangingPunct="0">
              <a:lnSpc>
                <a:spcPct val="100000"/>
              </a:lnSpc>
              <a:spcBef>
                <a:spcPts val="0"/>
              </a:spcBef>
              <a:spcAft>
                <a:spcPts val="0"/>
              </a:spcAft>
              <a:buClrTx/>
              <a:buSzTx/>
              <a:buFontTx/>
              <a:buNone/>
              <a:tabLst/>
              <a:defRPr/>
            </a:pPr>
            <a:fld id="{EFC5EB42-D6DF-4D50-BB6B-5541420D5A57}"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31863" rtl="0" eaLnBrk="0" fontAlgn="auto" latinLnBrk="0" hangingPunct="0">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49507" name="Rectangle 2"/>
          <p:cNvSpPr>
            <a:spLocks noGrp="1" noRot="1" noChangeAspect="1" noChangeArrowheads="1" noTextEdit="1"/>
          </p:cNvSpPr>
          <p:nvPr>
            <p:ph type="sldImg"/>
          </p:nvPr>
        </p:nvSpPr>
        <p:spPr>
          <a:xfrm>
            <a:off x="90488" y="744538"/>
            <a:ext cx="6616700" cy="3722687"/>
          </a:xfrm>
          <a:ln/>
        </p:spPr>
      </p:sp>
      <p:sp>
        <p:nvSpPr>
          <p:cNvPr id="149508" name="Rectangle 3"/>
          <p:cNvSpPr>
            <a:spLocks noGrp="1" noChangeArrowheads="1"/>
          </p:cNvSpPr>
          <p:nvPr>
            <p:ph type="body" idx="1"/>
          </p:nvPr>
        </p:nvSpPr>
        <p:spPr>
          <a:noFill/>
          <a:ln/>
        </p:spPr>
        <p:txBody>
          <a:bodyPr/>
          <a:lstStyle/>
          <a:p>
            <a:r>
              <a:rPr lang="en-AU" b="1" dirty="0"/>
              <a:t>Background information</a:t>
            </a:r>
          </a:p>
          <a:p>
            <a:endParaRPr lang="en-AU" b="0" dirty="0"/>
          </a:p>
          <a:p>
            <a:r>
              <a:rPr lang="en-AU" b="0" dirty="0"/>
              <a:t>This content links concepts of safety as stems from an understanding of Polyvagal Theory with information about arousal levels and the window of tolerance.</a:t>
            </a:r>
          </a:p>
          <a:p>
            <a:endParaRPr lang="en-AU" b="0" dirty="0"/>
          </a:p>
          <a:p>
            <a:r>
              <a:rPr lang="en-AU" b="0" dirty="0"/>
              <a:t>You may like to start with the regulated arousal slide to discuss the key concepts or talk about the impacts of trauma on the window of tolerance.</a:t>
            </a:r>
          </a:p>
          <a:p>
            <a:endParaRPr lang="en-AU" b="0" dirty="0"/>
          </a:p>
          <a:p>
            <a:r>
              <a:rPr lang="en-AU" b="1" dirty="0"/>
              <a:t>Key points</a:t>
            </a:r>
          </a:p>
          <a:p>
            <a:pPr marL="171450" indent="-171450">
              <a:buFontTx/>
              <a:buChar char="-"/>
            </a:pPr>
            <a:r>
              <a:rPr lang="en-AU" b="0" dirty="0"/>
              <a:t>This shows a child, young person or adult moving outside of their window of tolerance.  </a:t>
            </a:r>
          </a:p>
          <a:p>
            <a:pPr marL="171450" indent="-171450">
              <a:buFontTx/>
              <a:buChar char="-"/>
            </a:pPr>
            <a:r>
              <a:rPr lang="en-AU" b="0" dirty="0"/>
              <a:t>We know that they can move into 2 different states</a:t>
            </a:r>
          </a:p>
          <a:p>
            <a:pPr marL="171450" indent="-171450">
              <a:buFontTx/>
              <a:buChar char="-"/>
            </a:pPr>
            <a:r>
              <a:rPr lang="en-AU" b="0" dirty="0"/>
              <a:t>Hyperarousal is linked to a mobilisation response as outlined in Polyvagal Theory.  It is grounded in responses based on fight, flight or freeze.  This is discussed in more detail on the next slide.</a:t>
            </a:r>
          </a:p>
          <a:p>
            <a:pPr marL="171450" indent="-171450">
              <a:buFontTx/>
              <a:buChar char="-"/>
            </a:pPr>
            <a:r>
              <a:rPr lang="en-AU" b="0" dirty="0" err="1"/>
              <a:t>Hypoarousal</a:t>
            </a:r>
            <a:r>
              <a:rPr lang="en-AU" b="0" dirty="0"/>
              <a:t> is linked to an immobilisation response as outlined in Polyvagal Theory.  It is grounded in responses based on collapse and surrender.  This is also discussed in more detail on the next slide.</a:t>
            </a:r>
          </a:p>
          <a:p>
            <a:pPr marL="171450" indent="-171450">
              <a:buFontTx/>
              <a:buChar char="-"/>
            </a:pPr>
            <a:r>
              <a:rPr lang="en-AU" b="0" dirty="0"/>
              <a:t>Children and young people can move in and out of their window of tolerance and are easily pushed up or down.</a:t>
            </a:r>
          </a:p>
          <a:p>
            <a:pPr marL="171450" indent="-171450">
              <a:buFontTx/>
              <a:buChar char="-"/>
            </a:pPr>
            <a:r>
              <a:rPr lang="en-AU" b="0" dirty="0"/>
              <a:t>Children and young people can display both patterns of responding but may be more likely to display one or the other.</a:t>
            </a:r>
          </a:p>
          <a:p>
            <a:pPr marL="171450" indent="-171450">
              <a:buFontTx/>
              <a:buChar char="-"/>
            </a:pPr>
            <a:r>
              <a:rPr lang="en-AU" b="0" dirty="0"/>
              <a:t>These responses are grounded in trying to survive threatening experiences and are seeking to support us to continue to survive.  However, repeated activation of these response patterns mean it is quicker and easier for us to move into these states as a ‘default’ response.  As we discuss throughout these modules, repetition builds brains.</a:t>
            </a:r>
            <a:endParaRPr lang="en-AU" b="1" dirty="0"/>
          </a:p>
          <a:p>
            <a:endParaRPr lang="en-AU" b="1" dirty="0"/>
          </a:p>
          <a:p>
            <a:pPr marL="171450" indent="-171450">
              <a:lnSpc>
                <a:spcPct val="150000"/>
              </a:lnSpc>
              <a:buFont typeface="Arial" pitchFamily="34" charset="0"/>
              <a:buChar char="•"/>
              <a:defRPr/>
            </a:pPr>
            <a:r>
              <a:rPr lang="en-US" b="0" dirty="0"/>
              <a:t>What does this look like for the children we work with?</a:t>
            </a:r>
          </a:p>
          <a:p>
            <a:pPr marL="171450" indent="-171450">
              <a:lnSpc>
                <a:spcPct val="150000"/>
              </a:lnSpc>
              <a:buFont typeface="Arial" pitchFamily="34" charset="0"/>
              <a:buChar char="•"/>
              <a:defRPr/>
            </a:pPr>
            <a:r>
              <a:rPr lang="en-US" b="0" dirty="0"/>
              <a:t>The lack of predictability makes transitions threatening – if I don’t know what is coming next and my amygdala is always switched on I’m going to appear either angry and aggressive or flat and withdrawn</a:t>
            </a:r>
          </a:p>
          <a:p>
            <a:pPr marL="171450" indent="-171450">
              <a:lnSpc>
                <a:spcPct val="150000"/>
              </a:lnSpc>
              <a:buFont typeface="Arial" pitchFamily="34" charset="0"/>
              <a:buChar char="•"/>
              <a:defRPr/>
            </a:pPr>
            <a:r>
              <a:rPr lang="en-US" b="0" dirty="0"/>
              <a:t>Until I can learn to calm and quiet my mind I may over react in situations that would normally give me pleasure and I enjoy</a:t>
            </a:r>
          </a:p>
          <a:p>
            <a:pPr marL="171450" indent="-171450">
              <a:lnSpc>
                <a:spcPct val="150000"/>
              </a:lnSpc>
              <a:buFont typeface="Arial" pitchFamily="34" charset="0"/>
              <a:buChar char="•"/>
              <a:defRPr/>
            </a:pPr>
            <a:r>
              <a:rPr lang="en-US" b="0" dirty="0"/>
              <a:t>Many abused children do not understand what they feel or why they act as they do. “ when asked why did  you do that?” – it’s like asking yourself why you locked your keys in your house and pulled the front door shut, you just know you are preoccupied and thinking of something else. Traumatized children often do things that do not make any logical sense – they do not live in a world of logic or reason, their bodies are often on autopilot.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mn-lt"/>
                <a:ea typeface="+mn-ea"/>
                <a:cs typeface="+mn-cs"/>
              </a:rPr>
              <a:t>Activity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Think about the children and young people you have worked with. What activities do you do to increase their window of tolerance?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-Submit – raise physiological arousal to keep them engaged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-Freeze – stretching, massaging, hand wringing to stimulate blood flow and movement through body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-Fight or Flight – Calming activities to help bring the hyper response down and restore manageability.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The goal is to produce a manageable level of arousal in order to process trauma.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We want regulated arousal</a:t>
            </a:r>
          </a:p>
          <a:p>
            <a:endParaRPr lang="en-AU" dirty="0"/>
          </a:p>
          <a:p>
            <a:r>
              <a:rPr lang="en-AU" b="1" dirty="0"/>
              <a:t>Additional information</a:t>
            </a:r>
          </a:p>
          <a:p>
            <a:pPr marL="0" lvl="0" algn="l"/>
            <a:r>
              <a:rPr lang="en-US" sz="1200" b="0" dirty="0">
                <a:solidFill>
                  <a:srgbClr val="63666A"/>
                </a:solidFill>
                <a:latin typeface="Helvetica" panose="020B0604020202030204" pitchFamily="34" charset="0"/>
                <a:cs typeface="Arial" pitchFamily="34" charset="0"/>
              </a:rPr>
              <a:t>Chronic exposure to trauma increases cortisol</a:t>
            </a:r>
          </a:p>
          <a:p>
            <a:pPr marL="171450" lvl="0" indent="-171450" algn="l">
              <a:buFontTx/>
              <a:buChar char="-"/>
            </a:pPr>
            <a:r>
              <a:rPr lang="en-US" sz="1200" b="0" dirty="0">
                <a:solidFill>
                  <a:srgbClr val="63666A"/>
                </a:solidFill>
                <a:latin typeface="Helvetica" panose="020B0604020202030204" pitchFamily="34" charset="0"/>
                <a:cs typeface="Arial" pitchFamily="34" charset="0"/>
              </a:rPr>
              <a:t>Cortisol increases the amygdala’s potential to be activated</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b="0" dirty="0">
                <a:solidFill>
                  <a:srgbClr val="63666A"/>
                </a:solidFill>
                <a:latin typeface="Helvetica" panose="020B0604020202030204" pitchFamily="34" charset="0"/>
                <a:cs typeface="Arial" pitchFamily="34" charset="0"/>
              </a:rPr>
              <a:t>As such, the amygdala becomes highly sensitized to any signal of potential threat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b="0" dirty="0">
                <a:solidFill>
                  <a:srgbClr val="63666A"/>
                </a:solidFill>
                <a:latin typeface="Helvetica" panose="020B0604020202030204" pitchFamily="34" charset="0"/>
                <a:cs typeface="Arial" pitchFamily="34" charset="0"/>
              </a:rPr>
              <a:t>The amygdala keeps the adrenalin system turned on leaving the child in a constant state of readiness for threat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b="0" dirty="0">
                <a:solidFill>
                  <a:srgbClr val="63666A"/>
                </a:solidFill>
                <a:latin typeface="Helvetica" panose="020B0604020202030204" pitchFamily="34" charset="0"/>
                <a:cs typeface="Arial" pitchFamily="34" charset="0"/>
              </a:rPr>
              <a:t>- The hippocampus is unable to provide context so the amygdala is unable to restrict threatening stimuli to specific examples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b="0" dirty="0">
                <a:solidFill>
                  <a:srgbClr val="63666A"/>
                </a:solidFill>
                <a:latin typeface="Helvetica" panose="020B0604020202030204" pitchFamily="34" charset="0"/>
                <a:cs typeface="Arial" pitchFamily="34" charset="0"/>
              </a:rPr>
              <a:t>The amygdala then associates any change with threat</a:t>
            </a:r>
            <a:endParaRPr lang="en-AU" b="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US" sz="1200" b="1" dirty="0">
              <a:solidFill>
                <a:srgbClr val="63666A"/>
              </a:solidFill>
              <a:latin typeface="Helvetica" panose="020B0604020202030204" pitchFamily="34" charset="0"/>
              <a:cs typeface="Arial" pitchFamily="34" charset="0"/>
            </a:endParaRP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AU"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AU" dirty="0"/>
          </a:p>
          <a:p>
            <a:pPr marL="171450" lvl="0" indent="-171450" algn="l">
              <a:buFontTx/>
              <a:buChar char="-"/>
            </a:pPr>
            <a:endParaRPr lang="en-US" sz="1200" b="1" dirty="0">
              <a:solidFill>
                <a:srgbClr val="63666A"/>
              </a:solidFill>
              <a:latin typeface="Helvetica" panose="020B0604020202030204" pitchFamily="34" charset="0"/>
              <a:cs typeface="Arial" pitchFamily="34" charset="0"/>
            </a:endParaRPr>
          </a:p>
          <a:p>
            <a:endParaRPr lang="en-AU" dirty="0"/>
          </a:p>
          <a:p>
            <a:pPr marL="358810" indent="-358810" algn="just">
              <a:lnSpc>
                <a:spcPct val="150000"/>
              </a:lnSpc>
              <a:spcBef>
                <a:spcPct val="20000"/>
              </a:spcBef>
              <a:buFont typeface="Wingdings" pitchFamily="2" charset="2"/>
              <a:buChar char="§"/>
              <a:defRPr/>
            </a:pPr>
            <a:endParaRPr lang="en-AU" b="1" kern="0" dirty="0">
              <a:latin typeface="Arial"/>
            </a:endParaRPr>
          </a:p>
          <a:p>
            <a:pPr eaLnBrk="1" hangingPunct="1"/>
            <a:endParaRPr lang="en-AU" altLang="en-US" dirty="0">
              <a:latin typeface="Arial" pitchFamily="34" charset="0"/>
              <a:ea typeface="ヒラギノ角ゴ Pro W3"/>
            </a:endParaRPr>
          </a:p>
          <a:p>
            <a:pPr eaLnBrk="1" hangingPunct="1"/>
            <a:endParaRPr lang="en-AU" altLang="en-US" dirty="0">
              <a:latin typeface="Arial" pitchFamily="34" charset="0"/>
              <a:ea typeface="ヒラギノ角ゴ Pro W3"/>
            </a:endParaRPr>
          </a:p>
          <a:p>
            <a:pPr marL="165638" indent="-165638">
              <a:buFontTx/>
              <a:buChar char="-"/>
            </a:pPr>
            <a:endParaRPr lang="en-AU" altLang="en-US" baseline="0" dirty="0">
              <a:latin typeface="Arial" pitchFamily="34" charset="0"/>
              <a:ea typeface="ヒラギノ角ゴ Pro W3"/>
            </a:endParaRPr>
          </a:p>
          <a:p>
            <a:pPr marL="342900" marR="0" lvl="0" indent="-342900" algn="just" defTabSz="914400" rtl="0" eaLnBrk="0" fontAlgn="base" latinLnBrk="0" hangingPunct="0">
              <a:lnSpc>
                <a:spcPct val="150000"/>
              </a:lnSpc>
              <a:spcBef>
                <a:spcPct val="20000"/>
              </a:spcBef>
              <a:spcAft>
                <a:spcPct val="0"/>
              </a:spcAft>
              <a:buClrTx/>
              <a:buSzTx/>
              <a:buFont typeface="Wingdings" pitchFamily="2" charset="2"/>
              <a:buChar char="§"/>
              <a:tabLst/>
              <a:defRPr/>
            </a:pPr>
            <a:endParaRPr kumimoji="0" lang="en-AU" b="0" i="0" u="none" strike="noStrike" kern="0" cap="none" spc="0" normalizeH="0" baseline="0" noProof="0" dirty="0">
              <a:ln>
                <a:noFill/>
              </a:ln>
              <a:effectLst/>
              <a:uLnTx/>
              <a:uFillTx/>
              <a:latin typeface="Arial"/>
            </a:endParaRPr>
          </a:p>
          <a:p>
            <a:pPr eaLnBrk="1" hangingPunct="1"/>
            <a:endParaRPr lang="en-AU" b="0" dirty="0">
              <a:latin typeface="Arial" pitchFamily="34" charset="0"/>
            </a:endParaRPr>
          </a:p>
          <a:p>
            <a:pPr eaLnBrk="1" hangingPunct="1"/>
            <a:endParaRPr lang="en-AU" baseline="0" dirty="0">
              <a:latin typeface="Arial" pitchFamily="34" charset="0"/>
              <a:ea typeface="ヒラギノ角ゴ Pro W3"/>
            </a:endParaRPr>
          </a:p>
        </p:txBody>
      </p:sp>
    </p:spTree>
    <p:extLst>
      <p:ext uri="{BB962C8B-B14F-4D97-AF65-F5344CB8AC3E}">
        <p14:creationId xmlns:p14="http://schemas.microsoft.com/office/powerpoint/2010/main" val="4024780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Background information</a:t>
            </a:r>
          </a:p>
          <a:p>
            <a:endParaRPr lang="en-AU" dirty="0"/>
          </a:p>
          <a:p>
            <a:r>
              <a:rPr lang="en-AU" dirty="0"/>
              <a:t>The goal of this slide is to describe how Stephen Porges’ Polyvagal Theory helps us to understand the responses we see in children and young people</a:t>
            </a:r>
          </a:p>
          <a:p>
            <a:endParaRPr lang="en-AU" dirty="0"/>
          </a:p>
          <a:p>
            <a:r>
              <a:rPr lang="en-AU" b="0" dirty="0"/>
              <a:t>You may like to read for yourself, the chapter written by Australian Childhood Foundation staff members that focuses on the application of Polyvagal Theory in practice available at the following link: https://australianchildhoodfoundation.crackerhq.com/pvl/9b20e31a6fa3c43f414af2fcb00f1a52/pdf/9d6148d5-7ab5-4d5a-ac1e-78254bfdcbc4</a:t>
            </a:r>
          </a:p>
          <a:p>
            <a:endParaRPr lang="en-AU" b="0" dirty="0"/>
          </a:p>
          <a:p>
            <a:r>
              <a:rPr lang="en-AU" b="1" dirty="0"/>
              <a:t>Key points</a:t>
            </a:r>
          </a:p>
          <a:p>
            <a:endParaRPr lang="en-AU" b="1" dirty="0"/>
          </a:p>
          <a:p>
            <a:pPr marL="171450" indent="-171450">
              <a:buFont typeface="Arial" panose="020B0604020202020204" pitchFamily="34" charset="0"/>
              <a:buChar char="•"/>
            </a:pPr>
            <a:r>
              <a:rPr lang="en-AU" b="0" dirty="0"/>
              <a:t>Polyvagal Theory outlines stages that took place in the development of our autonomic nervous system.  It proposes that the three stages are hierarchical in their use:</a:t>
            </a:r>
          </a:p>
          <a:p>
            <a:pPr marL="0" indent="0">
              <a:buFont typeface="Arial" panose="020B0604020202020204" pitchFamily="34" charset="0"/>
              <a:buNone/>
            </a:pPr>
            <a:r>
              <a:rPr lang="en-AU" b="0" dirty="0"/>
              <a:t>	- We use one circuit to promote calm states, to self-soothe and to engage – we are able to slow down and speed up as required (social engagement)</a:t>
            </a:r>
          </a:p>
          <a:p>
            <a:pPr marL="0" indent="0">
              <a:buFont typeface="Arial" panose="020B0604020202020204" pitchFamily="34" charset="0"/>
              <a:buNone/>
            </a:pPr>
            <a:r>
              <a:rPr lang="en-AU" b="0" dirty="0"/>
              <a:t>	- When this doesn’t work, we use the sympathetic system to mobilise for fight, flight or active freezing to address an assessed threat (mobilisation)</a:t>
            </a:r>
          </a:p>
          <a:p>
            <a:pPr marL="0" indent="0">
              <a:buFont typeface="Arial" panose="020B0604020202020204" pitchFamily="34" charset="0"/>
              <a:buNone/>
            </a:pPr>
            <a:r>
              <a:rPr lang="en-AU" b="0" dirty="0"/>
              <a:t>	- When this doesn’t work we use the collapse and surrender, or shutdown, system.  This can be particularly dangerous as people can faint/slip into 		   unconsciousness when moving into this state that is only used when we assess the threat level as being at its highest (immobilisation).</a:t>
            </a:r>
          </a:p>
          <a:p>
            <a:pPr marL="171450" indent="-171450">
              <a:buFont typeface="Arial" panose="020B0604020202020204" pitchFamily="34" charset="0"/>
              <a:buChar char="•"/>
            </a:pPr>
            <a:r>
              <a:rPr lang="en-AU" b="0" dirty="0"/>
              <a:t>The newer, social engagement system can only be expressed when the nervous system detects the environment as safe.</a:t>
            </a:r>
          </a:p>
          <a:p>
            <a:pPr marL="171450" indent="-171450">
              <a:buFont typeface="Arial" panose="020B0604020202020204" pitchFamily="34" charset="0"/>
              <a:buChar char="•"/>
            </a:pPr>
            <a:r>
              <a:rPr lang="en-AU" b="0" dirty="0"/>
              <a:t>Trauma impacts the use of this branch of activation because it ‘tunes’ children and young people into scanning their environments for threat.  This means they cannot apply their ‘vagal brake’ and they end up maintaining elevated heart rates which in turn inhibit the activation of the social engagement system.</a:t>
            </a:r>
          </a:p>
          <a:p>
            <a:pPr marL="171450" indent="-171450">
              <a:buFont typeface="Arial" panose="020B0604020202020204" pitchFamily="34" charset="0"/>
              <a:buChar char="•"/>
            </a:pPr>
            <a:r>
              <a:rPr lang="en-AU" b="0" dirty="0"/>
              <a:t>The linkage between the facial nerves and the nerves that regulate the heart and lungs mean that using the facial muscles can work to calm us down/regulate.</a:t>
            </a:r>
          </a:p>
          <a:p>
            <a:pPr marL="171450" indent="-171450">
              <a:buFont typeface="Arial" panose="020B0604020202020204" pitchFamily="34" charset="0"/>
              <a:buChar char="•"/>
            </a:pPr>
            <a:r>
              <a:rPr lang="en-AU" b="0" dirty="0"/>
              <a:t>Children and young people who present with little facial expression (</a:t>
            </a:r>
            <a:r>
              <a:rPr lang="en-AU" b="0" dirty="0" err="1"/>
              <a:t>eg</a:t>
            </a:r>
            <a:r>
              <a:rPr lang="en-AU" b="0" dirty="0"/>
              <a:t>: the face has no muscle tone, the eyelids droop and gaze averts) will also likely have auditory hypersensitivities and difficulty regulating his or her bodily state.  Polyvagal Theory (or PVT) suggests that the neural system that regulates both bodily state and the muscles of the face has gone off-line because their nervous system is not providing the messages to help calm down (move back into the window of tolerance or social engagement state).</a:t>
            </a:r>
          </a:p>
          <a:p>
            <a:pPr marL="171450" indent="-171450">
              <a:buFont typeface="Arial" panose="020B0604020202020204" pitchFamily="34" charset="0"/>
              <a:buChar char="•"/>
            </a:pPr>
            <a:r>
              <a:rPr lang="en-AU" b="0" dirty="0"/>
              <a:t>When children and young people are in a distressed state, their nervous system evaluates even neutral things as dangerous, rather than pleasant and/or safe.  But, once they are able to regulate – often through the use of effective relationships – they see neutral as neutral again and can re-engage with others and with learning.</a:t>
            </a:r>
          </a:p>
          <a:p>
            <a:pPr marL="171450" indent="-171450">
              <a:buFont typeface="Arial" panose="020B0604020202020204" pitchFamily="34" charset="0"/>
              <a:buChar char="•"/>
            </a:pPr>
            <a:r>
              <a:rPr lang="en-AU" b="0" dirty="0"/>
              <a:t>To assist children and young people with regulation, PVT helps us to understand what effective actions and strategies might be.  These could include moving to a quiet environment, changing the intonation of your own voice (to mid-range and melodic), presenting familiar faces and familiar people (either in person or using photos), playing music, playing musical instruments, singing quietly, speaking softly.  While what works may be unique to each child or group, what we are doing is activating the social engagement system, and turning off our stress responses.</a:t>
            </a:r>
          </a:p>
          <a:p>
            <a:pPr marL="171450" indent="-171450">
              <a:buFont typeface="Arial" panose="020B0604020202020204" pitchFamily="34" charset="0"/>
              <a:buChar char="•"/>
            </a:pPr>
            <a:endParaRPr lang="en-AU" b="0" dirty="0"/>
          </a:p>
          <a:p>
            <a:pPr marL="0" indent="0">
              <a:buFont typeface="Arial" panose="020B0604020202020204" pitchFamily="34" charset="0"/>
              <a:buNone/>
            </a:pPr>
            <a:r>
              <a:rPr lang="en-AU" b="1" dirty="0"/>
              <a:t>Additional points (optional)</a:t>
            </a:r>
          </a:p>
          <a:p>
            <a:pPr marL="171450" indent="-171450">
              <a:buFont typeface="Arial" panose="020B0604020202020204" pitchFamily="34" charset="0"/>
              <a:buChar char="•"/>
            </a:pPr>
            <a:r>
              <a:rPr lang="en-AU" b="0" dirty="0"/>
              <a:t>You may like to discuss the concept of </a:t>
            </a:r>
            <a:r>
              <a:rPr lang="en-AU" b="0" dirty="0" err="1"/>
              <a:t>neuroception</a:t>
            </a:r>
            <a:r>
              <a:rPr lang="en-AU" b="0" dirty="0"/>
              <a:t> – which is the subcortical/subconscious version of perception.  It is the capacity and action of the lower parts of our brains and bodies to make an assessment of our environment and circumstances to see if it is threatening or not.  </a:t>
            </a:r>
            <a:r>
              <a:rPr lang="en-AU" b="0" dirty="0" err="1"/>
              <a:t>Neuroception</a:t>
            </a:r>
            <a:r>
              <a:rPr lang="en-AU" b="0" dirty="0"/>
              <a:t> is a concept that is linked to PVT.  This reminds us that children and young people’s responses are not a conscious choice but a physiological reaction to their situation.</a:t>
            </a:r>
          </a:p>
          <a:p>
            <a:pPr marL="0" indent="0">
              <a:buFont typeface="Arial" panose="020B0604020202020204" pitchFamily="34" charset="0"/>
              <a:buNone/>
            </a:pPr>
            <a:endParaRPr lang="en-AU" b="1" dirty="0"/>
          </a:p>
          <a:p>
            <a:pPr marL="171450" indent="-171450">
              <a:buFont typeface="Arial" panose="020B0604020202020204" pitchFamily="34" charset="0"/>
              <a:buChar char="•"/>
            </a:pPr>
            <a:endParaRPr lang="en-AU"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0252B-382C-4695-8800-125F61058E6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116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Background information</a:t>
            </a:r>
          </a:p>
          <a:p>
            <a:endParaRPr lang="en-AU" dirty="0"/>
          </a:p>
          <a:p>
            <a:r>
              <a:rPr lang="en-AU" dirty="0"/>
              <a:t>https://www.youtube.com/watch?v=apzXGEbZht0</a:t>
            </a:r>
          </a:p>
          <a:p>
            <a:endParaRPr lang="en-AU" dirty="0"/>
          </a:p>
          <a:p>
            <a:r>
              <a:rPr lang="en-AU" dirty="0"/>
              <a:t>This is the </a:t>
            </a:r>
            <a:r>
              <a:rPr lang="en-AU" dirty="0" err="1"/>
              <a:t>youtube</a:t>
            </a:r>
            <a:r>
              <a:rPr lang="en-AU" dirty="0"/>
              <a:t> link for the Still face experiment.</a:t>
            </a:r>
          </a:p>
          <a:p>
            <a:endParaRPr lang="en-AU" dirty="0"/>
          </a:p>
          <a:p>
            <a:r>
              <a:rPr lang="en-AU" dirty="0"/>
              <a:t>The purpose of showing this video is not to distress the participants but to demonstrate the hierarchical response.  </a:t>
            </a:r>
          </a:p>
          <a:p>
            <a:endParaRPr lang="en-AU" dirty="0"/>
          </a:p>
          <a:p>
            <a:r>
              <a:rPr lang="en-AU" b="1" dirty="0"/>
              <a:t>Key points</a:t>
            </a:r>
          </a:p>
          <a:p>
            <a:endParaRPr lang="en-AU" dirty="0"/>
          </a:p>
          <a:p>
            <a:r>
              <a:rPr lang="en-AU"/>
              <a:t>Once the parent goes ‘still face’ – which could be perceived as a relational threat - you see the child trying to use the hierarchy to re-engage.  They start with social engagement by reaching out and smiling but quickly move into a mobilisation response as they cry and scream and reach out and finally move into the immobilisation response as they go quiet and turn away.  This shows the hierarchy in quick succession.</a:t>
            </a:r>
            <a:endParaRPr lang="en-AU">
              <a:cs typeface="Calibri"/>
            </a:endParaRPr>
          </a:p>
          <a:p>
            <a:endParaRPr lang="en-AU" dirty="0"/>
          </a:p>
          <a:p>
            <a:r>
              <a:rPr lang="en-AU" dirty="0"/>
              <a:t>It is important to say that children are not traumatised by this experiment because the parent re-engages with the child </a:t>
            </a:r>
            <a:r>
              <a:rPr lang="en-AU" dirty="0" err="1"/>
              <a:t>ie</a:t>
            </a:r>
            <a:r>
              <a:rPr lang="en-AU" dirty="0"/>
              <a:t>: uses relationship as a therapeutic and reparative tool.</a:t>
            </a:r>
          </a:p>
          <a:p>
            <a:endParaRPr lang="en-AU" dirty="0"/>
          </a:p>
          <a:p>
            <a:r>
              <a:rPr lang="en-AU" dirty="0"/>
              <a:t>This also shows us ‘rupture and repair’ as a way of working with relationship again as a reparative tool.</a:t>
            </a:r>
          </a:p>
        </p:txBody>
      </p:sp>
      <p:sp>
        <p:nvSpPr>
          <p:cNvPr id="4" name="Slide Number Placeholder 3"/>
          <p:cNvSpPr>
            <a:spLocks noGrp="1"/>
          </p:cNvSpPr>
          <p:nvPr>
            <p:ph type="sldNum" sz="quarter" idx="5"/>
          </p:nvPr>
        </p:nvSpPr>
        <p:spPr/>
        <p:txBody>
          <a:bodyPr/>
          <a:lstStyle/>
          <a:p>
            <a:fld id="{408AF2A4-37F1-46B1-A99A-A000CE7F0003}" type="slidenum">
              <a:rPr lang="en-AU" smtClean="0"/>
              <a:t>8</a:t>
            </a:fld>
            <a:endParaRPr lang="en-AU"/>
          </a:p>
        </p:txBody>
      </p:sp>
    </p:spTree>
    <p:extLst>
      <p:ext uri="{BB962C8B-B14F-4D97-AF65-F5344CB8AC3E}">
        <p14:creationId xmlns:p14="http://schemas.microsoft.com/office/powerpoint/2010/main" val="550497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Activity</a:t>
            </a:r>
          </a:p>
          <a:p>
            <a:endParaRPr lang="en-AU" b="1" dirty="0"/>
          </a:p>
          <a:p>
            <a:r>
              <a:rPr lang="en-AU" b="0" dirty="0"/>
              <a:t>We have already asked the group to think about how these hierarchical responses can present in the school, or other site, environment but this provides another opportunity to link the theory to our understanding of this theory in practice.</a:t>
            </a:r>
          </a:p>
          <a:p>
            <a:endParaRPr lang="en-AU" b="0" dirty="0"/>
          </a:p>
          <a:p>
            <a:r>
              <a:rPr lang="en-AU" b="0" dirty="0"/>
              <a:t>In reflecting on the children and young people in the school or site, can participants share examples of these responses that have been demonstrated?</a:t>
            </a:r>
          </a:p>
          <a:p>
            <a:r>
              <a:rPr lang="en-AU" b="0" dirty="0"/>
              <a:t>What have they found works to support the child or young person to regulate into the social engagement state (even though the staff may not have understood that is what they were doing!!)?</a:t>
            </a:r>
          </a:p>
          <a:p>
            <a:r>
              <a:rPr lang="en-AU" b="0" dirty="0"/>
              <a:t>What have they found really does not work to support the child or young person to regulate?  This is important to learn from as well.</a:t>
            </a:r>
          </a:p>
        </p:txBody>
      </p:sp>
      <p:sp>
        <p:nvSpPr>
          <p:cNvPr id="4" name="Slide Number Placeholder 3"/>
          <p:cNvSpPr>
            <a:spLocks noGrp="1"/>
          </p:cNvSpPr>
          <p:nvPr>
            <p:ph type="sldNum" sz="quarter" idx="5"/>
          </p:nvPr>
        </p:nvSpPr>
        <p:spPr/>
        <p:txBody>
          <a:bodyPr/>
          <a:lstStyle/>
          <a:p>
            <a:fld id="{408AF2A4-37F1-46B1-A99A-A000CE7F0003}" type="slidenum">
              <a:rPr lang="en-AU" smtClean="0"/>
              <a:t>9</a:t>
            </a:fld>
            <a:endParaRPr lang="en-AU"/>
          </a:p>
        </p:txBody>
      </p:sp>
    </p:spTree>
    <p:extLst>
      <p:ext uri="{BB962C8B-B14F-4D97-AF65-F5344CB8AC3E}">
        <p14:creationId xmlns:p14="http://schemas.microsoft.com/office/powerpoint/2010/main" val="3637861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9.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29.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3.xml"/><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3.xml"/><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4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alo Title Page">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6" name="Subtitle 2"/>
          <p:cNvSpPr>
            <a:spLocks noGrp="1"/>
          </p:cNvSpPr>
          <p:nvPr>
            <p:ph type="subTitle" idx="1" hasCustomPrompt="1"/>
          </p:nvPr>
        </p:nvSpPr>
        <p:spPr>
          <a:xfrm>
            <a:off x="792480" y="2194560"/>
            <a:ext cx="4373353" cy="2840736"/>
          </a:xfrm>
          <a:prstGeom prst="rect">
            <a:avLst/>
          </a:prstGeom>
        </p:spPr>
        <p:txBody>
          <a:bodyPr/>
          <a:lstStyle>
            <a:lvl1pPr marL="0" indent="0" algn="l">
              <a:buNone/>
              <a:defRPr sz="4000" b="1" i="0">
                <a:solidFill>
                  <a:srgbClr val="FFD100"/>
                </a:solidFill>
                <a:latin typeface="Helvetica Neue" charset="0"/>
                <a:ea typeface="Helvetica Neue" charset="0"/>
                <a:cs typeface="Helvetica Neue"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Understanding and Responding to Trauma</a:t>
            </a:r>
          </a:p>
          <a:p>
            <a:r>
              <a:rPr lang="en-US" dirty="0"/>
              <a:t>SMART 2020</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162" y="6064745"/>
            <a:ext cx="1564064" cy="607076"/>
          </a:xfrm>
          <a:prstGeom prst="rect">
            <a:avLst/>
          </a:prstGeom>
        </p:spPr>
      </p:pic>
      <p:grpSp>
        <p:nvGrpSpPr>
          <p:cNvPr id="10" name="Group 9"/>
          <p:cNvGrpSpPr/>
          <p:nvPr userDrawn="1"/>
        </p:nvGrpSpPr>
        <p:grpSpPr>
          <a:xfrm>
            <a:off x="1925545" y="6064745"/>
            <a:ext cx="4914784" cy="631566"/>
            <a:chOff x="1925545" y="6064745"/>
            <a:chExt cx="4914784" cy="631566"/>
          </a:xfrm>
        </p:grpSpPr>
        <p:sp>
          <p:nvSpPr>
            <p:cNvPr id="7"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9" name="Picture 8"/>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66338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Copy Page 7">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4038011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Copy Page 8">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2"/>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052695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Copy Page 9">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93"/>
            <a:ext cx="12188821" cy="6856212"/>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075626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Copy Page 10">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93"/>
            <a:ext cx="12188821" cy="6856211"/>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971336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Copy Page 11">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893"/>
            <a:ext cx="12188819" cy="6856211"/>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130215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pic>
        <p:nvPicPr>
          <p:cNvPr id="8" name="Picture 7" descr="ACF%20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288" y="892133"/>
            <a:ext cx="4381645" cy="4391252"/>
          </a:xfrm>
          <a:prstGeom prst="rect">
            <a:avLst/>
          </a:prstGeom>
        </p:spPr>
      </p:pic>
      <p:grpSp>
        <p:nvGrpSpPr>
          <p:cNvPr id="7" name="Group 6"/>
          <p:cNvGrpSpPr/>
          <p:nvPr userDrawn="1"/>
        </p:nvGrpSpPr>
        <p:grpSpPr>
          <a:xfrm>
            <a:off x="1925545" y="6201905"/>
            <a:ext cx="4914784" cy="631566"/>
            <a:chOff x="1925545" y="6064745"/>
            <a:chExt cx="4914784" cy="631566"/>
          </a:xfrm>
        </p:grpSpPr>
        <p:sp>
          <p:nvSpPr>
            <p:cNvPr id="9"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0" name="Picture 9"/>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542754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8" name="Subtitle 2"/>
          <p:cNvSpPr>
            <a:spLocks noGrp="1"/>
          </p:cNvSpPr>
          <p:nvPr>
            <p:ph type="subTitle" idx="1" hasCustomPrompt="1"/>
          </p:nvPr>
        </p:nvSpPr>
        <p:spPr>
          <a:xfrm>
            <a:off x="407773" y="2656702"/>
            <a:ext cx="4261764" cy="2378593"/>
          </a:xfrm>
          <a:prstGeom prst="rect">
            <a:avLst/>
          </a:prstGeom>
        </p:spPr>
        <p:txBody>
          <a:bodyPr/>
          <a:lstStyle>
            <a:lvl1pPr marL="0" indent="0" algn="l">
              <a:buNone/>
              <a:defRPr sz="4000" b="1" i="0">
                <a:solidFill>
                  <a:schemeClr val="bg1"/>
                </a:solidFill>
                <a:latin typeface="Helvetica Neue" charset="0"/>
                <a:ea typeface="Helvetica Neue" charset="0"/>
                <a:cs typeface="Helvetica Neue"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773" y="5830459"/>
            <a:ext cx="1912984" cy="742506"/>
          </a:xfrm>
          <a:prstGeom prst="rect">
            <a:avLst/>
          </a:prstGeom>
        </p:spPr>
      </p:pic>
      <p:sp>
        <p:nvSpPr>
          <p:cNvPr id="13" name="Subtitle 2"/>
          <p:cNvSpPr txBox="1">
            <a:spLocks/>
          </p:cNvSpPr>
          <p:nvPr userDrawn="1"/>
        </p:nvSpPr>
        <p:spPr>
          <a:xfrm>
            <a:off x="407773" y="457200"/>
            <a:ext cx="4414164" cy="7043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1600" dirty="0"/>
              <a:t>Professional Education Services </a:t>
            </a:r>
            <a:r>
              <a:rPr lang="en-US" sz="1600" dirty="0" err="1"/>
              <a:t>professionals.childhood.org.au</a:t>
            </a:r>
            <a:endParaRPr lang="en-US" sz="1600" dirty="0"/>
          </a:p>
        </p:txBody>
      </p:sp>
    </p:spTree>
    <p:extLst>
      <p:ext uri="{BB962C8B-B14F-4D97-AF65-F5344CB8AC3E}">
        <p14:creationId xmlns:p14="http://schemas.microsoft.com/office/powerpoint/2010/main" val="578221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knowledgement Pag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54577" y="5348818"/>
            <a:ext cx="2127938" cy="825938"/>
          </a:xfrm>
          <a:prstGeom prst="rect">
            <a:avLst/>
          </a:prstGeom>
        </p:spPr>
      </p:pic>
      <p:sp>
        <p:nvSpPr>
          <p:cNvPr id="16" name="TextBox 15"/>
          <p:cNvSpPr txBox="1"/>
          <p:nvPr userDrawn="1"/>
        </p:nvSpPr>
        <p:spPr>
          <a:xfrm>
            <a:off x="3318387" y="1415527"/>
            <a:ext cx="5678128" cy="3647152"/>
          </a:xfrm>
          <a:prstGeom prst="rect">
            <a:avLst/>
          </a:prstGeom>
          <a:noFill/>
        </p:spPr>
        <p:txBody>
          <a:bodyPr wrap="square" rtlCol="0">
            <a:spAutoFit/>
          </a:bodyPr>
          <a:lstStyle/>
          <a:p>
            <a:pPr algn="ctr"/>
            <a:r>
              <a:rPr lang="en-US" sz="2100" b="1" i="0" spc="0" dirty="0">
                <a:solidFill>
                  <a:schemeClr val="bg1"/>
                </a:solidFill>
                <a:latin typeface="Helvetica Neue" charset="0"/>
                <a:ea typeface="Helvetica Neue" charset="0"/>
                <a:cs typeface="Helvetica Neue" charset="0"/>
              </a:rPr>
              <a:t>The Australian Childhood Foundation </a:t>
            </a:r>
          </a:p>
          <a:p>
            <a:pPr algn="ctr"/>
            <a:r>
              <a:rPr lang="en-US" sz="2100" b="1" i="0" dirty="0">
                <a:solidFill>
                  <a:schemeClr val="bg1"/>
                </a:solidFill>
                <a:latin typeface="Helvetica Neue" charset="0"/>
                <a:ea typeface="Helvetica Neue" charset="0"/>
                <a:cs typeface="Helvetica Neue" charset="0"/>
              </a:rPr>
              <a:t>acknowledges Aboriginal and </a:t>
            </a:r>
          </a:p>
          <a:p>
            <a:pPr algn="ctr"/>
            <a:r>
              <a:rPr lang="en-US" sz="2100" b="1" i="0" dirty="0">
                <a:solidFill>
                  <a:schemeClr val="bg1"/>
                </a:solidFill>
                <a:latin typeface="Helvetica Neue" charset="0"/>
                <a:ea typeface="Helvetica Neue" charset="0"/>
                <a:cs typeface="Helvetica Neue" charset="0"/>
              </a:rPr>
              <a:t>Torres Strait Islander peoples as the traditional custodians and owners of this land and waters. We pay our respects to their Elders past and present and to the children who are their leaders of tomorrow. We acknowledge their history and living culture and the many thousands of years in which they have raised their children to be safe and strong.</a:t>
            </a:r>
          </a:p>
        </p:txBody>
      </p:sp>
    </p:spTree>
    <p:extLst>
      <p:ext uri="{BB962C8B-B14F-4D97-AF65-F5344CB8AC3E}">
        <p14:creationId xmlns:p14="http://schemas.microsoft.com/office/powerpoint/2010/main" val="2240975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Watermar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2" name="Rectangle 11"/>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0"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dirty="0"/>
              <a:t>Click to edit Master title style</a:t>
            </a:r>
          </a:p>
        </p:txBody>
      </p:sp>
      <p:sp>
        <p:nvSpPr>
          <p:cNvPr id="11" name="Content Placeholder 2"/>
          <p:cNvSpPr>
            <a:spLocks noGrp="1"/>
          </p:cNvSpPr>
          <p:nvPr>
            <p:ph idx="1"/>
          </p:nvPr>
        </p:nvSpPr>
        <p:spPr>
          <a:xfrm>
            <a:off x="679622" y="1825625"/>
            <a:ext cx="6493338" cy="3660775"/>
          </a:xfrm>
          <a:prstGeom prst="rect">
            <a:avLst/>
          </a:prstGeom>
        </p:spPr>
        <p:txBody>
          <a:bodyPr>
            <a:normAutofit/>
          </a:bodyPr>
          <a:lstStyle>
            <a:lvl1pPr>
              <a:lnSpc>
                <a:spcPct val="100000"/>
              </a:lnSpc>
              <a:defRPr sz="2200" b="0" i="0">
                <a:solidFill>
                  <a:srgbClr val="63666A"/>
                </a:solidFill>
                <a:latin typeface="Helvetica Neue" charset="0"/>
                <a:ea typeface="Helvetica Neue" charset="0"/>
                <a:cs typeface="Helvetica Neue" charset="0"/>
              </a:defRPr>
            </a:lvl1pPr>
            <a:lvl2pPr>
              <a:lnSpc>
                <a:spcPct val="100000"/>
              </a:lnSpc>
              <a:defRPr sz="2200" b="0" i="0">
                <a:solidFill>
                  <a:srgbClr val="63666A"/>
                </a:solidFill>
                <a:latin typeface="Helvetica Neue" charset="0"/>
                <a:ea typeface="Helvetica Neue" charset="0"/>
                <a:cs typeface="Helvetica Neue" charset="0"/>
              </a:defRPr>
            </a:lvl2pPr>
            <a:lvl3pPr>
              <a:lnSpc>
                <a:spcPct val="100000"/>
              </a:lnSpc>
              <a:defRPr sz="2200" b="0" i="0">
                <a:solidFill>
                  <a:srgbClr val="63666A"/>
                </a:solidFill>
                <a:latin typeface="Helvetica Neue" charset="0"/>
                <a:ea typeface="Helvetica Neue" charset="0"/>
                <a:cs typeface="Helvetica Neue" charset="0"/>
              </a:defRPr>
            </a:lvl3pPr>
            <a:lvl4pPr>
              <a:lnSpc>
                <a:spcPct val="100000"/>
              </a:lnSpc>
              <a:defRPr sz="2200" b="0" i="0">
                <a:solidFill>
                  <a:srgbClr val="63666A"/>
                </a:solidFill>
                <a:latin typeface="Helvetica Neue" charset="0"/>
                <a:ea typeface="Helvetica Neue" charset="0"/>
                <a:cs typeface="Helvetica Neue" charset="0"/>
              </a:defRPr>
            </a:lvl4pPr>
            <a:lvl5pPr>
              <a:lnSpc>
                <a:spcPct val="100000"/>
              </a:lnSpc>
              <a:defRPr sz="22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ubtitle 2"/>
          <p:cNvSpPr txBox="1">
            <a:spLocks/>
          </p:cNvSpPr>
          <p:nvPr userDrawn="1"/>
        </p:nvSpPr>
        <p:spPr>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431765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with Watermar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212384" cy="6869465"/>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0" name="Title 1"/>
          <p:cNvSpPr>
            <a:spLocks noGrp="1"/>
          </p:cNvSpPr>
          <p:nvPr>
            <p:ph type="title"/>
          </p:nvPr>
        </p:nvSpPr>
        <p:spPr>
          <a:xfrm>
            <a:off x="679622" y="365125"/>
            <a:ext cx="6493339" cy="1325563"/>
          </a:xfrm>
        </p:spPr>
        <p:txBody>
          <a:bodyPr>
            <a:normAutofit/>
          </a:bodyPr>
          <a:lstStyle>
            <a:lvl1pPr>
              <a:defRPr sz="3200" b="1">
                <a:solidFill>
                  <a:schemeClr val="bg1"/>
                </a:solidFill>
                <a:latin typeface="Helvetica Neue" charset="0"/>
                <a:ea typeface="Helvetica Neue" charset="0"/>
                <a:cs typeface="Helvetica Neue" charset="0"/>
              </a:defRPr>
            </a:lvl1pPr>
          </a:lstStyle>
          <a:p>
            <a:r>
              <a:rPr lang="en-US" dirty="0"/>
              <a:t>Click to edit Master title style</a:t>
            </a:r>
          </a:p>
        </p:txBody>
      </p:sp>
      <p:sp>
        <p:nvSpPr>
          <p:cNvPr id="11" name="Content Placeholder 2"/>
          <p:cNvSpPr>
            <a:spLocks noGrp="1"/>
          </p:cNvSpPr>
          <p:nvPr>
            <p:ph idx="1"/>
          </p:nvPr>
        </p:nvSpPr>
        <p:spPr>
          <a:xfrm>
            <a:off x="679622" y="1825625"/>
            <a:ext cx="6493338" cy="3660775"/>
          </a:xfrm>
          <a:prstGeom prst="rect">
            <a:avLst/>
          </a:prstGeom>
        </p:spPr>
        <p:txBody>
          <a:bodyPr>
            <a:normAutofit/>
          </a:bodyPr>
          <a:lstStyle>
            <a:lvl1pPr>
              <a:lnSpc>
                <a:spcPct val="100000"/>
              </a:lnSpc>
              <a:defRPr sz="2200" b="0" i="0">
                <a:solidFill>
                  <a:schemeClr val="bg1"/>
                </a:solidFill>
                <a:latin typeface="Helvetica Neue" charset="0"/>
                <a:ea typeface="Helvetica Neue" charset="0"/>
                <a:cs typeface="Helvetica Neue" charset="0"/>
              </a:defRPr>
            </a:lvl1pPr>
            <a:lvl2pPr>
              <a:lnSpc>
                <a:spcPct val="100000"/>
              </a:lnSpc>
              <a:defRPr sz="2200" b="0" i="0">
                <a:solidFill>
                  <a:schemeClr val="bg1"/>
                </a:solidFill>
                <a:latin typeface="Helvetica Neue" charset="0"/>
                <a:ea typeface="Helvetica Neue" charset="0"/>
                <a:cs typeface="Helvetica Neue" charset="0"/>
              </a:defRPr>
            </a:lvl2pPr>
            <a:lvl3pPr>
              <a:lnSpc>
                <a:spcPct val="100000"/>
              </a:lnSpc>
              <a:defRPr sz="2200" b="0" i="0">
                <a:solidFill>
                  <a:schemeClr val="bg1"/>
                </a:solidFill>
                <a:latin typeface="Helvetica Neue" charset="0"/>
                <a:ea typeface="Helvetica Neue" charset="0"/>
                <a:cs typeface="Helvetica Neue" charset="0"/>
              </a:defRPr>
            </a:lvl3pPr>
            <a:lvl4pPr>
              <a:lnSpc>
                <a:spcPct val="100000"/>
              </a:lnSpc>
              <a:defRPr sz="2200" b="0" i="0">
                <a:solidFill>
                  <a:schemeClr val="bg1"/>
                </a:solidFill>
                <a:latin typeface="Helvetica Neue" charset="0"/>
                <a:ea typeface="Helvetica Neue" charset="0"/>
                <a:cs typeface="Helvetica Neue" charset="0"/>
              </a:defRPr>
            </a:lvl4pPr>
            <a:lvl5pPr>
              <a:lnSpc>
                <a:spcPct val="100000"/>
              </a:lnSpc>
              <a:defRPr sz="2200" b="0" i="0">
                <a:solidFill>
                  <a:schemeClr val="bg1"/>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ubtitle 2"/>
          <p:cNvSpPr txBox="1">
            <a:spLocks/>
          </p:cNvSpPr>
          <p:nvPr userDrawn="1"/>
        </p:nvSpPr>
        <p:spPr>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1529951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Left - FADED CIRCLES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sp>
        <p:nvSpPr>
          <p:cNvPr id="7"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dirty="0"/>
              <a:t>Click to edit Master title style</a:t>
            </a:r>
          </a:p>
        </p:txBody>
      </p:sp>
      <p:sp>
        <p:nvSpPr>
          <p:cNvPr id="8"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9697799" y="4349093"/>
            <a:ext cx="184666" cy="369332"/>
          </a:xfrm>
          <a:prstGeom prst="rect">
            <a:avLst/>
          </a:prstGeom>
          <a:noFill/>
        </p:spPr>
        <p:txBody>
          <a:bodyPr wrap="none" rtlCol="0">
            <a:spAutoFit/>
          </a:bodyPr>
          <a:lstStyle/>
          <a:p>
            <a:endParaRPr lang="en-US" dirty="0"/>
          </a:p>
        </p:txBody>
      </p:sp>
      <p:sp>
        <p:nvSpPr>
          <p:cNvPr id="5" name="TextBox 4"/>
          <p:cNvSpPr txBox="1"/>
          <p:nvPr userDrawn="1"/>
        </p:nvSpPr>
        <p:spPr>
          <a:xfrm>
            <a:off x="7946808" y="3540854"/>
            <a:ext cx="184666" cy="369332"/>
          </a:xfrm>
          <a:prstGeom prst="rect">
            <a:avLst/>
          </a:prstGeom>
          <a:noFill/>
        </p:spPr>
        <p:txBody>
          <a:bodyPr wrap="none" rtlCol="0">
            <a:spAutoFit/>
          </a:bodyPr>
          <a:lstStyle/>
          <a:p>
            <a:endParaRPr lang="en-US" dirty="0"/>
          </a:p>
        </p:txBody>
      </p:sp>
      <p:grpSp>
        <p:nvGrpSpPr>
          <p:cNvPr id="11" name="Group 10"/>
          <p:cNvGrpSpPr/>
          <p:nvPr userDrawn="1"/>
        </p:nvGrpSpPr>
        <p:grpSpPr>
          <a:xfrm>
            <a:off x="1925545" y="6201905"/>
            <a:ext cx="4914784" cy="631566"/>
            <a:chOff x="1925545" y="6064745"/>
            <a:chExt cx="4914784" cy="631566"/>
          </a:xfrm>
        </p:grpSpPr>
        <p:sp>
          <p:nvSpPr>
            <p:cNvPr id="12"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3" name="Picture 12"/>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57468901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out Watermark">
    <p:spTree>
      <p:nvGrpSpPr>
        <p:cNvPr id="1" name=""/>
        <p:cNvGrpSpPr/>
        <p:nvPr/>
      </p:nvGrpSpPr>
      <p:grpSpPr>
        <a:xfrm>
          <a:off x="0" y="0"/>
          <a:ext cx="0" cy="0"/>
          <a:chOff x="0" y="0"/>
          <a:chExt cx="0" cy="0"/>
        </a:xfrm>
      </p:grpSpPr>
      <p:sp>
        <p:nvSpPr>
          <p:cNvPr id="8" name="Rectangle 7"/>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1"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dirty="0"/>
              <a:t>Click to edit Master title style</a:t>
            </a:r>
          </a:p>
        </p:txBody>
      </p:sp>
      <p:sp>
        <p:nvSpPr>
          <p:cNvPr id="12" name="Content Placeholder 2"/>
          <p:cNvSpPr>
            <a:spLocks noGrp="1"/>
          </p:cNvSpPr>
          <p:nvPr>
            <p:ph idx="1"/>
          </p:nvPr>
        </p:nvSpPr>
        <p:spPr>
          <a:xfrm>
            <a:off x="679622" y="1825625"/>
            <a:ext cx="6493338"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ubtitle 2"/>
          <p:cNvSpPr txBox="1">
            <a:spLocks/>
          </p:cNvSpPr>
          <p:nvPr userDrawn="1"/>
        </p:nvSpPr>
        <p:spPr>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1528385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Diagram">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1" name="Rectangle 10"/>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4"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dirty="0"/>
              <a:t>Click to edit Master title style</a:t>
            </a:r>
          </a:p>
        </p:txBody>
      </p:sp>
      <p:sp>
        <p:nvSpPr>
          <p:cNvPr id="15" name="Content Placeholder 2"/>
          <p:cNvSpPr>
            <a:spLocks noGrp="1"/>
          </p:cNvSpPr>
          <p:nvPr>
            <p:ph idx="1"/>
          </p:nvPr>
        </p:nvSpPr>
        <p:spPr>
          <a:xfrm>
            <a:off x="679622" y="1825625"/>
            <a:ext cx="6493338" cy="3660775"/>
          </a:xfrm>
          <a:prstGeom prst="rect">
            <a:avLst/>
          </a:prstGeom>
        </p:spPr>
        <p:txBody>
          <a:bodyPr>
            <a:normAutofit/>
          </a:bodyPr>
          <a:lstStyle>
            <a:lvl1pPr>
              <a:lnSpc>
                <a:spcPct val="100000"/>
              </a:lnSpc>
              <a:defRPr sz="2200" b="0" i="0">
                <a:solidFill>
                  <a:srgbClr val="63666A"/>
                </a:solidFill>
                <a:latin typeface="Helvetica Neue" charset="0"/>
                <a:ea typeface="Helvetica Neue" charset="0"/>
                <a:cs typeface="Helvetica Neue" charset="0"/>
              </a:defRPr>
            </a:lvl1pPr>
            <a:lvl2pPr>
              <a:lnSpc>
                <a:spcPct val="100000"/>
              </a:lnSpc>
              <a:defRPr sz="2200" b="0" i="0">
                <a:solidFill>
                  <a:srgbClr val="63666A"/>
                </a:solidFill>
                <a:latin typeface="Helvetica Neue" charset="0"/>
                <a:ea typeface="Helvetica Neue" charset="0"/>
                <a:cs typeface="Helvetica Neue" charset="0"/>
              </a:defRPr>
            </a:lvl2pPr>
            <a:lvl3pPr>
              <a:lnSpc>
                <a:spcPct val="100000"/>
              </a:lnSpc>
              <a:defRPr sz="2200" b="0" i="0">
                <a:solidFill>
                  <a:srgbClr val="63666A"/>
                </a:solidFill>
                <a:latin typeface="Helvetica Neue" charset="0"/>
                <a:ea typeface="Helvetica Neue" charset="0"/>
                <a:cs typeface="Helvetica Neue" charset="0"/>
              </a:defRPr>
            </a:lvl3pPr>
            <a:lvl4pPr>
              <a:lnSpc>
                <a:spcPct val="100000"/>
              </a:lnSpc>
              <a:defRPr sz="2200" b="0" i="0">
                <a:solidFill>
                  <a:srgbClr val="63666A"/>
                </a:solidFill>
                <a:latin typeface="Helvetica Neue" charset="0"/>
                <a:ea typeface="Helvetica Neue" charset="0"/>
                <a:cs typeface="Helvetica Neue" charset="0"/>
              </a:defRPr>
            </a:lvl4pPr>
            <a:lvl5pPr>
              <a:lnSpc>
                <a:spcPct val="100000"/>
              </a:lnSpc>
              <a:defRPr sz="22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16"/>
          <p:cNvSpPr>
            <a:spLocks noGrp="1"/>
          </p:cNvSpPr>
          <p:nvPr>
            <p:ph type="pic" sz="quarter" idx="13"/>
          </p:nvPr>
        </p:nvSpPr>
        <p:spPr>
          <a:xfrm>
            <a:off x="7172325" y="0"/>
            <a:ext cx="5019675" cy="5999163"/>
          </a:xfrm>
        </p:spPr>
        <p:txBody>
          <a:bodyPr/>
          <a:lstStyle/>
          <a:p>
            <a:endParaRPr lang="en-US"/>
          </a:p>
        </p:txBody>
      </p:sp>
      <p:sp>
        <p:nvSpPr>
          <p:cNvPr id="19" name="Subtitle 2"/>
          <p:cNvSpPr txBox="1">
            <a:spLocks/>
          </p:cNvSpPr>
          <p:nvPr userDrawn="1"/>
        </p:nvSpPr>
        <p:spPr>
          <a:xfrm>
            <a:off x="8711513" y="6146150"/>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1128693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 with Diagram">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1" name="Rectangle 10"/>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4"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dirty="0"/>
              <a:t>Click to edit Master title style</a:t>
            </a:r>
          </a:p>
        </p:txBody>
      </p:sp>
      <p:sp>
        <p:nvSpPr>
          <p:cNvPr id="17" name="Picture Placeholder 16"/>
          <p:cNvSpPr>
            <a:spLocks noGrp="1"/>
          </p:cNvSpPr>
          <p:nvPr>
            <p:ph type="pic" sz="quarter" idx="13"/>
          </p:nvPr>
        </p:nvSpPr>
        <p:spPr>
          <a:xfrm>
            <a:off x="679623" y="1690688"/>
            <a:ext cx="11512378" cy="4308475"/>
          </a:xfrm>
        </p:spPr>
        <p:txBody>
          <a:bodyPr/>
          <a:lstStyle/>
          <a:p>
            <a:endParaRPr lang="en-US"/>
          </a:p>
        </p:txBody>
      </p:sp>
      <p:sp>
        <p:nvSpPr>
          <p:cNvPr id="19" name="Subtitle 2"/>
          <p:cNvSpPr txBox="1">
            <a:spLocks/>
          </p:cNvSpPr>
          <p:nvPr userDrawn="1"/>
        </p:nvSpPr>
        <p:spPr>
          <a:xfrm>
            <a:off x="8711513" y="6146150"/>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1513752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8" name="Title 1"/>
          <p:cNvSpPr>
            <a:spLocks noGrp="1"/>
          </p:cNvSpPr>
          <p:nvPr>
            <p:ph type="title"/>
          </p:nvPr>
        </p:nvSpPr>
        <p:spPr>
          <a:xfrm>
            <a:off x="283590" y="1841157"/>
            <a:ext cx="6889372" cy="3064475"/>
          </a:xfrm>
        </p:spPr>
        <p:txBody>
          <a:bodyPr>
            <a:normAutofit/>
          </a:bodyPr>
          <a:lstStyle>
            <a:lvl1pPr>
              <a:defRPr sz="3600" b="1">
                <a:solidFill>
                  <a:schemeClr val="bg1"/>
                </a:solidFill>
                <a:latin typeface="Helvetica Neue" charset="0"/>
                <a:ea typeface="Helvetica Neue" charset="0"/>
                <a:cs typeface="Helvetica Neue" charset="0"/>
              </a:defRPr>
            </a:lvl1pPr>
          </a:lstStyle>
          <a:p>
            <a:r>
              <a:rPr lang="en-US" dirty="0"/>
              <a:t>Click to edit Master title style</a:t>
            </a:r>
          </a:p>
        </p:txBody>
      </p:sp>
      <p:sp>
        <p:nvSpPr>
          <p:cNvPr id="9" name="Subtitle 2"/>
          <p:cNvSpPr txBox="1">
            <a:spLocks/>
          </p:cNvSpPr>
          <p:nvPr userDrawn="1"/>
        </p:nvSpPr>
        <p:spPr>
          <a:xfrm>
            <a:off x="283590" y="383059"/>
            <a:ext cx="3979492" cy="630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dirty="0"/>
              <a:t>Professional Education Services </a:t>
            </a:r>
          </a:p>
          <a:p>
            <a:pPr algn="l">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82958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5" cy="559510"/>
          </a:xfrm>
          <a:prstGeom prst="rect">
            <a:avLst/>
          </a:prstGeom>
        </p:spPr>
      </p:pic>
      <p:sp>
        <p:nvSpPr>
          <p:cNvPr id="7" name="Title 1"/>
          <p:cNvSpPr>
            <a:spLocks noGrp="1"/>
          </p:cNvSpPr>
          <p:nvPr>
            <p:ph type="title"/>
          </p:nvPr>
        </p:nvSpPr>
        <p:spPr>
          <a:xfrm>
            <a:off x="283590" y="1841157"/>
            <a:ext cx="6889372" cy="3064475"/>
          </a:xfrm>
        </p:spPr>
        <p:txBody>
          <a:bodyPr>
            <a:normAutofit/>
          </a:bodyPr>
          <a:lstStyle>
            <a:lvl1pPr>
              <a:defRPr sz="3600" b="1">
                <a:solidFill>
                  <a:srgbClr val="ED8B00"/>
                </a:solidFill>
                <a:latin typeface="Helvetica Neue" charset="0"/>
                <a:ea typeface="Helvetica Neue" charset="0"/>
                <a:cs typeface="Helvetica Neue" charset="0"/>
              </a:defRPr>
            </a:lvl1pPr>
          </a:lstStyle>
          <a:p>
            <a:r>
              <a:rPr lang="en-US" dirty="0"/>
              <a:t>Click to edit Master title style</a:t>
            </a:r>
          </a:p>
        </p:txBody>
      </p:sp>
      <p:sp>
        <p:nvSpPr>
          <p:cNvPr id="8" name="Subtitle 2"/>
          <p:cNvSpPr txBox="1">
            <a:spLocks/>
          </p:cNvSpPr>
          <p:nvPr userDrawn="1"/>
        </p:nvSpPr>
        <p:spPr>
          <a:xfrm>
            <a:off x="283590" y="383059"/>
            <a:ext cx="3979492" cy="630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dirty="0">
                <a:solidFill>
                  <a:srgbClr val="ED8B00"/>
                </a:solidFill>
              </a:rPr>
              <a:t>Professional Education Services </a:t>
            </a:r>
          </a:p>
          <a:p>
            <a:pPr algn="l">
              <a:lnSpc>
                <a:spcPct val="100000"/>
              </a:lnSpc>
              <a:spcBef>
                <a:spcPts val="0"/>
              </a:spcBef>
            </a:pPr>
            <a:r>
              <a:rPr lang="en-US" sz="1400" dirty="0" err="1">
                <a:solidFill>
                  <a:srgbClr val="ED8B00"/>
                </a:solidFill>
              </a:rPr>
              <a:t>professionals.childhood.org.au</a:t>
            </a:r>
            <a:endParaRPr lang="en-US" sz="1400" dirty="0">
              <a:solidFill>
                <a:srgbClr val="ED8B00"/>
              </a:solidFill>
            </a:endParaRPr>
          </a:p>
        </p:txBody>
      </p:sp>
    </p:spTree>
    <p:extLst>
      <p:ext uri="{BB962C8B-B14F-4D97-AF65-F5344CB8AC3E}">
        <p14:creationId xmlns:p14="http://schemas.microsoft.com/office/powerpoint/2010/main" val="331709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23548" y="5017477"/>
            <a:ext cx="2150973" cy="834879"/>
          </a:xfrm>
          <a:prstGeom prst="rect">
            <a:avLst/>
          </a:prstGeom>
        </p:spPr>
      </p:pic>
      <p:sp>
        <p:nvSpPr>
          <p:cNvPr id="10" name="Title 1"/>
          <p:cNvSpPr>
            <a:spLocks noGrp="1"/>
          </p:cNvSpPr>
          <p:nvPr>
            <p:ph type="title" hasCustomPrompt="1"/>
          </p:nvPr>
        </p:nvSpPr>
        <p:spPr>
          <a:xfrm>
            <a:off x="3446584" y="2497015"/>
            <a:ext cx="5380893" cy="2051539"/>
          </a:xfrm>
        </p:spPr>
        <p:txBody>
          <a:bodyPr>
            <a:normAutofit/>
          </a:bodyPr>
          <a:lstStyle>
            <a:lvl1pPr algn="ctr">
              <a:defRPr sz="3600" b="1">
                <a:solidFill>
                  <a:schemeClr val="bg1"/>
                </a:solidFill>
                <a:latin typeface="Helvetica Neue" charset="0"/>
                <a:ea typeface="Helvetica Neue" charset="0"/>
                <a:cs typeface="Helvetica Neue" charset="0"/>
              </a:defRPr>
            </a:lvl1pPr>
          </a:lstStyle>
          <a:p>
            <a:r>
              <a:rPr lang="en-US" dirty="0"/>
              <a:t>Click to edit </a:t>
            </a:r>
            <a:br>
              <a:rPr lang="en-US" dirty="0"/>
            </a:br>
            <a:r>
              <a:rPr lang="en-US" dirty="0"/>
              <a:t>Master title style</a:t>
            </a:r>
          </a:p>
        </p:txBody>
      </p:sp>
      <p:sp>
        <p:nvSpPr>
          <p:cNvPr id="11" name="Subtitle 2"/>
          <p:cNvSpPr txBox="1">
            <a:spLocks/>
          </p:cNvSpPr>
          <p:nvPr userDrawn="1"/>
        </p:nvSpPr>
        <p:spPr>
          <a:xfrm>
            <a:off x="3446584" y="1324707"/>
            <a:ext cx="5380892" cy="7033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lnSpc>
                <a:spcPct val="130000"/>
              </a:lnSpc>
              <a:spcBef>
                <a:spcPts val="0"/>
              </a:spcBef>
            </a:pPr>
            <a:r>
              <a:rPr lang="en-US" sz="1400" dirty="0"/>
              <a:t>Professional Education Services </a:t>
            </a:r>
          </a:p>
          <a:p>
            <a:pPr algn="ctr">
              <a:lnSpc>
                <a:spcPct val="13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1652458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773" y="5830459"/>
            <a:ext cx="1912984" cy="742506"/>
          </a:xfrm>
          <a:prstGeom prst="rect">
            <a:avLst/>
          </a:prstGeom>
        </p:spPr>
      </p:pic>
      <p:sp>
        <p:nvSpPr>
          <p:cNvPr id="9" name="Subtitle 2"/>
          <p:cNvSpPr txBox="1">
            <a:spLocks/>
          </p:cNvSpPr>
          <p:nvPr userDrawn="1"/>
        </p:nvSpPr>
        <p:spPr>
          <a:xfrm>
            <a:off x="407773" y="457200"/>
            <a:ext cx="4414164" cy="7043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1600" dirty="0"/>
              <a:t>Professional Education Services </a:t>
            </a:r>
            <a:r>
              <a:rPr lang="en-US" sz="1600" dirty="0" err="1"/>
              <a:t>professionals.childhood.org.au</a:t>
            </a:r>
            <a:endParaRPr lang="en-US" sz="1600" dirty="0"/>
          </a:p>
        </p:txBody>
      </p:sp>
      <p:sp>
        <p:nvSpPr>
          <p:cNvPr id="2" name="Title 1"/>
          <p:cNvSpPr>
            <a:spLocks noGrp="1"/>
          </p:cNvSpPr>
          <p:nvPr>
            <p:ph type="ctrTitle" hasCustomPrompt="1"/>
          </p:nvPr>
        </p:nvSpPr>
        <p:spPr>
          <a:xfrm>
            <a:off x="504092" y="2002732"/>
            <a:ext cx="4700954" cy="1026647"/>
          </a:xfrm>
        </p:spPr>
        <p:txBody>
          <a:bodyPr anchor="b">
            <a:normAutofit/>
          </a:bodyPr>
          <a:lstStyle>
            <a:lvl1pPr algn="l">
              <a:defRPr sz="3600" b="1">
                <a:solidFill>
                  <a:schemeClr val="bg1"/>
                </a:solidFill>
                <a:latin typeface="Helvetica Neue" charset="0"/>
                <a:ea typeface="Helvetica Neue" charset="0"/>
                <a:cs typeface="Helvetica Neue" charset="0"/>
              </a:defRPr>
            </a:lvl1pPr>
          </a:lstStyle>
          <a:p>
            <a:r>
              <a:rPr lang="en-US" dirty="0"/>
              <a:t>Name</a:t>
            </a:r>
          </a:p>
        </p:txBody>
      </p:sp>
      <p:sp>
        <p:nvSpPr>
          <p:cNvPr id="3" name="Subtitle 2"/>
          <p:cNvSpPr>
            <a:spLocks noGrp="1"/>
          </p:cNvSpPr>
          <p:nvPr>
            <p:ph type="subTitle" idx="1" hasCustomPrompt="1"/>
          </p:nvPr>
        </p:nvSpPr>
        <p:spPr>
          <a:xfrm>
            <a:off x="504092" y="3029379"/>
            <a:ext cx="4700954" cy="1847421"/>
          </a:xfrm>
        </p:spPr>
        <p:txBody>
          <a:bodyPr>
            <a:normAutofit/>
          </a:bodyPr>
          <a:lstStyle>
            <a:lvl1pPr marL="0" indent="0" algn="l">
              <a:buNone/>
              <a:defRPr sz="2000">
                <a:solidFill>
                  <a:schemeClr val="bg1"/>
                </a:solidFill>
                <a:latin typeface="Helvetica Neue" charset="0"/>
                <a:ea typeface="Helvetica Neue" charset="0"/>
                <a:cs typeface="Helvetica Neu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Role/Title</a:t>
            </a:r>
            <a:br>
              <a:rPr lang="en-US" dirty="0"/>
            </a:br>
            <a:r>
              <a:rPr lang="en-US" dirty="0"/>
              <a:t>Program</a:t>
            </a:r>
            <a:br>
              <a:rPr lang="en-US" dirty="0"/>
            </a:br>
            <a:r>
              <a:rPr lang="en-US" dirty="0"/>
              <a:t>Mobile</a:t>
            </a:r>
            <a:br>
              <a:rPr lang="en-US" dirty="0"/>
            </a:br>
            <a:r>
              <a:rPr lang="en-US" dirty="0" err="1"/>
              <a:t>email@childhood.org.au</a:t>
            </a:r>
            <a:endParaRPr lang="en-US" dirty="0"/>
          </a:p>
        </p:txBody>
      </p:sp>
    </p:spTree>
    <p:extLst>
      <p:ext uri="{BB962C8B-B14F-4D97-AF65-F5344CB8AC3E}">
        <p14:creationId xmlns:p14="http://schemas.microsoft.com/office/powerpoint/2010/main" val="4063684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Halo Title Page">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6" name="Subtitle 2"/>
          <p:cNvSpPr>
            <a:spLocks noGrp="1"/>
          </p:cNvSpPr>
          <p:nvPr>
            <p:ph type="subTitle" idx="1" hasCustomPrompt="1"/>
          </p:nvPr>
        </p:nvSpPr>
        <p:spPr>
          <a:xfrm>
            <a:off x="792481" y="2194560"/>
            <a:ext cx="3877056" cy="2840736"/>
          </a:xfrm>
          <a:prstGeom prst="rect">
            <a:avLst/>
          </a:prstGeom>
        </p:spPr>
        <p:txBody>
          <a:bodyPr/>
          <a:lstStyle>
            <a:lvl1pPr marL="0" indent="0" algn="l">
              <a:buNone/>
              <a:defRPr sz="4000" b="1" i="0">
                <a:solidFill>
                  <a:srgbClr val="FFD100"/>
                </a:solidFill>
                <a:latin typeface="Helvetica Neue" charset="0"/>
                <a:ea typeface="Helvetica Neue" charset="0"/>
                <a:cs typeface="Helvetica Neue"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title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62" y="6064745"/>
            <a:ext cx="1564064" cy="607076"/>
          </a:xfrm>
          <a:prstGeom prst="rect">
            <a:avLst/>
          </a:prstGeom>
        </p:spPr>
      </p:pic>
      <p:grpSp>
        <p:nvGrpSpPr>
          <p:cNvPr id="10" name="Group 9"/>
          <p:cNvGrpSpPr/>
          <p:nvPr/>
        </p:nvGrpSpPr>
        <p:grpSpPr>
          <a:xfrm>
            <a:off x="1925545" y="6064745"/>
            <a:ext cx="4914784" cy="631566"/>
            <a:chOff x="1925545" y="6064745"/>
            <a:chExt cx="4914784" cy="631566"/>
          </a:xfrm>
        </p:grpSpPr>
        <p:sp>
          <p:nvSpPr>
            <p:cNvPr id="7"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9" name="Picture 8"/>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315605739"/>
      </p:ext>
    </p:extLst>
  </p:cSld>
  <p:clrMapOvr>
    <a:masterClrMapping/>
  </p:clrMapOvr>
  <p:hf sldNum="0"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 Left - FADED CIRCLES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sp>
        <p:nvSpPr>
          <p:cNvPr id="7"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p:nvSpPr>
        <p:spPr>
          <a:xfrm>
            <a:off x="9697799" y="4349093"/>
            <a:ext cx="184666" cy="369332"/>
          </a:xfrm>
          <a:prstGeom prst="rect">
            <a:avLst/>
          </a:prstGeom>
          <a:noFill/>
        </p:spPr>
        <p:txBody>
          <a:bodyPr wrap="none" rtlCol="0">
            <a:spAutoFit/>
          </a:bodyPr>
          <a:lstStyle/>
          <a:p>
            <a:endParaRPr lang="en-US" dirty="0"/>
          </a:p>
        </p:txBody>
      </p:sp>
      <p:sp>
        <p:nvSpPr>
          <p:cNvPr id="5" name="TextBox 4"/>
          <p:cNvSpPr txBox="1"/>
          <p:nvPr/>
        </p:nvSpPr>
        <p:spPr>
          <a:xfrm>
            <a:off x="7946808" y="3540854"/>
            <a:ext cx="184666" cy="369332"/>
          </a:xfrm>
          <a:prstGeom prst="rect">
            <a:avLst/>
          </a:prstGeom>
          <a:noFill/>
        </p:spPr>
        <p:txBody>
          <a:bodyPr wrap="none" rtlCol="0">
            <a:spAutoFit/>
          </a:bodyPr>
          <a:lstStyle/>
          <a:p>
            <a:endParaRPr lang="en-US" dirty="0"/>
          </a:p>
        </p:txBody>
      </p:sp>
      <p:grpSp>
        <p:nvGrpSpPr>
          <p:cNvPr id="11" name="Group 10"/>
          <p:cNvGrpSpPr/>
          <p:nvPr/>
        </p:nvGrpSpPr>
        <p:grpSpPr>
          <a:xfrm>
            <a:off x="1925545" y="6201905"/>
            <a:ext cx="4914784" cy="631566"/>
            <a:chOff x="1925545" y="6064745"/>
            <a:chExt cx="4914784" cy="631566"/>
          </a:xfrm>
        </p:grpSpPr>
        <p:sp>
          <p:nvSpPr>
            <p:cNvPr id="12"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3" name="Picture 12"/>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364925586"/>
      </p:ext>
    </p:extLst>
  </p:cSld>
  <p:clrMapOvr>
    <a:overrideClrMapping bg1="lt1" tx1="dk1" bg2="lt2" tx2="dk2" accent1="accent1" accent2="accent2" accent3="accent3" accent4="accent4" accent5="accent5" accent6="accent6" hlink="hlink" folHlink="folHlink"/>
  </p:clrMapOvr>
  <p:hf sldNum="0"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WHITE - no photo">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sp>
        <p:nvSpPr>
          <p:cNvPr id="2" name="Title 1"/>
          <p:cNvSpPr>
            <a:spLocks noGrp="1"/>
          </p:cNvSpPr>
          <p:nvPr>
            <p:ph type="title"/>
          </p:nvPr>
        </p:nvSpPr>
        <p:spPr>
          <a:xfrm>
            <a:off x="838200" y="365125"/>
            <a:ext cx="694029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endParaRPr lang="en-US" dirty="0"/>
          </a:p>
        </p:txBody>
      </p:sp>
      <p:sp>
        <p:nvSpPr>
          <p:cNvPr id="3" name="Content Placeholder 2"/>
          <p:cNvSpPr>
            <a:spLocks noGrp="1"/>
          </p:cNvSpPr>
          <p:nvPr>
            <p:ph idx="1"/>
          </p:nvPr>
        </p:nvSpPr>
        <p:spPr>
          <a:xfrm>
            <a:off x="838200" y="1825625"/>
            <a:ext cx="6288464"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p:nvGrpSpPr>
        <p:grpSpPr>
          <a:xfrm>
            <a:off x="1925545" y="6201905"/>
            <a:ext cx="4914784" cy="631566"/>
            <a:chOff x="1925545" y="6064745"/>
            <a:chExt cx="4914784" cy="631566"/>
          </a:xfrm>
        </p:grpSpPr>
        <p:sp>
          <p:nvSpPr>
            <p:cNvPr id="10"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1" name="Picture 10"/>
            <p:cNvPicPr>
              <a:picLocks noChangeAspect="1"/>
            </p:cNvPicPr>
            <p:nvPr userDrawn="1"/>
          </p:nvPicPr>
          <p:blipFill>
            <a:blip r:embed="rId3"/>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63803829"/>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 no photo">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sp>
        <p:nvSpPr>
          <p:cNvPr id="2" name="Title 1"/>
          <p:cNvSpPr>
            <a:spLocks noGrp="1"/>
          </p:cNvSpPr>
          <p:nvPr>
            <p:ph type="title"/>
          </p:nvPr>
        </p:nvSpPr>
        <p:spPr>
          <a:xfrm>
            <a:off x="838200" y="365125"/>
            <a:ext cx="694029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dirty="0"/>
              <a:t>Click to edit Master title style</a:t>
            </a:r>
          </a:p>
        </p:txBody>
      </p:sp>
      <p:sp>
        <p:nvSpPr>
          <p:cNvPr id="3" name="Content Placeholder 2"/>
          <p:cNvSpPr>
            <a:spLocks noGrp="1"/>
          </p:cNvSpPr>
          <p:nvPr>
            <p:ph idx="1"/>
          </p:nvPr>
        </p:nvSpPr>
        <p:spPr>
          <a:xfrm>
            <a:off x="838200" y="1825625"/>
            <a:ext cx="6288464"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1925545" y="6201905"/>
            <a:ext cx="4914784" cy="631566"/>
            <a:chOff x="1925545" y="6064745"/>
            <a:chExt cx="4914784" cy="631566"/>
          </a:xfrm>
        </p:grpSpPr>
        <p:sp>
          <p:nvSpPr>
            <p:cNvPr id="10"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1" name="Picture 10"/>
            <p:cNvPicPr>
              <a:picLocks noChangeAspect="1"/>
            </p:cNvPicPr>
            <p:nvPr userDrawn="1"/>
          </p:nvPicPr>
          <p:blipFill>
            <a:blip r:embed="rId3"/>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160546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mage Copy Page 1">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5" cy="6856214"/>
          </a:xfrm>
          <a:prstGeom prst="rect">
            <a:avLst/>
          </a:prstGeom>
        </p:spPr>
      </p:pic>
      <p:sp>
        <p:nvSpPr>
          <p:cNvPr id="2" name="Rectangle 1"/>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1" name="Group 10"/>
          <p:cNvGrpSpPr/>
          <p:nvPr/>
        </p:nvGrpSpPr>
        <p:grpSpPr>
          <a:xfrm>
            <a:off x="1925545" y="6201905"/>
            <a:ext cx="4914784" cy="631566"/>
            <a:chOff x="1925545" y="6064745"/>
            <a:chExt cx="4914784" cy="631566"/>
          </a:xfrm>
        </p:grpSpPr>
        <p:sp>
          <p:nvSpPr>
            <p:cNvPr id="12"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3" name="Picture 12"/>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423035384"/>
      </p:ext>
    </p:extLst>
  </p:cSld>
  <p:clrMapOvr>
    <a:masterClrMapping/>
  </p:clrMapOvr>
  <p:hf sldNum="0"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mage Copy Page 2">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772809064"/>
      </p:ext>
    </p:extLst>
  </p:cSld>
  <p:clrMapOvr>
    <a:masterClrMapping/>
  </p:clrMapOvr>
  <p:hf sldNum="0" hd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mage Copy Page 3">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273427019"/>
      </p:ext>
    </p:extLst>
  </p:cSld>
  <p:clrMapOvr>
    <a:masterClrMapping/>
  </p:clrMapOvr>
  <p:hf sldNum="0" hd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mage Copy Page 4">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567588123"/>
      </p:ext>
    </p:extLst>
  </p:cSld>
  <p:clrMapOvr>
    <a:masterClrMapping/>
  </p:clrMapOvr>
  <p:hf sldNum="0" hd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Image Copy Page 5">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649473635"/>
      </p:ext>
    </p:extLst>
  </p:cSld>
  <p:clrMapOvr>
    <a:masterClrMapping/>
  </p:clrMapOvr>
  <p:hf sldNum="0" hd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mage Copy Page 6">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426710295"/>
      </p:ext>
    </p:extLst>
  </p:cSld>
  <p:clrMapOvr>
    <a:masterClrMapping/>
  </p:clrMapOvr>
  <p:hf sldNum="0" hd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mage Copy Page 7">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911400273"/>
      </p:ext>
    </p:extLst>
  </p:cSld>
  <p:clrMapOvr>
    <a:masterClrMapping/>
  </p:clrMapOvr>
  <p:hf sldNum="0" hd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mage Copy Page 8">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3" cy="6856212"/>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464079174"/>
      </p:ext>
    </p:extLst>
  </p:cSld>
  <p:clrMapOvr>
    <a:masterClrMapping/>
  </p:clrMapOvr>
  <p:hf sldNum="0" hd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mage Copy Page 9">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12188821" cy="6856212"/>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278393062"/>
      </p:ext>
    </p:extLst>
  </p:cSld>
  <p:clrMapOvr>
    <a:masterClrMapping/>
  </p:clrMapOvr>
  <p:hf sldNum="0" hd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mage Copy Page 10">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12188821" cy="6856211"/>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150730863"/>
      </p:ext>
    </p:extLst>
  </p:cSld>
  <p:clrMapOvr>
    <a:masterClrMapping/>
  </p:clrMapOvr>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Copy Page 1">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5" cy="6856214"/>
          </a:xfrm>
          <a:prstGeom prst="rect">
            <a:avLst/>
          </a:prstGeom>
        </p:spPr>
      </p:pic>
      <p:sp>
        <p:nvSpPr>
          <p:cNvPr id="2" name="Rectangle 1"/>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1" name="Group 10"/>
          <p:cNvGrpSpPr/>
          <p:nvPr userDrawn="1"/>
        </p:nvGrpSpPr>
        <p:grpSpPr>
          <a:xfrm>
            <a:off x="1925545" y="6201905"/>
            <a:ext cx="4914784" cy="631566"/>
            <a:chOff x="1925545" y="6064745"/>
            <a:chExt cx="4914784" cy="631566"/>
          </a:xfrm>
        </p:grpSpPr>
        <p:sp>
          <p:nvSpPr>
            <p:cNvPr id="12"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3" name="Picture 12"/>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148648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Image Copy Page 11">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893"/>
            <a:ext cx="12188819" cy="6856211"/>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538493133"/>
      </p:ext>
    </p:extLst>
  </p:cSld>
  <p:clrMapOvr>
    <a:masterClrMapping/>
  </p:clrMapOvr>
  <p:hf sldNum="0" hd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Custom Layout">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pic>
        <p:nvPicPr>
          <p:cNvPr id="8" name="Picture 7" descr="ACF%20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88" y="892133"/>
            <a:ext cx="4381645" cy="4391252"/>
          </a:xfrm>
          <a:prstGeom prst="rect">
            <a:avLst/>
          </a:prstGeom>
        </p:spPr>
      </p:pic>
      <p:grpSp>
        <p:nvGrpSpPr>
          <p:cNvPr id="7" name="Group 6"/>
          <p:cNvGrpSpPr/>
          <p:nvPr/>
        </p:nvGrpSpPr>
        <p:grpSpPr>
          <a:xfrm>
            <a:off x="1925545" y="6201905"/>
            <a:ext cx="4914784" cy="631566"/>
            <a:chOff x="1925545" y="6064745"/>
            <a:chExt cx="4914784" cy="631566"/>
          </a:xfrm>
        </p:grpSpPr>
        <p:sp>
          <p:nvSpPr>
            <p:cNvPr id="9"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0" name="Picture 9"/>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857987920"/>
      </p:ext>
    </p:extLst>
  </p:cSld>
  <p:clrMapOvr>
    <a:masterClrMapping/>
  </p:clrMapOvr>
  <p:hf sldNum="0" hdr="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ACF Section Cover 6">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9"/>
            <a:ext cx="121920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 y="1314450"/>
            <a:ext cx="5795433" cy="15890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1313759"/>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endParaRPr lang="en-US" dirty="0"/>
          </a:p>
        </p:txBody>
      </p:sp>
    </p:spTree>
    <p:extLst>
      <p:ext uri="{BB962C8B-B14F-4D97-AF65-F5344CB8AC3E}">
        <p14:creationId xmlns:p14="http://schemas.microsoft.com/office/powerpoint/2010/main" val="4012323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raditional custodians (MANDATORY SLIDE)">
    <p:spTree>
      <p:nvGrpSpPr>
        <p:cNvPr id="1" name=""/>
        <p:cNvGrpSpPr/>
        <p:nvPr/>
      </p:nvGrpSpPr>
      <p:grpSpPr>
        <a:xfrm>
          <a:off x="0" y="0"/>
          <a:ext cx="0" cy="0"/>
          <a:chOff x="0" y="0"/>
          <a:chExt cx="0" cy="0"/>
        </a:xfrm>
      </p:grpSpPr>
      <p:pic>
        <p:nvPicPr>
          <p:cNvPr id="2" name="Picture 6" descr="shutterstock_102365650 extended.jpg"/>
          <p:cNvPicPr>
            <a:picLocks noChangeAspect="1"/>
          </p:cNvPicPr>
          <p:nvPr/>
        </p:nvPicPr>
        <p:blipFill>
          <a:blip r:embed="rId2">
            <a:extLst>
              <a:ext uri="{28A0092B-C50C-407E-A947-70E740481C1C}">
                <a14:useLocalDpi xmlns:a14="http://schemas.microsoft.com/office/drawing/2010/main" val="0"/>
              </a:ext>
            </a:extLst>
          </a:blip>
          <a:srcRect r="6017" b="6290"/>
          <a:stretch>
            <a:fillRect/>
          </a:stretch>
        </p:blipFill>
        <p:spPr bwMode="auto">
          <a:xfrm>
            <a:off x="0" y="0"/>
            <a:ext cx="1219200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4013201"/>
            <a:ext cx="5767917" cy="18383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a:spLocks noChangeArrowheads="1"/>
          </p:cNvSpPr>
          <p:nvPr/>
        </p:nvSpPr>
        <p:spPr bwMode="auto">
          <a:xfrm>
            <a:off x="0" y="4064000"/>
            <a:ext cx="576791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defRPr/>
            </a:pPr>
            <a:r>
              <a:rPr lang="en-AU" altLang="en-US">
                <a:solidFill>
                  <a:srgbClr val="FBAE25"/>
                </a:solidFill>
                <a:latin typeface="Century Gothic" pitchFamily="34" charset="0"/>
                <a:ea typeface="Century Gothic" pitchFamily="34" charset="0"/>
                <a:cs typeface="Century Gothic" pitchFamily="34" charset="0"/>
              </a:rPr>
              <a:t>The Australian Childhood Foundation acknowledges Aboriginal and Torres Strait Islander people as the traditional custodians of this land and we pay our respect to their Elders past, present and future.</a:t>
            </a:r>
          </a:p>
        </p:txBody>
      </p:sp>
      <p:grpSp>
        <p:nvGrpSpPr>
          <p:cNvPr id="5" name="Group 9"/>
          <p:cNvGrpSpPr>
            <a:grpSpLocks/>
          </p:cNvGrpSpPr>
          <p:nvPr/>
        </p:nvGrpSpPr>
        <p:grpSpPr bwMode="auto">
          <a:xfrm>
            <a:off x="0" y="6154739"/>
            <a:ext cx="12192000" cy="714375"/>
            <a:chOff x="0" y="6154367"/>
            <a:chExt cx="9144000" cy="715213"/>
          </a:xfrm>
        </p:grpSpPr>
        <p:sp>
          <p:nvSpPr>
            <p:cNvPr id="6" name="Rectangle 5"/>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dirty="0"/>
            </a:p>
          </p:txBody>
        </p:sp>
        <p:pic>
          <p:nvPicPr>
            <p:cNvPr id="7" name="Picture 11"/>
            <p:cNvPicPr>
              <a:picLocks noChangeAspect="1"/>
            </p:cNvPicPr>
            <p:nvPr/>
          </p:nvPicPr>
          <p:blipFill>
            <a:blip r:embed="rId3">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9" name="TextBox 13"/>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0" name="Picture 14"/>
            <p:cNvPicPr>
              <a:picLocks noChangeAspect="1"/>
            </p:cNvPicPr>
            <p:nvPr/>
          </p:nvPicPr>
          <p:blipFill>
            <a:blip r:embed="rId4">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864269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ACF Text Only">
    <p:spTree>
      <p:nvGrpSpPr>
        <p:cNvPr id="1" name=""/>
        <p:cNvGrpSpPr/>
        <p:nvPr/>
      </p:nvGrpSpPr>
      <p:grpSpPr>
        <a:xfrm>
          <a:off x="0" y="0"/>
          <a:ext cx="0" cy="0"/>
          <a:chOff x="0" y="0"/>
          <a:chExt cx="0" cy="0"/>
        </a:xfrm>
      </p:grpSpPr>
      <p:sp>
        <p:nvSpPr>
          <p:cNvPr id="4" name="Rectangle 3"/>
          <p:cNvSpPr/>
          <p:nvPr/>
        </p:nvSpPr>
        <p:spPr>
          <a:xfrm>
            <a:off x="0" y="0"/>
            <a:ext cx="12192000" cy="10302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8151285" y="5881688"/>
            <a:ext cx="4040716"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988" tIns="41994" rIns="83988" bIns="41994"/>
          <a:lstStyle>
            <a:lvl1pPr defTabSz="419100">
              <a:defRPr>
                <a:solidFill>
                  <a:schemeClr val="tx1"/>
                </a:solidFill>
                <a:latin typeface="Calibri" pitchFamily="34" charset="0"/>
              </a:defRPr>
            </a:lvl1pPr>
            <a:lvl2pPr marL="742950" indent="-285750" defTabSz="419100">
              <a:defRPr>
                <a:solidFill>
                  <a:schemeClr val="tx1"/>
                </a:solidFill>
                <a:latin typeface="Calibri" pitchFamily="34" charset="0"/>
              </a:defRPr>
            </a:lvl2pPr>
            <a:lvl3pPr marL="1143000" indent="-228600" defTabSz="419100">
              <a:defRPr>
                <a:solidFill>
                  <a:schemeClr val="tx1"/>
                </a:solidFill>
                <a:latin typeface="Calibri" pitchFamily="34" charset="0"/>
              </a:defRPr>
            </a:lvl3pPr>
            <a:lvl4pPr marL="1600200" indent="-228600" defTabSz="419100">
              <a:defRPr>
                <a:solidFill>
                  <a:schemeClr val="tx1"/>
                </a:solidFill>
                <a:latin typeface="Calibri" pitchFamily="34" charset="0"/>
              </a:defRPr>
            </a:lvl4pPr>
            <a:lvl5pPr marL="2057400" indent="-228600" defTabSz="419100">
              <a:defRPr>
                <a:solidFill>
                  <a:schemeClr val="tx1"/>
                </a:solidFill>
                <a:latin typeface="Calibri" pitchFamily="34" charset="0"/>
              </a:defRPr>
            </a:lvl5pPr>
            <a:lvl6pPr marL="2514600" indent="-228600" defTabSz="419100" fontAlgn="base">
              <a:spcBef>
                <a:spcPct val="0"/>
              </a:spcBef>
              <a:spcAft>
                <a:spcPct val="0"/>
              </a:spcAft>
              <a:defRPr>
                <a:solidFill>
                  <a:schemeClr val="tx1"/>
                </a:solidFill>
                <a:latin typeface="Calibri" pitchFamily="34" charset="0"/>
              </a:defRPr>
            </a:lvl6pPr>
            <a:lvl7pPr marL="2971800" indent="-228600" defTabSz="419100" fontAlgn="base">
              <a:spcBef>
                <a:spcPct val="0"/>
              </a:spcBef>
              <a:spcAft>
                <a:spcPct val="0"/>
              </a:spcAft>
              <a:defRPr>
                <a:solidFill>
                  <a:schemeClr val="tx1"/>
                </a:solidFill>
                <a:latin typeface="Calibri" pitchFamily="34" charset="0"/>
              </a:defRPr>
            </a:lvl7pPr>
            <a:lvl8pPr marL="3429000" indent="-228600" defTabSz="419100" fontAlgn="base">
              <a:spcBef>
                <a:spcPct val="0"/>
              </a:spcBef>
              <a:spcAft>
                <a:spcPct val="0"/>
              </a:spcAft>
              <a:defRPr>
                <a:solidFill>
                  <a:schemeClr val="tx1"/>
                </a:solidFill>
                <a:latin typeface="Calibri" pitchFamily="34" charset="0"/>
              </a:defRPr>
            </a:lvl8pPr>
            <a:lvl9pPr marL="3886200" indent="-228600" defTabSz="419100" fontAlgn="base">
              <a:spcBef>
                <a:spcPct val="0"/>
              </a:spcBef>
              <a:spcAft>
                <a:spcPct val="0"/>
              </a:spcAft>
              <a:defRPr>
                <a:solidFill>
                  <a:schemeClr val="tx1"/>
                </a:solidFill>
                <a:latin typeface="Calibri" pitchFamily="34" charset="0"/>
              </a:defRPr>
            </a:lvl9pPr>
          </a:lstStyle>
          <a:p>
            <a:pPr algn="r">
              <a:spcAft>
                <a:spcPts val="2750"/>
              </a:spcAft>
              <a:defRPr/>
            </a:pPr>
            <a:r>
              <a:rPr lang="en-AU" altLang="en-US" sz="1100" dirty="0">
                <a:latin typeface="Arial" charset="0"/>
              </a:rPr>
              <a:t>© Australian Childhood Foundation, 2016</a:t>
            </a:r>
          </a:p>
        </p:txBody>
      </p:sp>
      <p:grpSp>
        <p:nvGrpSpPr>
          <p:cNvPr id="6" name="Group 8"/>
          <p:cNvGrpSpPr>
            <a:grpSpLocks/>
          </p:cNvGrpSpPr>
          <p:nvPr/>
        </p:nvGrpSpPr>
        <p:grpSpPr bwMode="auto">
          <a:xfrm>
            <a:off x="0" y="6154739"/>
            <a:ext cx="12192000" cy="714375"/>
            <a:chOff x="0" y="6154367"/>
            <a:chExt cx="9144000" cy="715213"/>
          </a:xfrm>
        </p:grpSpPr>
        <p:sp>
          <p:nvSpPr>
            <p:cNvPr id="7" name="Rectangle 6"/>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dirty="0"/>
            </a:p>
          </p:txBody>
        </p:sp>
        <p:pic>
          <p:nvPicPr>
            <p:cNvPr id="8" name="Picture 10"/>
            <p:cNvPicPr>
              <a:picLocks noChangeAspect="1"/>
            </p:cNvPicPr>
            <p:nvPr/>
          </p:nvPicPr>
          <p:blipFill>
            <a:blip r:embed="rId2">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0" name="TextBox 12"/>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1" name="Picture 13"/>
            <p:cNvPicPr>
              <a:picLocks noChangeAspect="1"/>
            </p:cNvPicPr>
            <p:nvPr/>
          </p:nvPicPr>
          <p:blipFill>
            <a:blip r:embed="rId3">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705432" y="1399389"/>
            <a:ext cx="10224000" cy="4644802"/>
          </a:xfrm>
        </p:spPr>
        <p:txBody>
          <a:bodyPr>
            <a:noAutofit/>
          </a:bodyPr>
          <a:lstStyle>
            <a:lvl1pPr>
              <a:spcBef>
                <a:spcPts val="600"/>
              </a:spcBef>
              <a:spcAft>
                <a:spcPts val="600"/>
              </a:spcAft>
              <a:defRPr sz="2200">
                <a:latin typeface="Arial"/>
                <a:cs typeface="Arial"/>
              </a:defRPr>
            </a:lvl1pPr>
            <a:lvl2pPr marL="633600" indent="-248400">
              <a:spcBef>
                <a:spcPts val="0"/>
              </a:spcBef>
              <a:spcAft>
                <a:spcPts val="600"/>
              </a:spcAft>
              <a:buSzPct val="40000"/>
              <a:buFont typeface="Wingdings" charset="2"/>
              <a:buChar char=""/>
              <a:defRPr sz="2200" baseline="0">
                <a:latin typeface="Arial"/>
                <a:cs typeface="Arial"/>
              </a:defRPr>
            </a:lvl2pPr>
            <a:lvl3pPr>
              <a:defRPr sz="2000">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p:txBody>
      </p:sp>
      <p:sp>
        <p:nvSpPr>
          <p:cNvPr id="13" name="Title 1"/>
          <p:cNvSpPr>
            <a:spLocks noGrp="1"/>
          </p:cNvSpPr>
          <p:nvPr>
            <p:ph type="title"/>
          </p:nvPr>
        </p:nvSpPr>
        <p:spPr>
          <a:xfrm>
            <a:off x="644901" y="222705"/>
            <a:ext cx="10224000" cy="792000"/>
          </a:xfrm>
          <a:prstGeom prst="roundRect">
            <a:avLst/>
          </a:prstGeom>
          <a:noFill/>
          <a:ln>
            <a:noFill/>
          </a:ln>
        </p:spPr>
        <p:txBody>
          <a:bodyPr tIns="46800">
            <a:noAutofit/>
          </a:bodyPr>
          <a:lstStyle>
            <a:lvl1pPr indent="0" algn="l">
              <a:lnSpc>
                <a:spcPct val="90000"/>
              </a:lnSpc>
              <a:defRPr sz="30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18650734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4_ACF Section Cover 8">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r="10255" b="180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18161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9"/>
          <p:cNvGrpSpPr>
            <a:grpSpLocks/>
          </p:cNvGrpSpPr>
          <p:nvPr/>
        </p:nvGrpSpPr>
        <p:grpSpPr bwMode="auto">
          <a:xfrm>
            <a:off x="0" y="6154739"/>
            <a:ext cx="12192000" cy="714375"/>
            <a:chOff x="0" y="6154367"/>
            <a:chExt cx="9144000" cy="715213"/>
          </a:xfrm>
        </p:grpSpPr>
        <p:sp>
          <p:nvSpPr>
            <p:cNvPr id="7" name="Rectangle 6"/>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dirty="0"/>
            </a:p>
          </p:txBody>
        </p:sp>
        <p:pic>
          <p:nvPicPr>
            <p:cNvPr id="8" name="Picture 11"/>
            <p:cNvPicPr>
              <a:picLocks noChangeAspect="1"/>
            </p:cNvPicPr>
            <p:nvPr/>
          </p:nvPicPr>
          <p:blipFill>
            <a:blip r:embed="rId3">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0" name="TextBox 13"/>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1" name="Picture 14"/>
            <p:cNvPicPr>
              <a:picLocks noChangeAspect="1"/>
            </p:cNvPicPr>
            <p:nvPr/>
          </p:nvPicPr>
          <p:blipFill>
            <a:blip r:embed="rId4">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
          <p:cNvSpPr>
            <a:spLocks noGrp="1"/>
          </p:cNvSpPr>
          <p:nvPr>
            <p:ph type="title"/>
          </p:nvPr>
        </p:nvSpPr>
        <p:spPr>
          <a:xfrm>
            <a:off x="522576" y="1815838"/>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endParaRPr lang="en-US" dirty="0"/>
          </a:p>
        </p:txBody>
      </p:sp>
    </p:spTree>
    <p:extLst>
      <p:ext uri="{BB962C8B-B14F-4D97-AF65-F5344CB8AC3E}">
        <p14:creationId xmlns:p14="http://schemas.microsoft.com/office/powerpoint/2010/main" val="4113765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ACF Section Cover 2">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22987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2299022"/>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13105827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ACF Section Cover 7">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 y="684214"/>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684491"/>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40693116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ACF Section Cover 1">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1"/>
            <a:ext cx="12198351"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3633789"/>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3634169"/>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42597452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CF Section Cover 3">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22987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2299022"/>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1067684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Copy Page 2">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9033446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CF Section Cover 4">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 y="684214"/>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7" name="Picture 10"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522576" y="684491"/>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890392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CF Section Cover 5">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522818" y="3925888"/>
            <a:ext cx="5964767" cy="1009650"/>
          </a:xfrm>
          <a:prstGeom prst="roundRect">
            <a:avLst/>
          </a:prstGeom>
          <a:noFill/>
          <a:ln>
            <a:noFill/>
          </a:ln>
        </p:spPr>
        <p:txBody>
          <a:bodyPr tIns="46800" anchor="ctr"/>
          <a:lstStyle>
            <a:lvl1pPr indent="0" algn="l" defTabSz="457200" rtl="0" eaLnBrk="1" latinLnBrk="0" hangingPunct="1">
              <a:lnSpc>
                <a:spcPct val="90000"/>
              </a:lnSpc>
              <a:spcBef>
                <a:spcPct val="0"/>
              </a:spcBef>
              <a:buNone/>
              <a:defRPr sz="3500" b="0" i="0" kern="1200" cap="none" baseline="0">
                <a:solidFill>
                  <a:srgbClr val="FFB819"/>
                </a:solidFill>
                <a:latin typeface="Arial"/>
                <a:ea typeface="+mj-ea"/>
                <a:cs typeface="+mj-cs"/>
              </a:defRPr>
            </a:lvl1pPr>
          </a:lstStyle>
          <a:p>
            <a:pPr fontAlgn="auto">
              <a:spcAft>
                <a:spcPts val="0"/>
              </a:spcAft>
              <a:defRPr/>
            </a:pPr>
            <a:r>
              <a:rPr lang="en-US" sz="2800" dirty="0">
                <a:solidFill>
                  <a:schemeClr val="tx1"/>
                </a:solidFill>
              </a:rPr>
              <a:t>Click to edit master subtitle style</a:t>
            </a:r>
          </a:p>
        </p:txBody>
      </p:sp>
      <p:sp>
        <p:nvSpPr>
          <p:cNvPr id="8" name="Rectangle 7"/>
          <p:cNvSpPr/>
          <p:nvPr/>
        </p:nvSpPr>
        <p:spPr>
          <a:xfrm>
            <a:off x="1" y="2336800"/>
            <a:ext cx="5795433" cy="15890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2336317"/>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9646149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CF Section Cover 8">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7" y="-1588"/>
            <a:ext cx="12194117" cy="626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 y="18161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1815838"/>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2876980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ACF Section Cover 8">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7" y="0"/>
            <a:ext cx="12194117" cy="626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522818" y="3435351"/>
            <a:ext cx="5964767" cy="1008063"/>
          </a:xfrm>
          <a:prstGeom prst="roundRect">
            <a:avLst/>
          </a:prstGeom>
          <a:noFill/>
          <a:ln>
            <a:noFill/>
          </a:ln>
        </p:spPr>
        <p:txBody>
          <a:bodyPr tIns="46800" anchor="ctr"/>
          <a:lstStyle>
            <a:lvl1pPr indent="0" algn="l" defTabSz="457200" rtl="0" eaLnBrk="1" latinLnBrk="0" hangingPunct="1">
              <a:lnSpc>
                <a:spcPct val="90000"/>
              </a:lnSpc>
              <a:spcBef>
                <a:spcPct val="0"/>
              </a:spcBef>
              <a:buNone/>
              <a:defRPr sz="3500" b="0" i="0" kern="1200" cap="none" baseline="0">
                <a:solidFill>
                  <a:srgbClr val="FFB819"/>
                </a:solidFill>
                <a:latin typeface="Arial"/>
                <a:ea typeface="+mj-ea"/>
                <a:cs typeface="+mj-cs"/>
              </a:defRPr>
            </a:lvl1pPr>
          </a:lstStyle>
          <a:p>
            <a:pPr fontAlgn="auto">
              <a:spcAft>
                <a:spcPts val="0"/>
              </a:spcAft>
              <a:defRPr/>
            </a:pPr>
            <a:r>
              <a:rPr lang="en-US" sz="2800" dirty="0">
                <a:solidFill>
                  <a:schemeClr val="bg1"/>
                </a:solidFill>
              </a:rPr>
              <a:t>Click to edit master subtitle style</a:t>
            </a:r>
          </a:p>
        </p:txBody>
      </p:sp>
      <p:pic>
        <p:nvPicPr>
          <p:cNvPr id="5" name="Picture 11"/>
          <p:cNvPicPr>
            <a:picLocks noChangeAspect="1"/>
          </p:cNvPicPr>
          <p:nvPr/>
        </p:nvPicPr>
        <p:blipFill>
          <a:blip r:embed="rId3">
            <a:extLst>
              <a:ext uri="{28A0092B-C50C-407E-A947-70E740481C1C}">
                <a14:useLocalDpi xmlns:a14="http://schemas.microsoft.com/office/drawing/2010/main" val="0"/>
              </a:ext>
            </a:extLst>
          </a:blip>
          <a:srcRect r="2777"/>
          <a:stretch>
            <a:fillRect/>
          </a:stretch>
        </p:blipFill>
        <p:spPr bwMode="auto">
          <a:xfrm>
            <a:off x="-2117" y="1"/>
            <a:ext cx="12194117"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 y="18161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 name="Group 10"/>
          <p:cNvGrpSpPr>
            <a:grpSpLocks/>
          </p:cNvGrpSpPr>
          <p:nvPr/>
        </p:nvGrpSpPr>
        <p:grpSpPr bwMode="auto">
          <a:xfrm>
            <a:off x="0" y="6154739"/>
            <a:ext cx="12192000" cy="714375"/>
            <a:chOff x="0" y="6154367"/>
            <a:chExt cx="9144000" cy="715213"/>
          </a:xfrm>
        </p:grpSpPr>
        <p:sp>
          <p:nvSpPr>
            <p:cNvPr id="8" name="Rectangle 7"/>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dirty="0"/>
            </a:p>
          </p:txBody>
        </p:sp>
        <p:pic>
          <p:nvPicPr>
            <p:cNvPr id="9" name="Picture 12"/>
            <p:cNvPicPr>
              <a:picLocks noChangeAspect="1"/>
            </p:cNvPicPr>
            <p:nvPr/>
          </p:nvPicPr>
          <p:blipFill>
            <a:blip r:embed="rId4">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3"/>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1" name="TextBox 14"/>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2" name="Picture 15"/>
            <p:cNvPicPr>
              <a:picLocks noChangeAspect="1"/>
            </p:cNvPicPr>
            <p:nvPr/>
          </p:nvPicPr>
          <p:blipFill>
            <a:blip r:embed="rId5">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
          <p:cNvSpPr>
            <a:spLocks noGrp="1"/>
          </p:cNvSpPr>
          <p:nvPr>
            <p:ph type="title"/>
          </p:nvPr>
        </p:nvSpPr>
        <p:spPr>
          <a:xfrm>
            <a:off x="522576" y="1815838"/>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5164824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ACF Section Cover 8">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7" y="0"/>
            <a:ext cx="12194117" cy="626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296585" y="3406776"/>
            <a:ext cx="5964767" cy="1008063"/>
          </a:xfrm>
          <a:prstGeom prst="roundRect">
            <a:avLst/>
          </a:prstGeom>
          <a:noFill/>
          <a:ln>
            <a:noFill/>
          </a:ln>
        </p:spPr>
        <p:txBody>
          <a:bodyPr tIns="46800" anchor="ctr"/>
          <a:lstStyle>
            <a:lvl1pPr indent="0" algn="l" defTabSz="457200" rtl="0" eaLnBrk="1" latinLnBrk="0" hangingPunct="1">
              <a:lnSpc>
                <a:spcPct val="90000"/>
              </a:lnSpc>
              <a:spcBef>
                <a:spcPct val="0"/>
              </a:spcBef>
              <a:buNone/>
              <a:defRPr sz="3500" b="0" i="0" kern="1200" cap="none" baseline="0">
                <a:solidFill>
                  <a:srgbClr val="FFB819"/>
                </a:solidFill>
                <a:latin typeface="Arial"/>
                <a:ea typeface="+mj-ea"/>
                <a:cs typeface="+mj-cs"/>
              </a:defRPr>
            </a:lvl1pPr>
          </a:lstStyle>
          <a:p>
            <a:pPr fontAlgn="auto">
              <a:spcAft>
                <a:spcPts val="0"/>
              </a:spcAft>
              <a:defRPr/>
            </a:pPr>
            <a:r>
              <a:rPr lang="en-US" sz="2800" dirty="0">
                <a:solidFill>
                  <a:schemeClr val="bg1"/>
                </a:solidFill>
              </a:rPr>
              <a:t>Click to edit master subtitle style</a:t>
            </a:r>
          </a:p>
        </p:txBody>
      </p:sp>
      <p:pic>
        <p:nvPicPr>
          <p:cNvPr id="5" name="Picture 11"/>
          <p:cNvPicPr>
            <a:picLocks noChangeAspect="1"/>
          </p:cNvPicPr>
          <p:nvPr/>
        </p:nvPicPr>
        <p:blipFill>
          <a:blip r:embed="rId3">
            <a:extLst>
              <a:ext uri="{28A0092B-C50C-407E-A947-70E740481C1C}">
                <a14:useLocalDpi xmlns:a14="http://schemas.microsoft.com/office/drawing/2010/main" val="0"/>
              </a:ext>
            </a:extLst>
          </a:blip>
          <a:srcRect r="2107"/>
          <a:stretch>
            <a:fillRect/>
          </a:stretch>
        </p:blipFill>
        <p:spPr bwMode="auto">
          <a:xfrm>
            <a:off x="-2117" y="0"/>
            <a:ext cx="12194117"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 y="18161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 name="Group 10"/>
          <p:cNvGrpSpPr>
            <a:grpSpLocks/>
          </p:cNvGrpSpPr>
          <p:nvPr/>
        </p:nvGrpSpPr>
        <p:grpSpPr bwMode="auto">
          <a:xfrm>
            <a:off x="0" y="6154739"/>
            <a:ext cx="12192000" cy="714375"/>
            <a:chOff x="0" y="6154367"/>
            <a:chExt cx="9144000" cy="715213"/>
          </a:xfrm>
        </p:grpSpPr>
        <p:sp>
          <p:nvSpPr>
            <p:cNvPr id="8" name="Rectangle 7"/>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dirty="0"/>
            </a:p>
          </p:txBody>
        </p:sp>
        <p:pic>
          <p:nvPicPr>
            <p:cNvPr id="9" name="Picture 12"/>
            <p:cNvPicPr>
              <a:picLocks noChangeAspect="1"/>
            </p:cNvPicPr>
            <p:nvPr/>
          </p:nvPicPr>
          <p:blipFill>
            <a:blip r:embed="rId4">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3"/>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1" name="TextBox 14"/>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2" name="Picture 15"/>
            <p:cNvPicPr>
              <a:picLocks noChangeAspect="1"/>
            </p:cNvPicPr>
            <p:nvPr/>
          </p:nvPicPr>
          <p:blipFill>
            <a:blip r:embed="rId5">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
          <p:cNvSpPr>
            <a:spLocks noGrp="1"/>
          </p:cNvSpPr>
          <p:nvPr>
            <p:ph type="title"/>
          </p:nvPr>
        </p:nvSpPr>
        <p:spPr>
          <a:xfrm>
            <a:off x="522576" y="1815838"/>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18955652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CF Text + Pic">
    <p:spTree>
      <p:nvGrpSpPr>
        <p:cNvPr id="1" name=""/>
        <p:cNvGrpSpPr/>
        <p:nvPr/>
      </p:nvGrpSpPr>
      <p:grpSpPr>
        <a:xfrm>
          <a:off x="0" y="0"/>
          <a:ext cx="0" cy="0"/>
          <a:chOff x="0" y="0"/>
          <a:chExt cx="0" cy="0"/>
        </a:xfrm>
      </p:grpSpPr>
      <p:sp>
        <p:nvSpPr>
          <p:cNvPr id="5" name="Rectangle 4"/>
          <p:cNvSpPr/>
          <p:nvPr/>
        </p:nvSpPr>
        <p:spPr>
          <a:xfrm>
            <a:off x="0" y="0"/>
            <a:ext cx="12192000" cy="10302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itle 1"/>
          <p:cNvSpPr txBox="1">
            <a:spLocks/>
          </p:cNvSpPr>
          <p:nvPr/>
        </p:nvSpPr>
        <p:spPr bwMode="auto">
          <a:xfrm>
            <a:off x="7990418" y="5883276"/>
            <a:ext cx="4040716"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988" tIns="41994" rIns="83988" bIns="41994"/>
          <a:lstStyle>
            <a:lvl1pPr defTabSz="419100">
              <a:defRPr>
                <a:solidFill>
                  <a:schemeClr val="tx1"/>
                </a:solidFill>
                <a:latin typeface="Calibri" pitchFamily="34" charset="0"/>
              </a:defRPr>
            </a:lvl1pPr>
            <a:lvl2pPr marL="742950" indent="-285750" defTabSz="419100">
              <a:defRPr>
                <a:solidFill>
                  <a:schemeClr val="tx1"/>
                </a:solidFill>
                <a:latin typeface="Calibri" pitchFamily="34" charset="0"/>
              </a:defRPr>
            </a:lvl2pPr>
            <a:lvl3pPr marL="1143000" indent="-228600" defTabSz="419100">
              <a:defRPr>
                <a:solidFill>
                  <a:schemeClr val="tx1"/>
                </a:solidFill>
                <a:latin typeface="Calibri" pitchFamily="34" charset="0"/>
              </a:defRPr>
            </a:lvl3pPr>
            <a:lvl4pPr marL="1600200" indent="-228600" defTabSz="419100">
              <a:defRPr>
                <a:solidFill>
                  <a:schemeClr val="tx1"/>
                </a:solidFill>
                <a:latin typeface="Calibri" pitchFamily="34" charset="0"/>
              </a:defRPr>
            </a:lvl4pPr>
            <a:lvl5pPr marL="2057400" indent="-228600" defTabSz="419100">
              <a:defRPr>
                <a:solidFill>
                  <a:schemeClr val="tx1"/>
                </a:solidFill>
                <a:latin typeface="Calibri" pitchFamily="34" charset="0"/>
              </a:defRPr>
            </a:lvl5pPr>
            <a:lvl6pPr marL="2514600" indent="-228600" defTabSz="419100" fontAlgn="base">
              <a:spcBef>
                <a:spcPct val="0"/>
              </a:spcBef>
              <a:spcAft>
                <a:spcPct val="0"/>
              </a:spcAft>
              <a:defRPr>
                <a:solidFill>
                  <a:schemeClr val="tx1"/>
                </a:solidFill>
                <a:latin typeface="Calibri" pitchFamily="34" charset="0"/>
              </a:defRPr>
            </a:lvl6pPr>
            <a:lvl7pPr marL="2971800" indent="-228600" defTabSz="419100" fontAlgn="base">
              <a:spcBef>
                <a:spcPct val="0"/>
              </a:spcBef>
              <a:spcAft>
                <a:spcPct val="0"/>
              </a:spcAft>
              <a:defRPr>
                <a:solidFill>
                  <a:schemeClr val="tx1"/>
                </a:solidFill>
                <a:latin typeface="Calibri" pitchFamily="34" charset="0"/>
              </a:defRPr>
            </a:lvl7pPr>
            <a:lvl8pPr marL="3429000" indent="-228600" defTabSz="419100" fontAlgn="base">
              <a:spcBef>
                <a:spcPct val="0"/>
              </a:spcBef>
              <a:spcAft>
                <a:spcPct val="0"/>
              </a:spcAft>
              <a:defRPr>
                <a:solidFill>
                  <a:schemeClr val="tx1"/>
                </a:solidFill>
                <a:latin typeface="Calibri" pitchFamily="34" charset="0"/>
              </a:defRPr>
            </a:lvl8pPr>
            <a:lvl9pPr marL="3886200" indent="-228600" defTabSz="419100" fontAlgn="base">
              <a:spcBef>
                <a:spcPct val="0"/>
              </a:spcBef>
              <a:spcAft>
                <a:spcPct val="0"/>
              </a:spcAft>
              <a:defRPr>
                <a:solidFill>
                  <a:schemeClr val="tx1"/>
                </a:solidFill>
                <a:latin typeface="Calibri" pitchFamily="34" charset="0"/>
              </a:defRPr>
            </a:lvl9pPr>
          </a:lstStyle>
          <a:p>
            <a:pPr algn="r">
              <a:spcAft>
                <a:spcPts val="2750"/>
              </a:spcAft>
              <a:defRPr/>
            </a:pPr>
            <a:r>
              <a:rPr lang="en-AU" altLang="en-US" sz="1100" dirty="0">
                <a:latin typeface="Arial" charset="0"/>
              </a:rPr>
              <a:t>© Australian Childhood Foundation, 2016</a:t>
            </a:r>
          </a:p>
        </p:txBody>
      </p:sp>
      <p:grpSp>
        <p:nvGrpSpPr>
          <p:cNvPr id="7" name="Group 8"/>
          <p:cNvGrpSpPr>
            <a:grpSpLocks/>
          </p:cNvGrpSpPr>
          <p:nvPr/>
        </p:nvGrpSpPr>
        <p:grpSpPr bwMode="auto">
          <a:xfrm>
            <a:off x="0" y="6154739"/>
            <a:ext cx="12192000" cy="714375"/>
            <a:chOff x="0" y="6154367"/>
            <a:chExt cx="9144000" cy="715213"/>
          </a:xfrm>
        </p:grpSpPr>
        <p:sp>
          <p:nvSpPr>
            <p:cNvPr id="8" name="Rectangle 7"/>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dirty="0"/>
            </a:p>
          </p:txBody>
        </p:sp>
        <p:pic>
          <p:nvPicPr>
            <p:cNvPr id="9" name="Picture 10"/>
            <p:cNvPicPr>
              <a:picLocks noChangeAspect="1"/>
            </p:cNvPicPr>
            <p:nvPr/>
          </p:nvPicPr>
          <p:blipFill>
            <a:blip r:embed="rId2">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1"/>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2" name="TextBox 12"/>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4" name="Picture 13"/>
            <p:cNvPicPr>
              <a:picLocks noChangeAspect="1"/>
            </p:cNvPicPr>
            <p:nvPr/>
          </p:nvPicPr>
          <p:blipFill>
            <a:blip r:embed="rId3">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5914741" y="1399389"/>
            <a:ext cx="5105560" cy="4644802"/>
          </a:xfrm>
          <a:prstGeom prst="rect">
            <a:avLst/>
          </a:prstGeom>
        </p:spPr>
        <p:txBody>
          <a:bodyPr>
            <a:noAutofit/>
          </a:bodyPr>
          <a:lstStyle>
            <a:lvl1pPr>
              <a:spcBef>
                <a:spcPts val="600"/>
              </a:spcBef>
              <a:spcAft>
                <a:spcPts val="600"/>
              </a:spcAft>
              <a:defRPr sz="2200">
                <a:latin typeface="Arial"/>
                <a:cs typeface="Arial"/>
              </a:defRPr>
            </a:lvl1pPr>
            <a:lvl2pPr marL="633600" indent="-248400">
              <a:spcBef>
                <a:spcPts val="0"/>
              </a:spcBef>
              <a:spcAft>
                <a:spcPts val="600"/>
              </a:spcAft>
              <a:buSzPct val="40000"/>
              <a:buFont typeface="Wingdings" charset="2"/>
              <a:buChar char=""/>
              <a:defRPr sz="2200" baseline="0">
                <a:latin typeface="Arial"/>
                <a:cs typeface="Arial"/>
              </a:defRPr>
            </a:lvl2pPr>
            <a:lvl3pPr>
              <a:defRPr sz="2000">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p:txBody>
      </p:sp>
      <p:sp>
        <p:nvSpPr>
          <p:cNvPr id="13" name="Title 1"/>
          <p:cNvSpPr>
            <a:spLocks noGrp="1"/>
          </p:cNvSpPr>
          <p:nvPr>
            <p:ph type="title"/>
          </p:nvPr>
        </p:nvSpPr>
        <p:spPr>
          <a:xfrm>
            <a:off x="644901" y="222705"/>
            <a:ext cx="10224000" cy="792000"/>
          </a:xfrm>
          <a:prstGeom prst="roundRect">
            <a:avLst/>
          </a:prstGeom>
          <a:noFill/>
          <a:ln>
            <a:noFill/>
          </a:ln>
        </p:spPr>
        <p:txBody>
          <a:bodyPr tIns="46800">
            <a:noAutofit/>
          </a:bodyPr>
          <a:lstStyle>
            <a:lvl1pPr indent="0" algn="l">
              <a:lnSpc>
                <a:spcPct val="90000"/>
              </a:lnSpc>
              <a:defRPr sz="3000" b="0" i="0" cap="none" baseline="0">
                <a:solidFill>
                  <a:srgbClr val="FFB819"/>
                </a:solidFill>
                <a:latin typeface="Arial"/>
              </a:defRPr>
            </a:lvl1pPr>
          </a:lstStyle>
          <a:p>
            <a:r>
              <a:rPr lang="en-US"/>
              <a:t>Click to edit Master title style</a:t>
            </a:r>
            <a:endParaRPr lang="en-US" dirty="0"/>
          </a:p>
        </p:txBody>
      </p:sp>
      <p:sp>
        <p:nvSpPr>
          <p:cNvPr id="10" name="Content Placeholder 2"/>
          <p:cNvSpPr>
            <a:spLocks noGrp="1"/>
          </p:cNvSpPr>
          <p:nvPr>
            <p:ph idx="10"/>
          </p:nvPr>
        </p:nvSpPr>
        <p:spPr>
          <a:xfrm>
            <a:off x="644901" y="1399389"/>
            <a:ext cx="5105560" cy="4644802"/>
          </a:xfrm>
          <a:prstGeom prst="rect">
            <a:avLst/>
          </a:prstGeom>
        </p:spPr>
        <p:txBody>
          <a:bodyPr>
            <a:noAutofit/>
          </a:bodyPr>
          <a:lstStyle>
            <a:lvl1pPr>
              <a:spcBef>
                <a:spcPts val="600"/>
              </a:spcBef>
              <a:spcAft>
                <a:spcPts val="600"/>
              </a:spcAft>
              <a:defRPr sz="2200">
                <a:latin typeface="Arial"/>
                <a:cs typeface="Arial"/>
              </a:defRPr>
            </a:lvl1pPr>
            <a:lvl2pPr marL="633600" indent="-248400">
              <a:spcBef>
                <a:spcPts val="0"/>
              </a:spcBef>
              <a:spcAft>
                <a:spcPts val="600"/>
              </a:spcAft>
              <a:buSzPct val="40000"/>
              <a:buFont typeface="Wingdings" charset="2"/>
              <a:buChar char=""/>
              <a:defRPr sz="2200" baseline="0">
                <a:latin typeface="Arial"/>
                <a:cs typeface="Arial"/>
              </a:defRPr>
            </a:lvl2pPr>
            <a:lvl3pPr>
              <a:defRPr sz="2000">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31419481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ACF Section Cover 8">
    <p:spTree>
      <p:nvGrpSpPr>
        <p:cNvPr id="1" name=""/>
        <p:cNvGrpSpPr/>
        <p:nvPr/>
      </p:nvGrpSpPr>
      <p:grpSpPr>
        <a:xfrm>
          <a:off x="0" y="0"/>
          <a:ext cx="0" cy="0"/>
          <a:chOff x="0" y="0"/>
          <a:chExt cx="0" cy="0"/>
        </a:xfrm>
      </p:grpSpPr>
      <p:sp>
        <p:nvSpPr>
          <p:cNvPr id="2" name="Title 1"/>
          <p:cNvSpPr txBox="1">
            <a:spLocks/>
          </p:cNvSpPr>
          <p:nvPr/>
        </p:nvSpPr>
        <p:spPr>
          <a:xfrm>
            <a:off x="522818" y="3435351"/>
            <a:ext cx="5964767" cy="1008063"/>
          </a:xfrm>
          <a:prstGeom prst="roundRect">
            <a:avLst/>
          </a:prstGeom>
          <a:noFill/>
          <a:ln>
            <a:noFill/>
          </a:ln>
        </p:spPr>
        <p:txBody>
          <a:bodyPr tIns="46800" anchor="ctr"/>
          <a:lstStyle>
            <a:lvl1pPr indent="0" algn="l" defTabSz="457200" rtl="0" eaLnBrk="1" latinLnBrk="0" hangingPunct="1">
              <a:lnSpc>
                <a:spcPct val="90000"/>
              </a:lnSpc>
              <a:spcBef>
                <a:spcPct val="0"/>
              </a:spcBef>
              <a:buNone/>
              <a:defRPr sz="3500" b="0" i="0" kern="1200" cap="none" baseline="0">
                <a:solidFill>
                  <a:srgbClr val="FFB819"/>
                </a:solidFill>
                <a:latin typeface="Arial"/>
                <a:ea typeface="+mj-ea"/>
                <a:cs typeface="+mj-cs"/>
              </a:defRPr>
            </a:lvl1pPr>
          </a:lstStyle>
          <a:p>
            <a:pPr fontAlgn="auto">
              <a:spcAft>
                <a:spcPts val="0"/>
              </a:spcAft>
              <a:defRPr/>
            </a:pPr>
            <a:r>
              <a:rPr lang="en-US" sz="2800" dirty="0">
                <a:solidFill>
                  <a:schemeClr val="bg1"/>
                </a:solidFill>
              </a:rPr>
              <a:t>Click to edit master subtitle style</a:t>
            </a:r>
          </a:p>
        </p:txBody>
      </p:sp>
      <p:sp>
        <p:nvSpPr>
          <p:cNvPr id="3" name="TextBox 2"/>
          <p:cNvSpPr txBox="1"/>
          <p:nvPr/>
        </p:nvSpPr>
        <p:spPr>
          <a:xfrm>
            <a:off x="950385" y="201614"/>
            <a:ext cx="10291233" cy="4031873"/>
          </a:xfrm>
          <a:prstGeom prst="rect">
            <a:avLst/>
          </a:prstGeom>
          <a:noFill/>
        </p:spPr>
        <p:txBody>
          <a:bodyPr>
            <a:spAutoFit/>
          </a:bodyPr>
          <a:lstStyle/>
          <a:p>
            <a:pPr fontAlgn="auto">
              <a:spcBef>
                <a:spcPts val="0"/>
              </a:spcBef>
              <a:spcAft>
                <a:spcPts val="0"/>
              </a:spcAft>
              <a:defRPr/>
            </a:pPr>
            <a:r>
              <a:rPr lang="en-AU" sz="4000" b="1" dirty="0">
                <a:latin typeface="+mn-lt"/>
                <a:cs typeface="+mn-cs"/>
              </a:rPr>
              <a:t>Using this PowerPoint Master</a:t>
            </a:r>
          </a:p>
          <a:p>
            <a:pPr fontAlgn="auto">
              <a:spcBef>
                <a:spcPts val="0"/>
              </a:spcBef>
              <a:spcAft>
                <a:spcPts val="0"/>
              </a:spcAft>
              <a:defRPr/>
            </a:pPr>
            <a:endParaRPr lang="en-AU" dirty="0">
              <a:latin typeface="+mn-lt"/>
              <a:cs typeface="+mn-cs"/>
            </a:endParaRPr>
          </a:p>
          <a:p>
            <a:pPr fontAlgn="auto">
              <a:spcBef>
                <a:spcPts val="0"/>
              </a:spcBef>
              <a:spcAft>
                <a:spcPts val="0"/>
              </a:spcAft>
              <a:defRPr/>
            </a:pPr>
            <a:r>
              <a:rPr lang="en-AU" dirty="0">
                <a:latin typeface="+mn-lt"/>
                <a:cs typeface="+mn-cs"/>
              </a:rPr>
              <a:t>Multiple page layouts are set up for you to choose from.  Options include header image page and basic slide template. To see options, please follow the below information:</a:t>
            </a:r>
            <a:br>
              <a:rPr lang="en-AU" dirty="0">
                <a:latin typeface="+mn-lt"/>
                <a:cs typeface="+mn-cs"/>
              </a:rPr>
            </a:br>
            <a:r>
              <a:rPr lang="en-AU" dirty="0">
                <a:latin typeface="+mn-lt"/>
                <a:cs typeface="+mn-cs"/>
              </a:rPr>
              <a:t>-    Click Home page</a:t>
            </a:r>
          </a:p>
          <a:p>
            <a:pPr marL="285750" indent="-285750" fontAlgn="auto">
              <a:spcBef>
                <a:spcPts val="0"/>
              </a:spcBef>
              <a:spcAft>
                <a:spcPts val="0"/>
              </a:spcAft>
              <a:buFontTx/>
              <a:buChar char="-"/>
              <a:defRPr/>
            </a:pPr>
            <a:r>
              <a:rPr lang="en-AU" dirty="0">
                <a:latin typeface="+mn-lt"/>
                <a:cs typeface="+mn-cs"/>
              </a:rPr>
              <a:t>Select New Slide drop down box</a:t>
            </a:r>
          </a:p>
          <a:p>
            <a:pPr marL="285750" indent="-285750" fontAlgn="auto">
              <a:spcBef>
                <a:spcPts val="0"/>
              </a:spcBef>
              <a:spcAft>
                <a:spcPts val="0"/>
              </a:spcAft>
              <a:buFontTx/>
              <a:buChar char="-"/>
              <a:defRPr/>
            </a:pPr>
            <a:r>
              <a:rPr lang="en-AU" dirty="0">
                <a:latin typeface="+mn-lt"/>
                <a:cs typeface="+mn-cs"/>
              </a:rPr>
              <a:t>Select Heading slide layout as relevant to the workshop</a:t>
            </a:r>
          </a:p>
          <a:p>
            <a:pPr marL="285750" indent="-285750" fontAlgn="auto">
              <a:spcBef>
                <a:spcPts val="0"/>
              </a:spcBef>
              <a:spcAft>
                <a:spcPts val="0"/>
              </a:spcAft>
              <a:buFontTx/>
              <a:buChar char="-"/>
              <a:defRPr/>
            </a:pPr>
            <a:r>
              <a:rPr lang="en-AU" dirty="0">
                <a:latin typeface="+mn-lt"/>
                <a:cs typeface="+mn-cs"/>
              </a:rPr>
              <a:t>Select the content slide as needed</a:t>
            </a:r>
          </a:p>
          <a:p>
            <a:pPr fontAlgn="auto">
              <a:spcBef>
                <a:spcPts val="0"/>
              </a:spcBef>
              <a:spcAft>
                <a:spcPts val="0"/>
              </a:spcAft>
              <a:defRPr/>
            </a:pPr>
            <a:r>
              <a:rPr lang="en-AU" dirty="0">
                <a:latin typeface="+mn-lt"/>
                <a:cs typeface="+mn-cs"/>
              </a:rPr>
              <a:t>You can also change the slide layout at any time by selecting the slide, then following the same steps as above.</a:t>
            </a:r>
          </a:p>
          <a:p>
            <a:pPr fontAlgn="auto">
              <a:spcBef>
                <a:spcPts val="0"/>
              </a:spcBef>
              <a:spcAft>
                <a:spcPts val="0"/>
              </a:spcAft>
              <a:defRPr/>
            </a:pPr>
            <a:r>
              <a:rPr lang="en-AU" dirty="0">
                <a:latin typeface="+mn-lt"/>
                <a:cs typeface="+mn-cs"/>
              </a:rPr>
              <a:t>Options include:</a:t>
            </a:r>
          </a:p>
          <a:p>
            <a:pPr marL="285750" indent="-285750" fontAlgn="auto">
              <a:spcBef>
                <a:spcPts val="0"/>
              </a:spcBef>
              <a:spcAft>
                <a:spcPts val="0"/>
              </a:spcAft>
              <a:buFontTx/>
              <a:buChar char="-"/>
              <a:defRPr/>
            </a:pPr>
            <a:endParaRPr lang="en-AU" dirty="0">
              <a:latin typeface="+mn-lt"/>
              <a:cs typeface="+mn-cs"/>
            </a:endParaRPr>
          </a:p>
          <a:p>
            <a:pPr marL="285750" indent="-285750" fontAlgn="auto">
              <a:spcBef>
                <a:spcPts val="0"/>
              </a:spcBef>
              <a:spcAft>
                <a:spcPts val="0"/>
              </a:spcAft>
              <a:buFontTx/>
              <a:buChar char="-"/>
              <a:defRPr/>
            </a:pPr>
            <a:endParaRPr lang="en-AU" dirty="0">
              <a:latin typeface="+mn-lt"/>
              <a:cs typeface="+mn-cs"/>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718" y="4024313"/>
            <a:ext cx="3380316" cy="191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951" y="4024313"/>
            <a:ext cx="3594100" cy="191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7551" y="4024313"/>
            <a:ext cx="3393016" cy="191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11"/>
          <p:cNvGrpSpPr>
            <a:grpSpLocks/>
          </p:cNvGrpSpPr>
          <p:nvPr/>
        </p:nvGrpSpPr>
        <p:grpSpPr bwMode="auto">
          <a:xfrm>
            <a:off x="0" y="6154739"/>
            <a:ext cx="12192000" cy="714375"/>
            <a:chOff x="0" y="6154367"/>
            <a:chExt cx="9144000" cy="715213"/>
          </a:xfrm>
        </p:grpSpPr>
        <p:sp>
          <p:nvSpPr>
            <p:cNvPr id="8" name="Rectangle 7"/>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dirty="0"/>
            </a:p>
          </p:txBody>
        </p:sp>
        <p:pic>
          <p:nvPicPr>
            <p:cNvPr id="9" name="Picture 13"/>
            <p:cNvPicPr>
              <a:picLocks noChangeAspect="1"/>
            </p:cNvPicPr>
            <p:nvPr/>
          </p:nvPicPr>
          <p:blipFill>
            <a:blip r:embed="rId5">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4"/>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1" name="TextBox 15"/>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2" name="Picture 16"/>
            <p:cNvPicPr>
              <a:picLocks noChangeAspect="1"/>
            </p:cNvPicPr>
            <p:nvPr/>
          </p:nvPicPr>
          <p:blipFill>
            <a:blip r:embed="rId6">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48979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0"/>
            <a:ext cx="12192000" cy="6858000"/>
          </a:xfrm>
          <a:prstGeom prst="rect">
            <a:avLst/>
          </a:prstGeom>
          <a:solidFill>
            <a:schemeClr val="bg1"/>
          </a:solidFill>
          <a:ln w="9525" algn="ctr">
            <a:solidFill>
              <a:schemeClr val="bg1"/>
            </a:solidFill>
            <a:round/>
            <a:headEnd/>
            <a:tailEnd/>
          </a:ln>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defRPr/>
            </a:pPr>
            <a:endParaRPr lang="en-AU" altLang="en-US" sz="2400"/>
          </a:p>
        </p:txBody>
      </p:sp>
    </p:spTree>
    <p:extLst>
      <p:ext uri="{BB962C8B-B14F-4D97-AF65-F5344CB8AC3E}">
        <p14:creationId xmlns:p14="http://schemas.microsoft.com/office/powerpoint/2010/main" val="27424836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ext without Watermark">
    <p:spTree>
      <p:nvGrpSpPr>
        <p:cNvPr id="1" name=""/>
        <p:cNvGrpSpPr/>
        <p:nvPr/>
      </p:nvGrpSpPr>
      <p:grpSpPr>
        <a:xfrm>
          <a:off x="0" y="0"/>
          <a:ext cx="0" cy="0"/>
          <a:chOff x="0" y="0"/>
          <a:chExt cx="0" cy="0"/>
        </a:xfrm>
      </p:grpSpPr>
      <p:sp>
        <p:nvSpPr>
          <p:cNvPr id="8" name="Rectangle 7"/>
          <p:cNvSpPr/>
          <p:nvPr/>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1" name="Title 1"/>
          <p:cNvSpPr>
            <a:spLocks noGrp="1"/>
          </p:cNvSpPr>
          <p:nvPr>
            <p:ph type="title"/>
          </p:nvPr>
        </p:nvSpPr>
        <p:spPr>
          <a:xfrm>
            <a:off x="679622" y="365125"/>
            <a:ext cx="11224511"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endParaRPr lang="en-US" dirty="0"/>
          </a:p>
        </p:txBody>
      </p:sp>
      <p:sp>
        <p:nvSpPr>
          <p:cNvPr id="12" name="Content Placeholder 2"/>
          <p:cNvSpPr>
            <a:spLocks noGrp="1"/>
          </p:cNvSpPr>
          <p:nvPr>
            <p:ph idx="1"/>
          </p:nvPr>
        </p:nvSpPr>
        <p:spPr>
          <a:xfrm>
            <a:off x="679621" y="1825625"/>
            <a:ext cx="11224511"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txBox="1">
            <a:spLocks/>
          </p:cNvSpPr>
          <p:nvPr/>
        </p:nvSpPr>
        <p:spPr bwMode="white">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a:t>professionals.childhood.org.au</a:t>
            </a:r>
          </a:p>
        </p:txBody>
      </p:sp>
    </p:spTree>
    <p:extLst>
      <p:ext uri="{BB962C8B-B14F-4D97-AF65-F5344CB8AC3E}">
        <p14:creationId xmlns:p14="http://schemas.microsoft.com/office/powerpoint/2010/main" val="21546173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ext with Watermark">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2" name="Rectangle 11"/>
          <p:cNvSpPr/>
          <p:nvPr/>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0" name="Title 1"/>
          <p:cNvSpPr>
            <a:spLocks noGrp="1"/>
          </p:cNvSpPr>
          <p:nvPr>
            <p:ph type="title"/>
          </p:nvPr>
        </p:nvSpPr>
        <p:spPr>
          <a:xfrm>
            <a:off x="679622" y="365125"/>
            <a:ext cx="11132358"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endParaRPr lang="en-US" dirty="0"/>
          </a:p>
        </p:txBody>
      </p:sp>
      <p:sp>
        <p:nvSpPr>
          <p:cNvPr id="11" name="Content Placeholder 2"/>
          <p:cNvSpPr>
            <a:spLocks noGrp="1"/>
          </p:cNvSpPr>
          <p:nvPr>
            <p:ph idx="1"/>
          </p:nvPr>
        </p:nvSpPr>
        <p:spPr>
          <a:xfrm>
            <a:off x="679622" y="1825625"/>
            <a:ext cx="1115815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ubtitle 2"/>
          <p:cNvSpPr txBox="1">
            <a:spLocks/>
          </p:cNvSpPr>
          <p:nvPr/>
        </p:nvSpPr>
        <p:spPr bwMode="white">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solidFill>
                  <a:schemeClr val="bg1"/>
                </a:solidFill>
              </a:rPr>
              <a:t>Professional Education Services </a:t>
            </a:r>
          </a:p>
          <a:p>
            <a:pPr marL="0" marR="0" lvl="0" indent="0" algn="r" defTabSz="914400" rtl="0" eaLnBrk="1" fontAlgn="auto" latinLnBrk="0" hangingPunct="1">
              <a:lnSpc>
                <a:spcPct val="100000"/>
              </a:lnSpc>
              <a:spcBef>
                <a:spcPts val="0"/>
              </a:spcBef>
              <a:spcAft>
                <a:spcPts val="0"/>
              </a:spcAft>
              <a:buClrTx/>
              <a:buSzTx/>
              <a:buFont typeface="Arial"/>
              <a:buNone/>
              <a:tabLst/>
              <a:defRPr/>
            </a:pPr>
            <a:r>
              <a:rPr lang="en-US" sz="1400" dirty="0">
                <a:solidFill>
                  <a:schemeClr val="bg1"/>
                </a:solidFill>
              </a:rPr>
              <a:t>professionals.childhood.org.au</a:t>
            </a:r>
          </a:p>
          <a:p>
            <a:pPr algn="r">
              <a:lnSpc>
                <a:spcPct val="100000"/>
              </a:lnSpc>
              <a:spcBef>
                <a:spcPts val="0"/>
              </a:spcBef>
            </a:pPr>
            <a:endParaRPr lang="en-US" sz="1400" dirty="0"/>
          </a:p>
        </p:txBody>
      </p:sp>
    </p:spTree>
    <p:extLst>
      <p:ext uri="{BB962C8B-B14F-4D97-AF65-F5344CB8AC3E}">
        <p14:creationId xmlns:p14="http://schemas.microsoft.com/office/powerpoint/2010/main" val="763725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Copy Page 3">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059336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ext with Diagram">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2" y="-1"/>
            <a:ext cx="11811980" cy="6644239"/>
          </a:xfrm>
          <a:prstGeom prst="rect">
            <a:avLst/>
          </a:prstGeom>
        </p:spPr>
      </p:pic>
      <p:sp>
        <p:nvSpPr>
          <p:cNvPr id="11" name="Rectangle 10"/>
          <p:cNvSpPr/>
          <p:nvPr/>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4" name="Title 1"/>
          <p:cNvSpPr>
            <a:spLocks noGrp="1"/>
          </p:cNvSpPr>
          <p:nvPr>
            <p:ph type="title"/>
          </p:nvPr>
        </p:nvSpPr>
        <p:spPr>
          <a:xfrm>
            <a:off x="679622" y="365125"/>
            <a:ext cx="11183942"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endParaRPr lang="en-US" dirty="0"/>
          </a:p>
        </p:txBody>
      </p:sp>
      <p:sp>
        <p:nvSpPr>
          <p:cNvPr id="15" name="Content Placeholder 2"/>
          <p:cNvSpPr>
            <a:spLocks noGrp="1"/>
          </p:cNvSpPr>
          <p:nvPr>
            <p:ph idx="1"/>
          </p:nvPr>
        </p:nvSpPr>
        <p:spPr>
          <a:xfrm>
            <a:off x="679622" y="1825625"/>
            <a:ext cx="6493338"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3"/>
          </p:nvPr>
        </p:nvSpPr>
        <p:spPr>
          <a:xfrm>
            <a:off x="7172325" y="1825625"/>
            <a:ext cx="4691239" cy="3660775"/>
          </a:xfrm>
        </p:spPr>
        <p:txBody>
          <a:bodyPr/>
          <a:lstStyle/>
          <a:p>
            <a:r>
              <a:rPr lang="en-US"/>
              <a:t>Click icon to add picture</a:t>
            </a:r>
            <a:endParaRPr lang="en-US" dirty="0"/>
          </a:p>
        </p:txBody>
      </p:sp>
      <p:sp>
        <p:nvSpPr>
          <p:cNvPr id="19" name="Subtitle 2"/>
          <p:cNvSpPr txBox="1">
            <a:spLocks/>
          </p:cNvSpPr>
          <p:nvPr/>
        </p:nvSpPr>
        <p:spPr bwMode="white">
          <a:xfrm>
            <a:off x="8711513" y="6146150"/>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a:t>professionals.childhood.org.au</a:t>
            </a:r>
          </a:p>
        </p:txBody>
      </p:sp>
      <p:pic>
        <p:nvPicPr>
          <p:cNvPr id="9" name="Picture 8">
            <a:extLst>
              <a:ext uri="{FF2B5EF4-FFF2-40B4-BE49-F238E27FC236}">
                <a16:creationId xmlns:a16="http://schemas.microsoft.com/office/drawing/2014/main" id="{66061C4F-06C5-49D2-A764-C0084A5580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92" y="-1"/>
            <a:ext cx="11811980" cy="6644239"/>
          </a:xfrm>
          <a:prstGeom prst="rect">
            <a:avLst/>
          </a:prstGeom>
        </p:spPr>
      </p:pic>
      <p:sp>
        <p:nvSpPr>
          <p:cNvPr id="13" name="Rectangle 12">
            <a:extLst>
              <a:ext uri="{FF2B5EF4-FFF2-40B4-BE49-F238E27FC236}">
                <a16:creationId xmlns:a16="http://schemas.microsoft.com/office/drawing/2014/main" id="{7483426E-63C7-4F8C-A6D8-42FDECA23AAC}"/>
              </a:ext>
            </a:extLst>
          </p:cNvPr>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B35781F-E59E-4A7E-A6E8-7207A06339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8" name="Subtitle 2">
            <a:extLst>
              <a:ext uri="{FF2B5EF4-FFF2-40B4-BE49-F238E27FC236}">
                <a16:creationId xmlns:a16="http://schemas.microsoft.com/office/drawing/2014/main" id="{3CDF2568-D771-4722-8137-842CCAAF6CF0}"/>
              </a:ext>
            </a:extLst>
          </p:cNvPr>
          <p:cNvSpPr txBox="1">
            <a:spLocks/>
          </p:cNvSpPr>
          <p:nvPr userDrawn="1"/>
        </p:nvSpPr>
        <p:spPr bwMode="white">
          <a:xfrm>
            <a:off x="8711513" y="6146150"/>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a:t>professionals.childhood.org.au</a:t>
            </a:r>
          </a:p>
        </p:txBody>
      </p:sp>
    </p:spTree>
    <p:extLst>
      <p:ext uri="{BB962C8B-B14F-4D97-AF65-F5344CB8AC3E}">
        <p14:creationId xmlns:p14="http://schemas.microsoft.com/office/powerpoint/2010/main" val="980862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Copy Page 4">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095349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Copy Page 5">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153043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Copy Page 6">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739528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theme" Target="../theme/theme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671F"/>
        </a:soli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11489634" y="6308644"/>
            <a:ext cx="534063" cy="365125"/>
          </a:xfrm>
          <a:prstGeom prst="rect">
            <a:avLst/>
          </a:prstGeom>
        </p:spPr>
        <p:txBody>
          <a:bodyPr vert="horz" lIns="91440" tIns="45720" rIns="91440" bIns="45720" rtlCol="0" anchor="ctr"/>
          <a:lstStyle>
            <a:lvl1pPr algn="r">
              <a:defRPr sz="1200" b="0" i="0">
                <a:solidFill>
                  <a:srgbClr val="000000"/>
                </a:solidFill>
                <a:latin typeface="Helvetica Regular" charset="0"/>
              </a:defRPr>
            </a:lvl1pPr>
          </a:lstStyle>
          <a:p>
            <a:fld id="{00B2FB52-422D-9C4E-9E6D-5610FE2F1A49}" type="slidenum">
              <a:rPr lang="en-US" smtClean="0"/>
              <a:pPr/>
              <a:t>‹#›</a:t>
            </a:fld>
            <a:endParaRPr lang="en-US" dirty="0"/>
          </a:p>
        </p:txBody>
      </p:sp>
    </p:spTree>
    <p:extLst>
      <p:ext uri="{BB962C8B-B14F-4D97-AF65-F5344CB8AC3E}">
        <p14:creationId xmlns:p14="http://schemas.microsoft.com/office/powerpoint/2010/main" val="3706128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dt="0"/>
  <p:txStyles>
    <p:titleStyle>
      <a:lvl1pPr algn="l" defTabSz="914377" rtl="0" eaLnBrk="1" latinLnBrk="0" hangingPunct="1">
        <a:lnSpc>
          <a:spcPct val="90000"/>
        </a:lnSpc>
        <a:spcBef>
          <a:spcPct val="0"/>
        </a:spcBef>
        <a:buNone/>
        <a:defRPr sz="4400" b="1" i="0" kern="1200">
          <a:solidFill>
            <a:schemeClr val="bg1"/>
          </a:solidFill>
          <a:latin typeface="Helvetica" charset="0"/>
          <a:ea typeface="Helvetica" charset="0"/>
          <a:cs typeface="Helvetica"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4DC3B-2EFC-2148-BD62-D83F28376FDC}" type="datetimeFigureOut">
              <a:rPr lang="en-US" smtClean="0"/>
              <a:t>03-May-21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F1585-8CDC-F74F-BC48-4CB6BCA2668A}" type="slidenum">
              <a:rPr lang="en-US" smtClean="0"/>
              <a:t>‹#›</a:t>
            </a:fld>
            <a:endParaRPr lang="en-US"/>
          </a:p>
        </p:txBody>
      </p:sp>
    </p:spTree>
    <p:extLst>
      <p:ext uri="{BB962C8B-B14F-4D97-AF65-F5344CB8AC3E}">
        <p14:creationId xmlns:p14="http://schemas.microsoft.com/office/powerpoint/2010/main" val="48454195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671F"/>
        </a:soli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11489634" y="6308644"/>
            <a:ext cx="534063" cy="365125"/>
          </a:xfrm>
          <a:prstGeom prst="rect">
            <a:avLst/>
          </a:prstGeom>
        </p:spPr>
        <p:txBody>
          <a:bodyPr vert="horz" lIns="91440" tIns="45720" rIns="91440" bIns="45720" rtlCol="0" anchor="ctr"/>
          <a:lstStyle>
            <a:lvl1pPr algn="r">
              <a:defRPr sz="1200" b="0" i="0">
                <a:solidFill>
                  <a:srgbClr val="000000"/>
                </a:solidFill>
                <a:latin typeface="Helvetica Regular" charset="0"/>
              </a:defRPr>
            </a:lvl1pPr>
          </a:lstStyle>
          <a:p>
            <a:pPr>
              <a:defRPr/>
            </a:pPr>
            <a:fld id="{FED43C2E-3C2E-4987-AA21-6FE8F3138496}" type="slidenum">
              <a:rPr lang="en-US" smtClean="0"/>
              <a:pPr>
                <a:defRPr/>
              </a:pPr>
              <a:t>‹#›</a:t>
            </a:fld>
            <a:endParaRPr lang="en-US" dirty="0"/>
          </a:p>
        </p:txBody>
      </p:sp>
    </p:spTree>
    <p:extLst>
      <p:ext uri="{BB962C8B-B14F-4D97-AF65-F5344CB8AC3E}">
        <p14:creationId xmlns:p14="http://schemas.microsoft.com/office/powerpoint/2010/main" val="217123777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Lst>
  <p:hf sldNum="0" hdr="0"/>
  <p:txStyles>
    <p:titleStyle>
      <a:lvl1pPr algn="l" defTabSz="914377" rtl="0" eaLnBrk="1" latinLnBrk="0" hangingPunct="1">
        <a:lnSpc>
          <a:spcPct val="90000"/>
        </a:lnSpc>
        <a:spcBef>
          <a:spcPct val="0"/>
        </a:spcBef>
        <a:buNone/>
        <a:defRPr sz="4400" b="1" i="0" kern="1200">
          <a:solidFill>
            <a:schemeClr val="bg1"/>
          </a:solidFill>
          <a:latin typeface="Helvetica" charset="0"/>
          <a:ea typeface="Helvetica" charset="0"/>
          <a:cs typeface="Helvetica"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publicdomainpictures.net/view-image.php?image=79154&amp;picture=2-red-heart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pngall.com/question-mark-pn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apzXGEbZht0?feature=oembed" TargetMode="External"/><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8" Type="http://schemas.openxmlformats.org/officeDocument/2006/relationships/hyperlink" Target="http://geardupfritz.deviantart.com/art/Happy-Cat-177698936" TargetMode="External"/><Relationship Id="rId3" Type="http://schemas.openxmlformats.org/officeDocument/2006/relationships/image" Target="../media/image49.jpg"/><Relationship Id="rId7" Type="http://schemas.openxmlformats.org/officeDocument/2006/relationships/image" Target="../media/image51.jp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hyperlink" Target="http://fishofgold.net/2014/04/22/do-one-thing" TargetMode="External"/><Relationship Id="rId5" Type="http://schemas.openxmlformats.org/officeDocument/2006/relationships/image" Target="../media/image50.jpg"/><Relationship Id="rId4" Type="http://schemas.openxmlformats.org/officeDocument/2006/relationships/hyperlink" Target="http://www.lovemeow.com/cat-aggression-towards-people-1607949356.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92480" y="2194559"/>
            <a:ext cx="4373353" cy="3148965"/>
          </a:xfrm>
        </p:spPr>
        <p:txBody>
          <a:bodyPr/>
          <a:lstStyle/>
          <a:p>
            <a:r>
              <a:rPr lang="en-US" dirty="0"/>
              <a:t>Exploring Polyvagal Theory and neurobiology</a:t>
            </a:r>
          </a:p>
          <a:p>
            <a:endParaRPr lang="en-US" dirty="0"/>
          </a:p>
          <a:p>
            <a:r>
              <a:rPr lang="en-US" dirty="0"/>
              <a:t>SMART 2021</a:t>
            </a:r>
          </a:p>
        </p:txBody>
      </p:sp>
    </p:spTree>
    <p:extLst>
      <p:ext uri="{BB962C8B-B14F-4D97-AF65-F5344CB8AC3E}">
        <p14:creationId xmlns:p14="http://schemas.microsoft.com/office/powerpoint/2010/main" val="1492495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D60EF-AC63-434C-B1C1-056A3305C0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endParaRPr kumimoji="0" lang="en-US" sz="1200" b="1" i="0" u="none" strike="noStrike" kern="1200" cap="none" spc="0" normalizeH="0" baseline="0" noProof="0" dirty="0">
              <a:ln>
                <a:noFill/>
              </a:ln>
              <a:solidFill>
                <a:srgbClr val="FFFFFF"/>
              </a:solidFill>
              <a:effectLst/>
              <a:uLnTx/>
              <a:uFillTx/>
              <a:latin typeface="Helvetica Regular" charset="0"/>
              <a:ea typeface="+mn-ea"/>
              <a:cs typeface="+mn-cs"/>
            </a:endParaRPr>
          </a:p>
        </p:txBody>
      </p:sp>
      <p:sp>
        <p:nvSpPr>
          <p:cNvPr id="3" name="Title 2">
            <a:extLst>
              <a:ext uri="{FF2B5EF4-FFF2-40B4-BE49-F238E27FC236}">
                <a16:creationId xmlns:a16="http://schemas.microsoft.com/office/drawing/2014/main" id="{A6E2DE25-A630-4213-94A1-0FED164AB2B2}"/>
              </a:ext>
            </a:extLst>
          </p:cNvPr>
          <p:cNvSpPr>
            <a:spLocks noGrp="1"/>
          </p:cNvSpPr>
          <p:nvPr>
            <p:ph type="title"/>
          </p:nvPr>
        </p:nvSpPr>
        <p:spPr/>
        <p:txBody>
          <a:bodyPr/>
          <a:lstStyle/>
          <a:p>
            <a:r>
              <a:rPr lang="en-AU" dirty="0"/>
              <a:t>Linking safety to Polyvagal Theory</a:t>
            </a:r>
          </a:p>
        </p:txBody>
      </p:sp>
      <p:sp>
        <p:nvSpPr>
          <p:cNvPr id="4" name="Content Placeholder 3">
            <a:extLst>
              <a:ext uri="{FF2B5EF4-FFF2-40B4-BE49-F238E27FC236}">
                <a16:creationId xmlns:a16="http://schemas.microsoft.com/office/drawing/2014/main" id="{797FF93B-5275-4544-8387-9EA0E4BF3751}"/>
              </a:ext>
            </a:extLst>
          </p:cNvPr>
          <p:cNvSpPr>
            <a:spLocks noGrp="1"/>
          </p:cNvSpPr>
          <p:nvPr>
            <p:ph idx="1"/>
          </p:nvPr>
        </p:nvSpPr>
        <p:spPr>
          <a:xfrm>
            <a:off x="838200" y="1825625"/>
            <a:ext cx="8820150" cy="3660775"/>
          </a:xfrm>
        </p:spPr>
        <p:txBody>
          <a:bodyPr/>
          <a:lstStyle/>
          <a:p>
            <a:r>
              <a:rPr lang="en-AU" dirty="0"/>
              <a:t>Safety is a fundamental concept linked to our understanding of PVT</a:t>
            </a:r>
          </a:p>
          <a:p>
            <a:r>
              <a:rPr lang="en-AU" dirty="0"/>
              <a:t>Safety is more than an absence of threat, it is about a felt sense of relational connection that evokes ‘deep’ safety</a:t>
            </a:r>
          </a:p>
          <a:p>
            <a:r>
              <a:rPr lang="en-AU" dirty="0"/>
              <a:t>It is linked to the idea of </a:t>
            </a:r>
            <a:r>
              <a:rPr lang="en-AU" dirty="0" err="1"/>
              <a:t>neuroception</a:t>
            </a:r>
            <a:r>
              <a:rPr lang="en-AU" dirty="0"/>
              <a:t> which </a:t>
            </a:r>
            <a:r>
              <a:rPr lang="en-US" dirty="0"/>
              <a:t>describes “...how neural circuits distinguish whether situations or people are safe, dangerous, or life threatening...” (Porges, 2011)</a:t>
            </a:r>
          </a:p>
          <a:p>
            <a:r>
              <a:rPr lang="en-US" dirty="0"/>
              <a:t>All of this tells us that the relationships we build with children and young people are fundamental to their experience of safety and, subsequently, their capacity to learn</a:t>
            </a:r>
            <a:endParaRPr lang="en-AU" dirty="0"/>
          </a:p>
        </p:txBody>
      </p:sp>
    </p:spTree>
    <p:extLst>
      <p:ext uri="{BB962C8B-B14F-4D97-AF65-F5344CB8AC3E}">
        <p14:creationId xmlns:p14="http://schemas.microsoft.com/office/powerpoint/2010/main" val="3866527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 arrow&#10;&#10;Description automatically generated">
            <a:extLst>
              <a:ext uri="{FF2B5EF4-FFF2-40B4-BE49-F238E27FC236}">
                <a16:creationId xmlns:a16="http://schemas.microsoft.com/office/drawing/2014/main" id="{32B587CF-01EA-4096-877F-EE0D2B6F9D2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86750" y="1514990"/>
            <a:ext cx="3009899" cy="2902228"/>
          </a:xfrm>
          <a:prstGeom prst="rect">
            <a:avLst/>
          </a:prstGeom>
        </p:spPr>
      </p:pic>
      <p:sp>
        <p:nvSpPr>
          <p:cNvPr id="2" name="Slide Number Placeholder 1">
            <a:extLst>
              <a:ext uri="{FF2B5EF4-FFF2-40B4-BE49-F238E27FC236}">
                <a16:creationId xmlns:a16="http://schemas.microsoft.com/office/drawing/2014/main" id="{FEC9EB92-F0BF-40BF-BDA4-4A19115C19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endParaRPr kumimoji="0" lang="en-US" sz="1200" b="1" i="0" u="none" strike="noStrike" kern="1200" cap="none" spc="0" normalizeH="0" baseline="0" noProof="0" dirty="0">
              <a:ln>
                <a:noFill/>
              </a:ln>
              <a:solidFill>
                <a:srgbClr val="FFFFFF"/>
              </a:solidFill>
              <a:effectLst/>
              <a:uLnTx/>
              <a:uFillTx/>
              <a:latin typeface="Helvetica Regular" charset="0"/>
              <a:ea typeface="+mn-ea"/>
              <a:cs typeface="+mn-cs"/>
            </a:endParaRPr>
          </a:p>
        </p:txBody>
      </p:sp>
      <p:sp>
        <p:nvSpPr>
          <p:cNvPr id="3" name="Title 2">
            <a:extLst>
              <a:ext uri="{FF2B5EF4-FFF2-40B4-BE49-F238E27FC236}">
                <a16:creationId xmlns:a16="http://schemas.microsoft.com/office/drawing/2014/main" id="{754BF074-F591-4062-865B-4C539E302B27}"/>
              </a:ext>
            </a:extLst>
          </p:cNvPr>
          <p:cNvSpPr>
            <a:spLocks noGrp="1"/>
          </p:cNvSpPr>
          <p:nvPr>
            <p:ph type="title"/>
          </p:nvPr>
        </p:nvSpPr>
        <p:spPr>
          <a:xfrm>
            <a:off x="838200" y="365125"/>
            <a:ext cx="9384506" cy="1325563"/>
          </a:xfrm>
        </p:spPr>
        <p:txBody>
          <a:bodyPr/>
          <a:lstStyle/>
          <a:p>
            <a:r>
              <a:rPr lang="en-AU" dirty="0"/>
              <a:t>Exploring safety – a personal reflection</a:t>
            </a:r>
          </a:p>
        </p:txBody>
      </p:sp>
      <p:sp>
        <p:nvSpPr>
          <p:cNvPr id="4" name="Content Placeholder 3">
            <a:extLst>
              <a:ext uri="{FF2B5EF4-FFF2-40B4-BE49-F238E27FC236}">
                <a16:creationId xmlns:a16="http://schemas.microsoft.com/office/drawing/2014/main" id="{B407C224-1E43-4CD0-BBC8-6B3A23E69C5F}"/>
              </a:ext>
            </a:extLst>
          </p:cNvPr>
          <p:cNvSpPr>
            <a:spLocks noGrp="1"/>
          </p:cNvSpPr>
          <p:nvPr>
            <p:ph idx="1"/>
          </p:nvPr>
        </p:nvSpPr>
        <p:spPr>
          <a:xfrm>
            <a:off x="523875" y="1511300"/>
            <a:ext cx="7548563" cy="3660775"/>
          </a:xfrm>
        </p:spPr>
        <p:txBody>
          <a:bodyPr/>
          <a:lstStyle/>
          <a:p>
            <a:pPr marL="0" indent="0">
              <a:buNone/>
            </a:pPr>
            <a:r>
              <a:rPr lang="en-AU" dirty="0"/>
              <a:t>Think about your answers to these questions:</a:t>
            </a:r>
          </a:p>
          <a:p>
            <a:r>
              <a:rPr lang="en-US" dirty="0"/>
              <a:t>How do you know you feel safe with someone? (What do you sense in your body that tells you that?)</a:t>
            </a:r>
          </a:p>
          <a:p>
            <a:r>
              <a:rPr lang="en-US" dirty="0"/>
              <a:t>When you are not sure about things in your life, who do you turn to? What is it about the way that this person relates to you that lets you know that you can turn to them? </a:t>
            </a:r>
          </a:p>
          <a:p>
            <a:r>
              <a:rPr lang="en-US" dirty="0"/>
              <a:t>How can you provide some of that experience to the children and young people you work with?</a:t>
            </a:r>
            <a:endParaRPr lang="en-AU" dirty="0"/>
          </a:p>
        </p:txBody>
      </p:sp>
    </p:spTree>
    <p:extLst>
      <p:ext uri="{BB962C8B-B14F-4D97-AF65-F5344CB8AC3E}">
        <p14:creationId xmlns:p14="http://schemas.microsoft.com/office/powerpoint/2010/main" val="4188941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18D1BE-F77D-443F-9A9F-0666C5053A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endParaRPr kumimoji="0" lang="en-US" sz="1200" b="1" i="0" u="none" strike="noStrike" kern="1200" cap="none" spc="0" normalizeH="0" baseline="0" noProof="0" dirty="0">
              <a:ln>
                <a:noFill/>
              </a:ln>
              <a:solidFill>
                <a:srgbClr val="FFFFFF"/>
              </a:solidFill>
              <a:effectLst/>
              <a:uLnTx/>
              <a:uFillTx/>
              <a:latin typeface="Helvetica Regular" charset="0"/>
              <a:ea typeface="+mn-ea"/>
              <a:cs typeface="+mn-cs"/>
            </a:endParaRPr>
          </a:p>
        </p:txBody>
      </p:sp>
      <p:sp>
        <p:nvSpPr>
          <p:cNvPr id="3" name="Title 2">
            <a:extLst>
              <a:ext uri="{FF2B5EF4-FFF2-40B4-BE49-F238E27FC236}">
                <a16:creationId xmlns:a16="http://schemas.microsoft.com/office/drawing/2014/main" id="{7051A4F1-93F4-48AC-BA3C-986E1D79A32A}"/>
              </a:ext>
            </a:extLst>
          </p:cNvPr>
          <p:cNvSpPr>
            <a:spLocks noGrp="1"/>
          </p:cNvSpPr>
          <p:nvPr>
            <p:ph type="title"/>
          </p:nvPr>
        </p:nvSpPr>
        <p:spPr/>
        <p:txBody>
          <a:bodyPr/>
          <a:lstStyle/>
          <a:p>
            <a:r>
              <a:rPr lang="en-AU" dirty="0"/>
              <a:t>Reflective questions</a:t>
            </a:r>
          </a:p>
        </p:txBody>
      </p:sp>
      <p:sp>
        <p:nvSpPr>
          <p:cNvPr id="4" name="Content Placeholder 3">
            <a:extLst>
              <a:ext uri="{FF2B5EF4-FFF2-40B4-BE49-F238E27FC236}">
                <a16:creationId xmlns:a16="http://schemas.microsoft.com/office/drawing/2014/main" id="{E3592847-3629-4C11-A493-EFCE9AAEA7EE}"/>
              </a:ext>
            </a:extLst>
          </p:cNvPr>
          <p:cNvSpPr>
            <a:spLocks noGrp="1"/>
          </p:cNvSpPr>
          <p:nvPr>
            <p:ph idx="1"/>
          </p:nvPr>
        </p:nvSpPr>
        <p:spPr>
          <a:xfrm>
            <a:off x="838199" y="1207294"/>
            <a:ext cx="7577139" cy="4279107"/>
          </a:xfrm>
        </p:spPr>
        <p:txBody>
          <a:bodyPr/>
          <a:lstStyle/>
          <a:p>
            <a:r>
              <a:rPr lang="en-AU" dirty="0"/>
              <a:t>What does this knowledge help us understand?</a:t>
            </a:r>
          </a:p>
          <a:p>
            <a:r>
              <a:rPr lang="en-AU" dirty="0"/>
              <a:t>How can we use this knowledge for our students?</a:t>
            </a:r>
          </a:p>
          <a:p>
            <a:r>
              <a:rPr lang="en-AU" dirty="0"/>
              <a:t>What do we already do to build relational safety across our school/site?</a:t>
            </a:r>
          </a:p>
          <a:p>
            <a:r>
              <a:rPr lang="en-AU" dirty="0"/>
              <a:t>What else can we do to build relational safety?</a:t>
            </a:r>
          </a:p>
        </p:txBody>
      </p:sp>
      <p:pic>
        <p:nvPicPr>
          <p:cNvPr id="6" name="Picture 5" descr="Icon&#10;&#10;Description automatically generated">
            <a:extLst>
              <a:ext uri="{FF2B5EF4-FFF2-40B4-BE49-F238E27FC236}">
                <a16:creationId xmlns:a16="http://schemas.microsoft.com/office/drawing/2014/main" id="{95333BBC-DF52-4286-8419-EA197F657B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71750" y="3090736"/>
            <a:ext cx="5414962" cy="3217908"/>
          </a:xfrm>
          <a:prstGeom prst="rect">
            <a:avLst/>
          </a:prstGeom>
        </p:spPr>
      </p:pic>
      <p:sp>
        <p:nvSpPr>
          <p:cNvPr id="7" name="TextBox 6">
            <a:extLst>
              <a:ext uri="{FF2B5EF4-FFF2-40B4-BE49-F238E27FC236}">
                <a16:creationId xmlns:a16="http://schemas.microsoft.com/office/drawing/2014/main" id="{DF38EF9E-3DA8-4602-8932-4371715737A9}"/>
              </a:ext>
            </a:extLst>
          </p:cNvPr>
          <p:cNvSpPr txBox="1"/>
          <p:nvPr/>
        </p:nvSpPr>
        <p:spPr>
          <a:xfrm>
            <a:off x="2571750" y="6455102"/>
            <a:ext cx="541496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000000"/>
                </a:solidFill>
                <a:effectLst/>
                <a:uLnTx/>
                <a:uFillTx/>
                <a:latin typeface="Rockwell"/>
                <a:ea typeface="+mn-ea"/>
                <a:cs typeface="+mn-cs"/>
                <a:hlinkClick r:id="rId4" tooltip="http://www.pngall.com/question-mark-png"/>
              </a:rPr>
              <a:t>This Photo</a:t>
            </a:r>
            <a:endParaRPr kumimoji="0" lang="en-AU" sz="900" b="0" i="0" u="none" strike="noStrike" kern="1200" cap="none" spc="0" normalizeH="0" baseline="0" noProof="0" dirty="0">
              <a:ln>
                <a:noFill/>
              </a:ln>
              <a:solidFill>
                <a:srgbClr val="000000"/>
              </a:solidFill>
              <a:effectLst/>
              <a:uLnTx/>
              <a:uFillTx/>
              <a:latin typeface="Rockwell"/>
              <a:ea typeface="+mn-ea"/>
              <a:cs typeface="+mn-cs"/>
            </a:endParaRPr>
          </a:p>
        </p:txBody>
      </p:sp>
    </p:spTree>
    <p:extLst>
      <p:ext uri="{BB962C8B-B14F-4D97-AF65-F5344CB8AC3E}">
        <p14:creationId xmlns:p14="http://schemas.microsoft.com/office/powerpoint/2010/main" val="160158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914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 criteria</a:t>
            </a:r>
          </a:p>
        </p:txBody>
      </p:sp>
      <p:sp>
        <p:nvSpPr>
          <p:cNvPr id="3" name="Content Placeholder 2"/>
          <p:cNvSpPr>
            <a:spLocks noGrp="1"/>
          </p:cNvSpPr>
          <p:nvPr>
            <p:ph idx="1"/>
          </p:nvPr>
        </p:nvSpPr>
        <p:spPr>
          <a:xfrm>
            <a:off x="838199" y="1825625"/>
            <a:ext cx="7116519" cy="3660775"/>
          </a:xfrm>
        </p:spPr>
        <p:txBody>
          <a:bodyPr/>
          <a:lstStyle/>
          <a:p>
            <a:r>
              <a:rPr lang="en-US" dirty="0"/>
              <a:t>Reviewed understanding of developmental, relational, trauma focusing on brain and body functioning;</a:t>
            </a:r>
          </a:p>
          <a:p>
            <a:r>
              <a:rPr lang="en-US" dirty="0"/>
              <a:t>Explored the key messages of Polyvagal Theory in the context of neurobiology</a:t>
            </a:r>
          </a:p>
          <a:p>
            <a:r>
              <a:rPr lang="en-US" dirty="0"/>
              <a:t>Connected these key messages to implications for children and young people’s functioning in education environments; and</a:t>
            </a:r>
          </a:p>
          <a:p>
            <a:r>
              <a:rPr lang="en-US" dirty="0"/>
              <a:t>Enhanced practice skills and strategies to enable effective support, healing and learning outcomes</a:t>
            </a:r>
          </a:p>
          <a:p>
            <a:endParaRPr lang="en-US" dirty="0"/>
          </a:p>
        </p:txBody>
      </p:sp>
      <p:sp>
        <p:nvSpPr>
          <p:cNvPr id="4" name="Slide Number Placeholder 3"/>
          <p:cNvSpPr>
            <a:spLocks noGrp="1"/>
          </p:cNvSpPr>
          <p:nvPr>
            <p:ph type="sldNum" sz="quarter" idx="12"/>
          </p:nvPr>
        </p:nvSpPr>
        <p:spPr>
          <a:xfrm>
            <a:off x="8616677" y="6308644"/>
            <a:ext cx="3407021" cy="422094"/>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Helvetica Regular" charset="0"/>
                <a:ea typeface="+mn-ea"/>
                <a:cs typeface="+mn-cs"/>
              </a:rPr>
              <a:t>professionals.childhood.org.au</a:t>
            </a:r>
          </a:p>
        </p:txBody>
      </p:sp>
    </p:spTree>
    <p:extLst>
      <p:ext uri="{BB962C8B-B14F-4D97-AF65-F5344CB8AC3E}">
        <p14:creationId xmlns:p14="http://schemas.microsoft.com/office/powerpoint/2010/main" val="1170361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B337D7-0FA5-4269-8668-81D2DA14AD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endParaRPr kumimoji="0" lang="en-US" sz="1200" b="1" i="0" u="none" strike="noStrike" kern="1200" cap="none" spc="0" normalizeH="0" baseline="0" noProof="0" dirty="0">
              <a:ln>
                <a:noFill/>
              </a:ln>
              <a:solidFill>
                <a:srgbClr val="FFFFFF"/>
              </a:solidFill>
              <a:effectLst/>
              <a:uLnTx/>
              <a:uFillTx/>
              <a:latin typeface="Helvetica Regular" charset="0"/>
              <a:ea typeface="+mn-ea"/>
              <a:cs typeface="+mn-cs"/>
            </a:endParaRPr>
          </a:p>
        </p:txBody>
      </p:sp>
      <p:sp>
        <p:nvSpPr>
          <p:cNvPr id="3" name="Title 2">
            <a:extLst>
              <a:ext uri="{FF2B5EF4-FFF2-40B4-BE49-F238E27FC236}">
                <a16:creationId xmlns:a16="http://schemas.microsoft.com/office/drawing/2014/main" id="{AA608B0E-A447-4B1E-8EDC-2E8223398786}"/>
              </a:ext>
            </a:extLst>
          </p:cNvPr>
          <p:cNvSpPr>
            <a:spLocks noGrp="1"/>
          </p:cNvSpPr>
          <p:nvPr>
            <p:ph type="title"/>
          </p:nvPr>
        </p:nvSpPr>
        <p:spPr/>
        <p:txBody>
          <a:bodyPr/>
          <a:lstStyle/>
          <a:p>
            <a:r>
              <a:rPr lang="en-US" dirty="0"/>
              <a:t>Key messages</a:t>
            </a:r>
          </a:p>
        </p:txBody>
      </p:sp>
      <p:pic>
        <p:nvPicPr>
          <p:cNvPr id="6" name="Picture 5">
            <a:extLst>
              <a:ext uri="{FF2B5EF4-FFF2-40B4-BE49-F238E27FC236}">
                <a16:creationId xmlns:a16="http://schemas.microsoft.com/office/drawing/2014/main" id="{C32E7900-9CC8-4B47-B503-9CDFC3E8A8AB}"/>
              </a:ext>
            </a:extLst>
          </p:cNvPr>
          <p:cNvPicPr>
            <a:picLocks noChangeAspect="1"/>
          </p:cNvPicPr>
          <p:nvPr/>
        </p:nvPicPr>
        <p:blipFill>
          <a:blip r:embed="rId3"/>
          <a:stretch>
            <a:fillRect/>
          </a:stretch>
        </p:blipFill>
        <p:spPr>
          <a:xfrm>
            <a:off x="3760504" y="489212"/>
            <a:ext cx="3805566" cy="3148517"/>
          </a:xfrm>
          <a:prstGeom prst="rect">
            <a:avLst/>
          </a:prstGeom>
        </p:spPr>
      </p:pic>
      <p:pic>
        <p:nvPicPr>
          <p:cNvPr id="7" name="Picture 6">
            <a:extLst>
              <a:ext uri="{FF2B5EF4-FFF2-40B4-BE49-F238E27FC236}">
                <a16:creationId xmlns:a16="http://schemas.microsoft.com/office/drawing/2014/main" id="{237194D4-F8B7-4FD6-A9F8-5E090FD878A5}"/>
              </a:ext>
            </a:extLst>
          </p:cNvPr>
          <p:cNvPicPr>
            <a:picLocks noChangeAspect="1"/>
          </p:cNvPicPr>
          <p:nvPr/>
        </p:nvPicPr>
        <p:blipFill>
          <a:blip r:embed="rId4"/>
          <a:stretch>
            <a:fillRect/>
          </a:stretch>
        </p:blipFill>
        <p:spPr>
          <a:xfrm>
            <a:off x="8154612" y="3359545"/>
            <a:ext cx="3869086" cy="2460657"/>
          </a:xfrm>
          <a:prstGeom prst="rect">
            <a:avLst/>
          </a:prstGeom>
        </p:spPr>
      </p:pic>
      <p:pic>
        <p:nvPicPr>
          <p:cNvPr id="9" name="Picture 8">
            <a:extLst>
              <a:ext uri="{FF2B5EF4-FFF2-40B4-BE49-F238E27FC236}">
                <a16:creationId xmlns:a16="http://schemas.microsoft.com/office/drawing/2014/main" id="{98F8BB2E-FF68-4551-A95C-FB9445C44EB0}"/>
              </a:ext>
            </a:extLst>
          </p:cNvPr>
          <p:cNvPicPr>
            <a:picLocks noChangeAspect="1"/>
          </p:cNvPicPr>
          <p:nvPr/>
        </p:nvPicPr>
        <p:blipFill>
          <a:blip r:embed="rId5"/>
          <a:stretch>
            <a:fillRect/>
          </a:stretch>
        </p:blipFill>
        <p:spPr>
          <a:xfrm>
            <a:off x="8113703" y="127262"/>
            <a:ext cx="4078297" cy="3191517"/>
          </a:xfrm>
          <a:prstGeom prst="rect">
            <a:avLst/>
          </a:prstGeom>
        </p:spPr>
      </p:pic>
      <p:pic>
        <p:nvPicPr>
          <p:cNvPr id="10" name="Picture 9">
            <a:extLst>
              <a:ext uri="{FF2B5EF4-FFF2-40B4-BE49-F238E27FC236}">
                <a16:creationId xmlns:a16="http://schemas.microsoft.com/office/drawing/2014/main" id="{C8AEFD4A-F9F7-4FC1-BBAA-733241170750}"/>
              </a:ext>
            </a:extLst>
          </p:cNvPr>
          <p:cNvPicPr>
            <a:picLocks noChangeAspect="1"/>
          </p:cNvPicPr>
          <p:nvPr/>
        </p:nvPicPr>
        <p:blipFill>
          <a:blip r:embed="rId6"/>
          <a:stretch>
            <a:fillRect/>
          </a:stretch>
        </p:blipFill>
        <p:spPr>
          <a:xfrm>
            <a:off x="764381" y="3643779"/>
            <a:ext cx="7139256" cy="2467334"/>
          </a:xfrm>
          <a:prstGeom prst="rect">
            <a:avLst/>
          </a:prstGeom>
        </p:spPr>
      </p:pic>
    </p:spTree>
    <p:extLst>
      <p:ext uri="{BB962C8B-B14F-4D97-AF65-F5344CB8AC3E}">
        <p14:creationId xmlns:p14="http://schemas.microsoft.com/office/powerpoint/2010/main" val="2717635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1651247" y="2413852"/>
            <a:ext cx="9397753" cy="2447925"/>
          </a:xfrm>
          <a:prstGeom prst="rect">
            <a:avLst/>
          </a:prstGeom>
          <a:solidFill>
            <a:srgbClr val="FFB81C"/>
          </a:solidFill>
          <a:ln w="9525">
            <a:noFill/>
            <a:miter lim="800000"/>
            <a:headEnd/>
            <a:tailEnd/>
          </a:ln>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0531" name="Text Box 3"/>
          <p:cNvSpPr txBox="1">
            <a:spLocks noChangeArrowheads="1"/>
          </p:cNvSpPr>
          <p:nvPr/>
        </p:nvSpPr>
        <p:spPr bwMode="auto">
          <a:xfrm>
            <a:off x="883261" y="86919"/>
            <a:ext cx="10933723" cy="579437"/>
          </a:xfrm>
          <a:prstGeom prst="rect">
            <a:avLst/>
          </a:prstGeom>
          <a:noFill/>
          <a:ln w="9525">
            <a:noFill/>
            <a:miter lim="800000"/>
            <a:headEnd/>
            <a:tailEnd/>
          </a:ln>
          <a:effectLst/>
        </p:spPr>
        <p:txBody>
          <a:bodyPr wrap="squar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Safety is essential – Understanding Regulated Arousal</a:t>
            </a:r>
          </a:p>
        </p:txBody>
      </p:sp>
      <p:sp>
        <p:nvSpPr>
          <p:cNvPr id="150532" name="Text Box 4"/>
          <p:cNvSpPr txBox="1">
            <a:spLocks noChangeArrowheads="1"/>
          </p:cNvSpPr>
          <p:nvPr/>
        </p:nvSpPr>
        <p:spPr bwMode="auto">
          <a:xfrm>
            <a:off x="6729809" y="907415"/>
            <a:ext cx="2606280" cy="615553"/>
          </a:xfrm>
          <a:prstGeom prst="rect">
            <a:avLst/>
          </a:prstGeom>
          <a:noFill/>
          <a:ln w="9525">
            <a:noFill/>
            <a:miter lim="800000"/>
            <a:headEnd/>
            <a:tailEnd/>
          </a:ln>
          <a:effectLst/>
        </p:spPr>
        <p:txBody>
          <a:bodyPr wrap="squar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Freeze</a:t>
            </a:r>
            <a:r>
              <a:rPr kumimoji="0" lang="en-US" sz="18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 </a:t>
            </a:r>
            <a:r>
              <a:rPr kumimoji="0" lang="en-US" sz="16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Physically frozen, tense musculature</a:t>
            </a:r>
          </a:p>
        </p:txBody>
      </p:sp>
      <p:sp>
        <p:nvSpPr>
          <p:cNvPr id="150533" name="WordArt 5"/>
          <p:cNvSpPr>
            <a:spLocks noChangeArrowheads="1" noChangeShapeType="1" noTextEdit="1"/>
          </p:cNvSpPr>
          <p:nvPr/>
        </p:nvSpPr>
        <p:spPr bwMode="auto">
          <a:xfrm rot="5400000">
            <a:off x="10173494" y="3623470"/>
            <a:ext cx="2232025" cy="360363"/>
          </a:xfrm>
          <a:prstGeom prst="rect">
            <a:avLst/>
          </a:prstGeom>
        </p:spPr>
        <p:txBody>
          <a:bodyPr vert="wordArtVert" wrap="none" fromWordArt="1">
            <a:prstTxWarp prst="textPlain">
              <a:avLst>
                <a:gd name="adj" fmla="val 50000"/>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0" cap="none" spc="0" normalizeH="0" baseline="0" noProof="0" dirty="0">
                <a:ln w="9525">
                  <a:solidFill>
                    <a:srgbClr val="000000"/>
                  </a:solidFill>
                  <a:round/>
                  <a:headEnd/>
                  <a:tailEnd/>
                </a:ln>
                <a:solidFill>
                  <a:srgbClr val="63666A"/>
                </a:solidFill>
                <a:effectLst/>
                <a:uLnTx/>
                <a:uFillTx/>
                <a:latin typeface="Helvetica" panose="020B0604020202020204" pitchFamily="34" charset="0"/>
                <a:ea typeface="+mn-ea"/>
                <a:cs typeface="Helvetica" panose="020B0604020202020204" pitchFamily="34" charset="0"/>
              </a:rPr>
              <a:t>AROUSAL</a:t>
            </a:r>
          </a:p>
        </p:txBody>
      </p:sp>
      <p:sp>
        <p:nvSpPr>
          <p:cNvPr id="150534" name="AutoShape 6"/>
          <p:cNvSpPr>
            <a:spLocks noChangeArrowheads="1"/>
          </p:cNvSpPr>
          <p:nvPr/>
        </p:nvSpPr>
        <p:spPr bwMode="auto">
          <a:xfrm>
            <a:off x="3381010" y="2454327"/>
            <a:ext cx="2016125" cy="2447925"/>
          </a:xfrm>
          <a:prstGeom prst="upDownArrowCallout">
            <a:avLst>
              <a:gd name="adj1" fmla="val 25000"/>
              <a:gd name="adj2" fmla="val 25000"/>
              <a:gd name="adj3" fmla="val 15177"/>
              <a:gd name="adj4" fmla="val 37741"/>
            </a:avLst>
          </a:prstGeom>
          <a:solidFill>
            <a:srgbClr val="63666A"/>
          </a:solidFill>
          <a:ln w="9525">
            <a:noFill/>
            <a:miter lim="800000"/>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Social</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Engagement</a:t>
            </a:r>
          </a:p>
        </p:txBody>
      </p:sp>
      <p:sp>
        <p:nvSpPr>
          <p:cNvPr id="150535" name="Text Box 7"/>
          <p:cNvSpPr txBox="1">
            <a:spLocks noChangeArrowheads="1"/>
          </p:cNvSpPr>
          <p:nvPr/>
        </p:nvSpPr>
        <p:spPr bwMode="auto">
          <a:xfrm>
            <a:off x="1919288" y="908051"/>
            <a:ext cx="4032250" cy="1190625"/>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Fight or Flight</a:t>
            </a:r>
            <a:r>
              <a:rPr kumimoji="0" lang="en-US" sz="16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  hyper-vigilant, action-orientated, impulsive, emotionally flooded, reactive, defensive, self-destructive</a:t>
            </a:r>
          </a:p>
        </p:txBody>
      </p:sp>
      <p:sp>
        <p:nvSpPr>
          <p:cNvPr id="150537" name="Text Box 9"/>
          <p:cNvSpPr txBox="1">
            <a:spLocks noChangeArrowheads="1"/>
          </p:cNvSpPr>
          <p:nvPr/>
        </p:nvSpPr>
        <p:spPr bwMode="auto">
          <a:xfrm>
            <a:off x="2135189" y="5219700"/>
            <a:ext cx="2879725" cy="946150"/>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Submit</a:t>
            </a:r>
            <a:r>
              <a:rPr kumimoji="0" lang="en-US" sz="18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 </a:t>
            </a:r>
            <a:r>
              <a:rPr kumimoji="0" lang="en-US" sz="16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Collapsed, weak, defeated, flat affect, numb, empty, helpless, hopeless</a:t>
            </a:r>
          </a:p>
        </p:txBody>
      </p:sp>
      <p:sp>
        <p:nvSpPr>
          <p:cNvPr id="150538" name="Text Box 10"/>
          <p:cNvSpPr txBox="1">
            <a:spLocks noChangeArrowheads="1"/>
          </p:cNvSpPr>
          <p:nvPr/>
        </p:nvSpPr>
        <p:spPr bwMode="auto">
          <a:xfrm>
            <a:off x="9336089" y="1338632"/>
            <a:ext cx="2449512" cy="1015663"/>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BA0C2F"/>
                </a:solidFill>
                <a:effectLst/>
                <a:uLnTx/>
                <a:uFillTx/>
                <a:latin typeface="Helvetica Neue"/>
                <a:ea typeface="+mn-ea"/>
                <a:cs typeface="Helvetica" panose="020B0604020202020204" pitchFamily="34" charset="0"/>
              </a:rPr>
              <a:t>Mobilisation</a:t>
            </a:r>
            <a:r>
              <a:rPr kumimoji="0" lang="en-US" sz="2400" b="1" i="0" u="none" strike="noStrike" kern="1200" cap="none" spc="0" normalizeH="0" baseline="0" noProof="0" dirty="0">
                <a:ln>
                  <a:noFill/>
                </a:ln>
                <a:solidFill>
                  <a:srgbClr val="BA0C2F"/>
                </a:solidFill>
                <a:effectLst/>
                <a:uLnTx/>
                <a:uFillTx/>
                <a:latin typeface="Helvetica Neue"/>
                <a:ea typeface="+mn-ea"/>
                <a:cs typeface="Helvetica" panose="020B0604020202020204" pitchFamily="34" charset="0"/>
              </a:rPr>
              <a:t> </a:t>
            </a:r>
          </a:p>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BA0C2F"/>
                </a:solidFill>
                <a:effectLst/>
                <a:uLnTx/>
                <a:uFillTx/>
                <a:latin typeface="Helvetica Neue"/>
                <a:ea typeface="+mn-ea"/>
                <a:cs typeface="Helvetica" panose="020B0604020202020204" pitchFamily="34" charset="0"/>
              </a:rPr>
              <a:t>Hyper-arousal</a:t>
            </a:r>
          </a:p>
        </p:txBody>
      </p:sp>
      <p:sp>
        <p:nvSpPr>
          <p:cNvPr id="150539" name="Text Box 11"/>
          <p:cNvSpPr txBox="1">
            <a:spLocks noChangeArrowheads="1"/>
          </p:cNvSpPr>
          <p:nvPr/>
        </p:nvSpPr>
        <p:spPr bwMode="auto">
          <a:xfrm>
            <a:off x="9526587" y="5108181"/>
            <a:ext cx="2665413" cy="1015663"/>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B81C"/>
                </a:solidFill>
                <a:effectLst/>
                <a:uLnTx/>
                <a:uFillTx/>
                <a:latin typeface="Helvetica Neue"/>
                <a:ea typeface="+mn-ea"/>
                <a:cs typeface="Helvetica" panose="020B0604020202020204" pitchFamily="34" charset="0"/>
              </a:rPr>
              <a:t>Immobilisation</a:t>
            </a:r>
            <a:endParaRPr kumimoji="0" lang="en-US" sz="2400" b="1" i="0" u="none" strike="noStrike" kern="1200" cap="none" spc="0" normalizeH="0" baseline="0" noProof="0" dirty="0">
              <a:ln>
                <a:noFill/>
              </a:ln>
              <a:solidFill>
                <a:srgbClr val="FFB81C"/>
              </a:solidFill>
              <a:effectLst/>
              <a:uLnTx/>
              <a:uFillTx/>
              <a:latin typeface="Helvetica Neue"/>
              <a:ea typeface="+mn-ea"/>
              <a:cs typeface="Helvetica" panose="020B0604020202020204" pitchFamily="34" charset="0"/>
            </a:endParaRPr>
          </a:p>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B81C"/>
                </a:solidFill>
                <a:effectLst/>
                <a:uLnTx/>
                <a:uFillTx/>
                <a:latin typeface="Helvetica Neue"/>
                <a:ea typeface="+mn-ea"/>
                <a:cs typeface="Helvetica" panose="020B0604020202020204" pitchFamily="34" charset="0"/>
              </a:rPr>
              <a:t>Hypo-arousal</a:t>
            </a:r>
          </a:p>
        </p:txBody>
      </p:sp>
      <p:sp>
        <p:nvSpPr>
          <p:cNvPr id="150540" name="Text Box 12"/>
          <p:cNvSpPr txBox="1">
            <a:spLocks noChangeArrowheads="1"/>
          </p:cNvSpPr>
          <p:nvPr/>
        </p:nvSpPr>
        <p:spPr bwMode="auto">
          <a:xfrm>
            <a:off x="7897813" y="6292850"/>
            <a:ext cx="2519362" cy="304800"/>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63666A"/>
                </a:solidFill>
                <a:effectLst/>
                <a:uLnTx/>
                <a:uFillTx/>
                <a:latin typeface="Helvetica Neue"/>
                <a:ea typeface="+mn-ea"/>
                <a:cs typeface="Helvetica" panose="020B0604020202020204" pitchFamily="34" charset="0"/>
              </a:rPr>
              <a:t>Image source –  ©ACF 2018</a:t>
            </a:r>
          </a:p>
        </p:txBody>
      </p:sp>
      <p:sp>
        <p:nvSpPr>
          <p:cNvPr id="150541" name="Freeform 13"/>
          <p:cNvSpPr>
            <a:spLocks/>
          </p:cNvSpPr>
          <p:nvPr/>
        </p:nvSpPr>
        <p:spPr bwMode="auto">
          <a:xfrm>
            <a:off x="1651247" y="2687639"/>
            <a:ext cx="9397753" cy="1754187"/>
          </a:xfrm>
          <a:custGeom>
            <a:avLst/>
            <a:gdLst/>
            <a:ahLst/>
            <a:cxnLst>
              <a:cxn ang="0">
                <a:pos x="0" y="1105"/>
              </a:cxn>
              <a:cxn ang="0">
                <a:pos x="247" y="1058"/>
              </a:cxn>
              <a:cxn ang="0">
                <a:pos x="294" y="987"/>
              </a:cxn>
              <a:cxn ang="0">
                <a:pos x="330" y="964"/>
              </a:cxn>
              <a:cxn ang="0">
                <a:pos x="365" y="928"/>
              </a:cxn>
              <a:cxn ang="0">
                <a:pos x="424" y="870"/>
              </a:cxn>
              <a:cxn ang="0">
                <a:pos x="506" y="776"/>
              </a:cxn>
              <a:cxn ang="0">
                <a:pos x="529" y="740"/>
              </a:cxn>
              <a:cxn ang="0">
                <a:pos x="565" y="717"/>
              </a:cxn>
              <a:cxn ang="0">
                <a:pos x="612" y="658"/>
              </a:cxn>
              <a:cxn ang="0">
                <a:pos x="659" y="587"/>
              </a:cxn>
              <a:cxn ang="0">
                <a:pos x="694" y="552"/>
              </a:cxn>
              <a:cxn ang="0">
                <a:pos x="718" y="505"/>
              </a:cxn>
              <a:cxn ang="0">
                <a:pos x="823" y="411"/>
              </a:cxn>
              <a:cxn ang="0">
                <a:pos x="953" y="282"/>
              </a:cxn>
              <a:cxn ang="0">
                <a:pos x="1023" y="258"/>
              </a:cxn>
              <a:cxn ang="0">
                <a:pos x="1058" y="247"/>
              </a:cxn>
              <a:cxn ang="0">
                <a:pos x="1294" y="305"/>
              </a:cxn>
              <a:cxn ang="0">
                <a:pos x="1399" y="364"/>
              </a:cxn>
              <a:cxn ang="0">
                <a:pos x="1423" y="399"/>
              </a:cxn>
              <a:cxn ang="0">
                <a:pos x="1458" y="423"/>
              </a:cxn>
              <a:cxn ang="0">
                <a:pos x="1552" y="564"/>
              </a:cxn>
              <a:cxn ang="0">
                <a:pos x="1670" y="729"/>
              </a:cxn>
              <a:cxn ang="0">
                <a:pos x="1728" y="787"/>
              </a:cxn>
              <a:cxn ang="0">
                <a:pos x="1799" y="811"/>
              </a:cxn>
              <a:cxn ang="0">
                <a:pos x="1987" y="928"/>
              </a:cxn>
              <a:cxn ang="0">
                <a:pos x="2081" y="952"/>
              </a:cxn>
              <a:cxn ang="0">
                <a:pos x="2363" y="917"/>
              </a:cxn>
              <a:cxn ang="0">
                <a:pos x="2469" y="858"/>
              </a:cxn>
              <a:cxn ang="0">
                <a:pos x="2493" y="823"/>
              </a:cxn>
              <a:cxn ang="0">
                <a:pos x="2528" y="799"/>
              </a:cxn>
              <a:cxn ang="0">
                <a:pos x="2634" y="670"/>
              </a:cxn>
              <a:cxn ang="0">
                <a:pos x="2681" y="599"/>
              </a:cxn>
              <a:cxn ang="0">
                <a:pos x="2692" y="564"/>
              </a:cxn>
              <a:cxn ang="0">
                <a:pos x="2728" y="529"/>
              </a:cxn>
              <a:cxn ang="0">
                <a:pos x="2857" y="388"/>
              </a:cxn>
              <a:cxn ang="0">
                <a:pos x="2880" y="352"/>
              </a:cxn>
              <a:cxn ang="0">
                <a:pos x="2916" y="317"/>
              </a:cxn>
              <a:cxn ang="0">
                <a:pos x="3174" y="70"/>
              </a:cxn>
              <a:cxn ang="0">
                <a:pos x="3398" y="35"/>
              </a:cxn>
              <a:cxn ang="0">
                <a:pos x="3539" y="70"/>
              </a:cxn>
              <a:cxn ang="0">
                <a:pos x="3786" y="235"/>
              </a:cxn>
              <a:cxn ang="0">
                <a:pos x="3962" y="364"/>
              </a:cxn>
              <a:cxn ang="0">
                <a:pos x="4021" y="435"/>
              </a:cxn>
              <a:cxn ang="0">
                <a:pos x="4127" y="505"/>
              </a:cxn>
              <a:cxn ang="0">
                <a:pos x="4162" y="529"/>
              </a:cxn>
              <a:cxn ang="0">
                <a:pos x="4209" y="576"/>
              </a:cxn>
              <a:cxn ang="0">
                <a:pos x="4279" y="623"/>
              </a:cxn>
              <a:cxn ang="0">
                <a:pos x="4338" y="682"/>
              </a:cxn>
              <a:cxn ang="0">
                <a:pos x="4385" y="705"/>
              </a:cxn>
            </a:cxnLst>
            <a:rect l="0" t="0" r="r" b="b"/>
            <a:pathLst>
              <a:path w="4393" h="1105">
                <a:moveTo>
                  <a:pt x="0" y="1105"/>
                </a:moveTo>
                <a:cubicBezTo>
                  <a:pt x="83" y="1091"/>
                  <a:pt x="166" y="1083"/>
                  <a:pt x="247" y="1058"/>
                </a:cubicBezTo>
                <a:cubicBezTo>
                  <a:pt x="263" y="1034"/>
                  <a:pt x="278" y="1011"/>
                  <a:pt x="294" y="987"/>
                </a:cubicBezTo>
                <a:cubicBezTo>
                  <a:pt x="302" y="975"/>
                  <a:pt x="319" y="973"/>
                  <a:pt x="330" y="964"/>
                </a:cubicBezTo>
                <a:cubicBezTo>
                  <a:pt x="343" y="953"/>
                  <a:pt x="354" y="941"/>
                  <a:pt x="365" y="928"/>
                </a:cubicBezTo>
                <a:cubicBezTo>
                  <a:pt x="411" y="871"/>
                  <a:pt x="360" y="911"/>
                  <a:pt x="424" y="870"/>
                </a:cubicBezTo>
                <a:cubicBezTo>
                  <a:pt x="439" y="821"/>
                  <a:pt x="464" y="803"/>
                  <a:pt x="506" y="776"/>
                </a:cubicBezTo>
                <a:cubicBezTo>
                  <a:pt x="514" y="764"/>
                  <a:pt x="519" y="750"/>
                  <a:pt x="529" y="740"/>
                </a:cubicBezTo>
                <a:cubicBezTo>
                  <a:pt x="539" y="730"/>
                  <a:pt x="556" y="728"/>
                  <a:pt x="565" y="717"/>
                </a:cubicBezTo>
                <a:cubicBezTo>
                  <a:pt x="633" y="633"/>
                  <a:pt x="504" y="730"/>
                  <a:pt x="612" y="658"/>
                </a:cubicBezTo>
                <a:cubicBezTo>
                  <a:pt x="628" y="634"/>
                  <a:pt x="639" y="607"/>
                  <a:pt x="659" y="587"/>
                </a:cubicBezTo>
                <a:cubicBezTo>
                  <a:pt x="671" y="575"/>
                  <a:pt x="684" y="565"/>
                  <a:pt x="694" y="552"/>
                </a:cubicBezTo>
                <a:cubicBezTo>
                  <a:pt x="704" y="538"/>
                  <a:pt x="707" y="519"/>
                  <a:pt x="718" y="505"/>
                </a:cubicBezTo>
                <a:cubicBezTo>
                  <a:pt x="763" y="449"/>
                  <a:pt x="776" y="443"/>
                  <a:pt x="823" y="411"/>
                </a:cubicBezTo>
                <a:cubicBezTo>
                  <a:pt x="857" y="362"/>
                  <a:pt x="897" y="307"/>
                  <a:pt x="953" y="282"/>
                </a:cubicBezTo>
                <a:cubicBezTo>
                  <a:pt x="976" y="272"/>
                  <a:pt x="1000" y="266"/>
                  <a:pt x="1023" y="258"/>
                </a:cubicBezTo>
                <a:cubicBezTo>
                  <a:pt x="1035" y="254"/>
                  <a:pt x="1058" y="247"/>
                  <a:pt x="1058" y="247"/>
                </a:cubicBezTo>
                <a:cubicBezTo>
                  <a:pt x="1141" y="258"/>
                  <a:pt x="1214" y="281"/>
                  <a:pt x="1294" y="305"/>
                </a:cubicBezTo>
                <a:cubicBezTo>
                  <a:pt x="1329" y="329"/>
                  <a:pt x="1364" y="341"/>
                  <a:pt x="1399" y="364"/>
                </a:cubicBezTo>
                <a:cubicBezTo>
                  <a:pt x="1407" y="376"/>
                  <a:pt x="1413" y="389"/>
                  <a:pt x="1423" y="399"/>
                </a:cubicBezTo>
                <a:cubicBezTo>
                  <a:pt x="1433" y="409"/>
                  <a:pt x="1449" y="412"/>
                  <a:pt x="1458" y="423"/>
                </a:cubicBezTo>
                <a:cubicBezTo>
                  <a:pt x="1501" y="473"/>
                  <a:pt x="1507" y="519"/>
                  <a:pt x="1552" y="564"/>
                </a:cubicBezTo>
                <a:cubicBezTo>
                  <a:pt x="1576" y="635"/>
                  <a:pt x="1607" y="687"/>
                  <a:pt x="1670" y="729"/>
                </a:cubicBezTo>
                <a:cubicBezTo>
                  <a:pt x="1691" y="762"/>
                  <a:pt x="1691" y="770"/>
                  <a:pt x="1728" y="787"/>
                </a:cubicBezTo>
                <a:cubicBezTo>
                  <a:pt x="1751" y="797"/>
                  <a:pt x="1799" y="811"/>
                  <a:pt x="1799" y="811"/>
                </a:cubicBezTo>
                <a:cubicBezTo>
                  <a:pt x="1851" y="863"/>
                  <a:pt x="1915" y="908"/>
                  <a:pt x="1987" y="928"/>
                </a:cubicBezTo>
                <a:cubicBezTo>
                  <a:pt x="2018" y="936"/>
                  <a:pt x="2081" y="952"/>
                  <a:pt x="2081" y="952"/>
                </a:cubicBezTo>
                <a:cubicBezTo>
                  <a:pt x="2179" y="945"/>
                  <a:pt x="2270" y="946"/>
                  <a:pt x="2363" y="917"/>
                </a:cubicBezTo>
                <a:cubicBezTo>
                  <a:pt x="2444" y="863"/>
                  <a:pt x="2407" y="879"/>
                  <a:pt x="2469" y="858"/>
                </a:cubicBezTo>
                <a:cubicBezTo>
                  <a:pt x="2477" y="846"/>
                  <a:pt x="2483" y="833"/>
                  <a:pt x="2493" y="823"/>
                </a:cubicBezTo>
                <a:cubicBezTo>
                  <a:pt x="2503" y="813"/>
                  <a:pt x="2519" y="810"/>
                  <a:pt x="2528" y="799"/>
                </a:cubicBezTo>
                <a:cubicBezTo>
                  <a:pt x="2574" y="746"/>
                  <a:pt x="2578" y="706"/>
                  <a:pt x="2634" y="670"/>
                </a:cubicBezTo>
                <a:cubicBezTo>
                  <a:pt x="2660" y="588"/>
                  <a:pt x="2623" y="687"/>
                  <a:pt x="2681" y="599"/>
                </a:cubicBezTo>
                <a:cubicBezTo>
                  <a:pt x="2688" y="589"/>
                  <a:pt x="2685" y="574"/>
                  <a:pt x="2692" y="564"/>
                </a:cubicBezTo>
                <a:cubicBezTo>
                  <a:pt x="2701" y="550"/>
                  <a:pt x="2717" y="542"/>
                  <a:pt x="2728" y="529"/>
                </a:cubicBezTo>
                <a:cubicBezTo>
                  <a:pt x="2769" y="480"/>
                  <a:pt x="2811" y="434"/>
                  <a:pt x="2857" y="388"/>
                </a:cubicBezTo>
                <a:cubicBezTo>
                  <a:pt x="2867" y="378"/>
                  <a:pt x="2871" y="363"/>
                  <a:pt x="2880" y="352"/>
                </a:cubicBezTo>
                <a:cubicBezTo>
                  <a:pt x="2891" y="339"/>
                  <a:pt x="2904" y="329"/>
                  <a:pt x="2916" y="317"/>
                </a:cubicBezTo>
                <a:cubicBezTo>
                  <a:pt x="2964" y="220"/>
                  <a:pt x="3068" y="106"/>
                  <a:pt x="3174" y="70"/>
                </a:cubicBezTo>
                <a:cubicBezTo>
                  <a:pt x="3246" y="0"/>
                  <a:pt x="3288" y="26"/>
                  <a:pt x="3398" y="35"/>
                </a:cubicBezTo>
                <a:cubicBezTo>
                  <a:pt x="3446" y="45"/>
                  <a:pt x="3491" y="59"/>
                  <a:pt x="3539" y="70"/>
                </a:cubicBezTo>
                <a:cubicBezTo>
                  <a:pt x="3620" y="126"/>
                  <a:pt x="3690" y="203"/>
                  <a:pt x="3786" y="235"/>
                </a:cubicBezTo>
                <a:cubicBezTo>
                  <a:pt x="3838" y="287"/>
                  <a:pt x="3901" y="324"/>
                  <a:pt x="3962" y="364"/>
                </a:cubicBezTo>
                <a:cubicBezTo>
                  <a:pt x="4042" y="417"/>
                  <a:pt x="3957" y="379"/>
                  <a:pt x="4021" y="435"/>
                </a:cubicBezTo>
                <a:cubicBezTo>
                  <a:pt x="4037" y="449"/>
                  <a:pt x="4101" y="488"/>
                  <a:pt x="4127" y="505"/>
                </a:cubicBezTo>
                <a:cubicBezTo>
                  <a:pt x="4139" y="513"/>
                  <a:pt x="4162" y="529"/>
                  <a:pt x="4162" y="529"/>
                </a:cubicBezTo>
                <a:cubicBezTo>
                  <a:pt x="4185" y="596"/>
                  <a:pt x="4156" y="540"/>
                  <a:pt x="4209" y="576"/>
                </a:cubicBezTo>
                <a:cubicBezTo>
                  <a:pt x="4296" y="635"/>
                  <a:pt x="4196" y="594"/>
                  <a:pt x="4279" y="623"/>
                </a:cubicBezTo>
                <a:cubicBezTo>
                  <a:pt x="4302" y="656"/>
                  <a:pt x="4300" y="663"/>
                  <a:pt x="4338" y="682"/>
                </a:cubicBezTo>
                <a:cubicBezTo>
                  <a:pt x="4393" y="710"/>
                  <a:pt x="4357" y="677"/>
                  <a:pt x="4385" y="705"/>
                </a:cubicBezTo>
              </a:path>
            </a:pathLst>
          </a:cu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AutoShape 11">
            <a:extLst>
              <a:ext uri="{FF2B5EF4-FFF2-40B4-BE49-F238E27FC236}">
                <a16:creationId xmlns:a16="http://schemas.microsoft.com/office/drawing/2014/main" id="{4C57C2DA-156C-40EC-B598-F80DD9905652}"/>
              </a:ext>
            </a:extLst>
          </p:cNvPr>
          <p:cNvSpPr>
            <a:spLocks noChangeArrowheads="1"/>
          </p:cNvSpPr>
          <p:nvPr/>
        </p:nvSpPr>
        <p:spPr bwMode="auto">
          <a:xfrm>
            <a:off x="7319964" y="2454327"/>
            <a:ext cx="2016125" cy="2407450"/>
          </a:xfrm>
          <a:prstGeom prst="upDownArrowCallout">
            <a:avLst>
              <a:gd name="adj1" fmla="val 25000"/>
              <a:gd name="adj2" fmla="val 25000"/>
              <a:gd name="adj3" fmla="val 15177"/>
              <a:gd name="adj4" fmla="val 37741"/>
            </a:avLst>
          </a:prstGeom>
          <a:solidFill>
            <a:srgbClr val="FF671F"/>
          </a:solidFill>
          <a:ln w="9525">
            <a:noFill/>
            <a:miter lim="800000"/>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Window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of Tolerance</a:t>
            </a:r>
          </a:p>
        </p:txBody>
      </p:sp>
    </p:spTree>
    <p:extLst>
      <p:ext uri="{BB962C8B-B14F-4D97-AF65-F5344CB8AC3E}">
        <p14:creationId xmlns:p14="http://schemas.microsoft.com/office/powerpoint/2010/main" val="3941515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Rectangle 5"/>
          <p:cNvSpPr>
            <a:spLocks noChangeArrowheads="1"/>
          </p:cNvSpPr>
          <p:nvPr/>
        </p:nvSpPr>
        <p:spPr bwMode="auto">
          <a:xfrm>
            <a:off x="731045" y="2748678"/>
            <a:ext cx="9823882" cy="1943202"/>
          </a:xfrm>
          <a:prstGeom prst="rect">
            <a:avLst/>
          </a:prstGeom>
          <a:solidFill>
            <a:srgbClr val="FFB81C"/>
          </a:solidFill>
          <a:ln w="9525">
            <a:noFill/>
            <a:miter lim="800000"/>
            <a:headEnd/>
            <a:tailEnd/>
          </a:ln>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48486" name="Text Box 6"/>
          <p:cNvSpPr txBox="1">
            <a:spLocks noChangeArrowheads="1"/>
          </p:cNvSpPr>
          <p:nvPr/>
        </p:nvSpPr>
        <p:spPr bwMode="auto">
          <a:xfrm>
            <a:off x="562708" y="205157"/>
            <a:ext cx="11254154" cy="569387"/>
          </a:xfrm>
          <a:prstGeom prst="rect">
            <a:avLst/>
          </a:prstGeom>
          <a:noFill/>
          <a:ln w="9525">
            <a:noFill/>
            <a:miter lim="800000"/>
            <a:headEnd/>
            <a:tailEnd/>
          </a:ln>
          <a:effectLst/>
        </p:spPr>
        <p:txBody>
          <a:bodyPr wrap="squar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3100" b="1" i="0" u="none" strike="noStrike" kern="1200" cap="none" spc="0" normalizeH="0" baseline="0" noProof="0" dirty="0">
                <a:ln>
                  <a:noFill/>
                </a:ln>
                <a:solidFill>
                  <a:srgbClr val="63666A"/>
                </a:solidFill>
                <a:effectLst/>
                <a:uLnTx/>
                <a:uFillTx/>
                <a:latin typeface="Helvetica Neue"/>
                <a:ea typeface="+mn-ea"/>
                <a:cs typeface="Helvetica" panose="020B0604020202020204" pitchFamily="34" charset="0"/>
              </a:rPr>
              <a:t>Safety is essential – Understanding Dysregulated Arousal</a:t>
            </a:r>
          </a:p>
        </p:txBody>
      </p:sp>
      <p:sp>
        <p:nvSpPr>
          <p:cNvPr id="148489" name="Text Box 9"/>
          <p:cNvSpPr txBox="1">
            <a:spLocks noChangeArrowheads="1"/>
          </p:cNvSpPr>
          <p:nvPr/>
        </p:nvSpPr>
        <p:spPr bwMode="auto">
          <a:xfrm>
            <a:off x="7319964" y="928265"/>
            <a:ext cx="3455987" cy="615553"/>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Freeze</a:t>
            </a:r>
            <a:r>
              <a:rPr kumimoji="0" lang="en-US" sz="18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 </a:t>
            </a:r>
            <a:r>
              <a:rPr kumimoji="0" lang="en-US" sz="16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Physically frozen, tense musculature</a:t>
            </a:r>
          </a:p>
        </p:txBody>
      </p:sp>
      <p:sp>
        <p:nvSpPr>
          <p:cNvPr id="148490" name="WordArt 10"/>
          <p:cNvSpPr>
            <a:spLocks noChangeArrowheads="1" noChangeShapeType="1" noTextEdit="1"/>
          </p:cNvSpPr>
          <p:nvPr/>
        </p:nvSpPr>
        <p:spPr bwMode="auto">
          <a:xfrm rot="5400000">
            <a:off x="10164761" y="3642519"/>
            <a:ext cx="2232025" cy="360363"/>
          </a:xfrm>
          <a:prstGeom prst="rect">
            <a:avLst/>
          </a:prstGeom>
        </p:spPr>
        <p:txBody>
          <a:bodyPr vert="wordArtVert" wrap="none" fromWordArt="1">
            <a:prstTxWarp prst="textPlain">
              <a:avLst>
                <a:gd name="adj" fmla="val 50000"/>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0" cap="none" spc="0" normalizeH="0" baseline="0" noProof="0" dirty="0">
                <a:ln w="9525">
                  <a:solidFill>
                    <a:srgbClr val="000000"/>
                  </a:solidFill>
                  <a:round/>
                  <a:headEnd/>
                  <a:tailEnd/>
                </a:ln>
                <a:solidFill>
                  <a:srgbClr val="63666A"/>
                </a:solidFill>
                <a:effectLst/>
                <a:uLnTx/>
                <a:uFillTx/>
                <a:latin typeface="Helvetica" panose="020B0604020202020204" pitchFamily="34" charset="0"/>
                <a:ea typeface="+mn-ea"/>
                <a:cs typeface="Helvetica" panose="020B0604020202020204" pitchFamily="34" charset="0"/>
              </a:rPr>
              <a:t>AROUSAL</a:t>
            </a:r>
          </a:p>
        </p:txBody>
      </p:sp>
      <p:sp>
        <p:nvSpPr>
          <p:cNvPr id="148491" name="AutoShape 11"/>
          <p:cNvSpPr>
            <a:spLocks noChangeArrowheads="1"/>
          </p:cNvSpPr>
          <p:nvPr/>
        </p:nvSpPr>
        <p:spPr bwMode="auto">
          <a:xfrm>
            <a:off x="7319964" y="2706689"/>
            <a:ext cx="2016125" cy="1943202"/>
          </a:xfrm>
          <a:prstGeom prst="upDownArrowCallout">
            <a:avLst>
              <a:gd name="adj1" fmla="val 25000"/>
              <a:gd name="adj2" fmla="val 25000"/>
              <a:gd name="adj3" fmla="val 15177"/>
              <a:gd name="adj4" fmla="val 37741"/>
            </a:avLst>
          </a:prstGeom>
          <a:solidFill>
            <a:srgbClr val="FF671F"/>
          </a:solidFill>
          <a:ln w="9525">
            <a:noFill/>
            <a:miter lim="800000"/>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Window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of Tolerance</a:t>
            </a:r>
          </a:p>
        </p:txBody>
      </p:sp>
      <p:sp>
        <p:nvSpPr>
          <p:cNvPr id="148492" name="Text Box 12"/>
          <p:cNvSpPr txBox="1">
            <a:spLocks noChangeArrowheads="1"/>
          </p:cNvSpPr>
          <p:nvPr/>
        </p:nvSpPr>
        <p:spPr bwMode="auto">
          <a:xfrm>
            <a:off x="1371601" y="908051"/>
            <a:ext cx="4579937" cy="954107"/>
          </a:xfrm>
          <a:prstGeom prst="rect">
            <a:avLst/>
          </a:prstGeom>
          <a:noFill/>
          <a:ln w="9525">
            <a:noFill/>
            <a:miter lim="800000"/>
            <a:headEnd/>
            <a:tailEnd/>
          </a:ln>
          <a:effectLst/>
        </p:spPr>
        <p:txBody>
          <a:bodyPr wrap="squar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Fight or Flight </a:t>
            </a:r>
            <a:r>
              <a:rPr kumimoji="0" lang="en-US" sz="16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Hyper-vigilant, action-orientated, impulsive, emotionally flooded, reactive, defensive, self-destructive</a:t>
            </a:r>
          </a:p>
        </p:txBody>
      </p:sp>
      <p:sp>
        <p:nvSpPr>
          <p:cNvPr id="148493" name="Freeform 13"/>
          <p:cNvSpPr>
            <a:spLocks/>
          </p:cNvSpPr>
          <p:nvPr/>
        </p:nvSpPr>
        <p:spPr bwMode="auto">
          <a:xfrm>
            <a:off x="1225117" y="1125538"/>
            <a:ext cx="8717873" cy="4843462"/>
          </a:xfrm>
          <a:custGeom>
            <a:avLst/>
            <a:gdLst/>
            <a:ahLst/>
            <a:cxnLst>
              <a:cxn ang="0">
                <a:pos x="117" y="1783"/>
              </a:cxn>
              <a:cxn ang="0">
                <a:pos x="293" y="1442"/>
              </a:cxn>
              <a:cxn ang="0">
                <a:pos x="376" y="1301"/>
              </a:cxn>
              <a:cxn ang="0">
                <a:pos x="446" y="1007"/>
              </a:cxn>
              <a:cxn ang="0">
                <a:pos x="517" y="760"/>
              </a:cxn>
              <a:cxn ang="0">
                <a:pos x="587" y="701"/>
              </a:cxn>
              <a:cxn ang="0">
                <a:pos x="681" y="701"/>
              </a:cxn>
              <a:cxn ang="0">
                <a:pos x="752" y="501"/>
              </a:cxn>
              <a:cxn ang="0">
                <a:pos x="787" y="572"/>
              </a:cxn>
              <a:cxn ang="0">
                <a:pos x="869" y="478"/>
              </a:cxn>
              <a:cxn ang="0">
                <a:pos x="917" y="584"/>
              </a:cxn>
              <a:cxn ang="0">
                <a:pos x="999" y="1230"/>
              </a:cxn>
              <a:cxn ang="0">
                <a:pos x="1034" y="1336"/>
              </a:cxn>
              <a:cxn ang="0">
                <a:pos x="1081" y="1442"/>
              </a:cxn>
              <a:cxn ang="0">
                <a:pos x="1246" y="2041"/>
              </a:cxn>
              <a:cxn ang="0">
                <a:pos x="1434" y="2958"/>
              </a:cxn>
              <a:cxn ang="0">
                <a:pos x="1457" y="3005"/>
              </a:cxn>
              <a:cxn ang="0">
                <a:pos x="1504" y="2688"/>
              </a:cxn>
              <a:cxn ang="0">
                <a:pos x="1645" y="2664"/>
              </a:cxn>
              <a:cxn ang="0">
                <a:pos x="1704" y="2794"/>
              </a:cxn>
              <a:cxn ang="0">
                <a:pos x="1786" y="2758"/>
              </a:cxn>
              <a:cxn ang="0">
                <a:pos x="1845" y="2664"/>
              </a:cxn>
              <a:cxn ang="0">
                <a:pos x="1869" y="2417"/>
              </a:cxn>
              <a:cxn ang="0">
                <a:pos x="2045" y="1348"/>
              </a:cxn>
              <a:cxn ang="0">
                <a:pos x="2139" y="1007"/>
              </a:cxn>
              <a:cxn ang="0">
                <a:pos x="2186" y="431"/>
              </a:cxn>
              <a:cxn ang="0">
                <a:pos x="2210" y="172"/>
              </a:cxn>
              <a:cxn ang="0">
                <a:pos x="2351" y="384"/>
              </a:cxn>
              <a:cxn ang="0">
                <a:pos x="2433" y="466"/>
              </a:cxn>
              <a:cxn ang="0">
                <a:pos x="2480" y="443"/>
              </a:cxn>
              <a:cxn ang="0">
                <a:pos x="2562" y="466"/>
              </a:cxn>
              <a:cxn ang="0">
                <a:pos x="2656" y="431"/>
              </a:cxn>
              <a:cxn ang="0">
                <a:pos x="2762" y="842"/>
              </a:cxn>
              <a:cxn ang="0">
                <a:pos x="2821" y="1724"/>
              </a:cxn>
              <a:cxn ang="0">
                <a:pos x="2974" y="2370"/>
              </a:cxn>
              <a:cxn ang="0">
                <a:pos x="3068" y="2664"/>
              </a:cxn>
              <a:cxn ang="0">
                <a:pos x="3209" y="2629"/>
              </a:cxn>
              <a:cxn ang="0">
                <a:pos x="3326" y="2606"/>
              </a:cxn>
              <a:cxn ang="0">
                <a:pos x="3491" y="2664"/>
              </a:cxn>
            </a:cxnLst>
            <a:rect l="0" t="0" r="r" b="b"/>
            <a:pathLst>
              <a:path w="3573" h="3051">
                <a:moveTo>
                  <a:pt x="0" y="1841"/>
                </a:moveTo>
                <a:cubicBezTo>
                  <a:pt x="38" y="1816"/>
                  <a:pt x="74" y="1797"/>
                  <a:pt x="117" y="1783"/>
                </a:cubicBezTo>
                <a:cubicBezTo>
                  <a:pt x="159" y="1719"/>
                  <a:pt x="187" y="1648"/>
                  <a:pt x="223" y="1583"/>
                </a:cubicBezTo>
                <a:cubicBezTo>
                  <a:pt x="298" y="1448"/>
                  <a:pt x="249" y="1576"/>
                  <a:pt x="293" y="1442"/>
                </a:cubicBezTo>
                <a:cubicBezTo>
                  <a:pt x="313" y="1380"/>
                  <a:pt x="299" y="1414"/>
                  <a:pt x="352" y="1336"/>
                </a:cubicBezTo>
                <a:cubicBezTo>
                  <a:pt x="360" y="1324"/>
                  <a:pt x="376" y="1301"/>
                  <a:pt x="376" y="1301"/>
                </a:cubicBezTo>
                <a:cubicBezTo>
                  <a:pt x="401" y="1227"/>
                  <a:pt x="406" y="1152"/>
                  <a:pt x="423" y="1077"/>
                </a:cubicBezTo>
                <a:cubicBezTo>
                  <a:pt x="428" y="1053"/>
                  <a:pt x="446" y="1007"/>
                  <a:pt x="446" y="1007"/>
                </a:cubicBezTo>
                <a:cubicBezTo>
                  <a:pt x="456" y="919"/>
                  <a:pt x="468" y="869"/>
                  <a:pt x="505" y="795"/>
                </a:cubicBezTo>
                <a:cubicBezTo>
                  <a:pt x="511" y="784"/>
                  <a:pt x="511" y="771"/>
                  <a:pt x="517" y="760"/>
                </a:cubicBezTo>
                <a:cubicBezTo>
                  <a:pt x="531" y="735"/>
                  <a:pt x="564" y="689"/>
                  <a:pt x="564" y="689"/>
                </a:cubicBezTo>
                <a:cubicBezTo>
                  <a:pt x="583" y="576"/>
                  <a:pt x="570" y="613"/>
                  <a:pt x="587" y="701"/>
                </a:cubicBezTo>
                <a:cubicBezTo>
                  <a:pt x="594" y="735"/>
                  <a:pt x="604" y="743"/>
                  <a:pt x="623" y="772"/>
                </a:cubicBezTo>
                <a:cubicBezTo>
                  <a:pt x="644" y="751"/>
                  <a:pt x="669" y="729"/>
                  <a:pt x="681" y="701"/>
                </a:cubicBezTo>
                <a:cubicBezTo>
                  <a:pt x="724" y="600"/>
                  <a:pt x="660" y="703"/>
                  <a:pt x="717" y="619"/>
                </a:cubicBezTo>
                <a:cubicBezTo>
                  <a:pt x="729" y="580"/>
                  <a:pt x="739" y="540"/>
                  <a:pt x="752" y="501"/>
                </a:cubicBezTo>
                <a:cubicBezTo>
                  <a:pt x="760" y="513"/>
                  <a:pt x="769" y="524"/>
                  <a:pt x="775" y="537"/>
                </a:cubicBezTo>
                <a:cubicBezTo>
                  <a:pt x="780" y="548"/>
                  <a:pt x="775" y="569"/>
                  <a:pt x="787" y="572"/>
                </a:cubicBezTo>
                <a:cubicBezTo>
                  <a:pt x="799" y="575"/>
                  <a:pt x="856" y="515"/>
                  <a:pt x="858" y="513"/>
                </a:cubicBezTo>
                <a:cubicBezTo>
                  <a:pt x="862" y="501"/>
                  <a:pt x="862" y="488"/>
                  <a:pt x="869" y="478"/>
                </a:cubicBezTo>
                <a:cubicBezTo>
                  <a:pt x="878" y="464"/>
                  <a:pt x="898" y="428"/>
                  <a:pt x="905" y="443"/>
                </a:cubicBezTo>
                <a:cubicBezTo>
                  <a:pt x="924" y="486"/>
                  <a:pt x="911" y="537"/>
                  <a:pt x="917" y="584"/>
                </a:cubicBezTo>
                <a:cubicBezTo>
                  <a:pt x="925" y="648"/>
                  <a:pt x="956" y="711"/>
                  <a:pt x="975" y="772"/>
                </a:cubicBezTo>
                <a:cubicBezTo>
                  <a:pt x="983" y="925"/>
                  <a:pt x="984" y="1078"/>
                  <a:pt x="999" y="1230"/>
                </a:cubicBezTo>
                <a:cubicBezTo>
                  <a:pt x="1000" y="1244"/>
                  <a:pt x="1018" y="1252"/>
                  <a:pt x="1022" y="1265"/>
                </a:cubicBezTo>
                <a:cubicBezTo>
                  <a:pt x="1030" y="1288"/>
                  <a:pt x="1027" y="1313"/>
                  <a:pt x="1034" y="1336"/>
                </a:cubicBezTo>
                <a:cubicBezTo>
                  <a:pt x="1039" y="1353"/>
                  <a:pt x="1051" y="1367"/>
                  <a:pt x="1058" y="1383"/>
                </a:cubicBezTo>
                <a:cubicBezTo>
                  <a:pt x="1067" y="1402"/>
                  <a:pt x="1075" y="1422"/>
                  <a:pt x="1081" y="1442"/>
                </a:cubicBezTo>
                <a:cubicBezTo>
                  <a:pt x="1115" y="1557"/>
                  <a:pt x="1149" y="1670"/>
                  <a:pt x="1187" y="1783"/>
                </a:cubicBezTo>
                <a:cubicBezTo>
                  <a:pt x="1196" y="1876"/>
                  <a:pt x="1193" y="1963"/>
                  <a:pt x="1246" y="2041"/>
                </a:cubicBezTo>
                <a:cubicBezTo>
                  <a:pt x="1267" y="2151"/>
                  <a:pt x="1333" y="2245"/>
                  <a:pt x="1351" y="2359"/>
                </a:cubicBezTo>
                <a:cubicBezTo>
                  <a:pt x="1382" y="2558"/>
                  <a:pt x="1369" y="2768"/>
                  <a:pt x="1434" y="2958"/>
                </a:cubicBezTo>
                <a:cubicBezTo>
                  <a:pt x="1438" y="2985"/>
                  <a:pt x="1433" y="3015"/>
                  <a:pt x="1445" y="3040"/>
                </a:cubicBezTo>
                <a:cubicBezTo>
                  <a:pt x="1450" y="3051"/>
                  <a:pt x="1454" y="3017"/>
                  <a:pt x="1457" y="3005"/>
                </a:cubicBezTo>
                <a:cubicBezTo>
                  <a:pt x="1487" y="2902"/>
                  <a:pt x="1452" y="3007"/>
                  <a:pt x="1481" y="2923"/>
                </a:cubicBezTo>
                <a:cubicBezTo>
                  <a:pt x="1489" y="2845"/>
                  <a:pt x="1473" y="2760"/>
                  <a:pt x="1504" y="2688"/>
                </a:cubicBezTo>
                <a:cubicBezTo>
                  <a:pt x="1515" y="2662"/>
                  <a:pt x="1551" y="2758"/>
                  <a:pt x="1551" y="2758"/>
                </a:cubicBezTo>
                <a:cubicBezTo>
                  <a:pt x="1585" y="2725"/>
                  <a:pt x="1606" y="2691"/>
                  <a:pt x="1645" y="2664"/>
                </a:cubicBezTo>
                <a:cubicBezTo>
                  <a:pt x="1658" y="2702"/>
                  <a:pt x="1651" y="2746"/>
                  <a:pt x="1669" y="2782"/>
                </a:cubicBezTo>
                <a:cubicBezTo>
                  <a:pt x="1675" y="2793"/>
                  <a:pt x="1693" y="2788"/>
                  <a:pt x="1704" y="2794"/>
                </a:cubicBezTo>
                <a:cubicBezTo>
                  <a:pt x="1793" y="2838"/>
                  <a:pt x="1687" y="2800"/>
                  <a:pt x="1775" y="2829"/>
                </a:cubicBezTo>
                <a:cubicBezTo>
                  <a:pt x="1779" y="2805"/>
                  <a:pt x="1775" y="2779"/>
                  <a:pt x="1786" y="2758"/>
                </a:cubicBezTo>
                <a:cubicBezTo>
                  <a:pt x="1792" y="2745"/>
                  <a:pt x="1814" y="2747"/>
                  <a:pt x="1822" y="2735"/>
                </a:cubicBezTo>
                <a:cubicBezTo>
                  <a:pt x="1835" y="2714"/>
                  <a:pt x="1845" y="2664"/>
                  <a:pt x="1845" y="2664"/>
                </a:cubicBezTo>
                <a:cubicBezTo>
                  <a:pt x="1834" y="2574"/>
                  <a:pt x="1825" y="2573"/>
                  <a:pt x="1845" y="2488"/>
                </a:cubicBezTo>
                <a:cubicBezTo>
                  <a:pt x="1851" y="2464"/>
                  <a:pt x="1869" y="2417"/>
                  <a:pt x="1869" y="2417"/>
                </a:cubicBezTo>
                <a:cubicBezTo>
                  <a:pt x="1845" y="2300"/>
                  <a:pt x="1901" y="2228"/>
                  <a:pt x="1963" y="2135"/>
                </a:cubicBezTo>
                <a:cubicBezTo>
                  <a:pt x="1988" y="1872"/>
                  <a:pt x="1997" y="1608"/>
                  <a:pt x="2045" y="1348"/>
                </a:cubicBezTo>
                <a:cubicBezTo>
                  <a:pt x="2062" y="1257"/>
                  <a:pt x="2087" y="1165"/>
                  <a:pt x="2116" y="1077"/>
                </a:cubicBezTo>
                <a:cubicBezTo>
                  <a:pt x="2124" y="1054"/>
                  <a:pt x="2131" y="1030"/>
                  <a:pt x="2139" y="1007"/>
                </a:cubicBezTo>
                <a:cubicBezTo>
                  <a:pt x="2143" y="995"/>
                  <a:pt x="2151" y="972"/>
                  <a:pt x="2151" y="972"/>
                </a:cubicBezTo>
                <a:cubicBezTo>
                  <a:pt x="2159" y="738"/>
                  <a:pt x="2170" y="636"/>
                  <a:pt x="2186" y="431"/>
                </a:cubicBezTo>
                <a:cubicBezTo>
                  <a:pt x="2190" y="302"/>
                  <a:pt x="2186" y="172"/>
                  <a:pt x="2198" y="43"/>
                </a:cubicBezTo>
                <a:cubicBezTo>
                  <a:pt x="2202" y="0"/>
                  <a:pt x="2203" y="129"/>
                  <a:pt x="2210" y="172"/>
                </a:cubicBezTo>
                <a:cubicBezTo>
                  <a:pt x="2225" y="268"/>
                  <a:pt x="2248" y="379"/>
                  <a:pt x="2292" y="466"/>
                </a:cubicBezTo>
                <a:cubicBezTo>
                  <a:pt x="2391" y="432"/>
                  <a:pt x="2241" y="494"/>
                  <a:pt x="2351" y="384"/>
                </a:cubicBezTo>
                <a:cubicBezTo>
                  <a:pt x="2396" y="339"/>
                  <a:pt x="2372" y="358"/>
                  <a:pt x="2421" y="325"/>
                </a:cubicBezTo>
                <a:cubicBezTo>
                  <a:pt x="2425" y="372"/>
                  <a:pt x="2419" y="421"/>
                  <a:pt x="2433" y="466"/>
                </a:cubicBezTo>
                <a:cubicBezTo>
                  <a:pt x="2437" y="478"/>
                  <a:pt x="2457" y="483"/>
                  <a:pt x="2468" y="478"/>
                </a:cubicBezTo>
                <a:cubicBezTo>
                  <a:pt x="2479" y="473"/>
                  <a:pt x="2475" y="454"/>
                  <a:pt x="2480" y="443"/>
                </a:cubicBezTo>
                <a:cubicBezTo>
                  <a:pt x="2486" y="430"/>
                  <a:pt x="2495" y="419"/>
                  <a:pt x="2503" y="407"/>
                </a:cubicBezTo>
                <a:cubicBezTo>
                  <a:pt x="2513" y="423"/>
                  <a:pt x="2536" y="466"/>
                  <a:pt x="2562" y="466"/>
                </a:cubicBezTo>
                <a:cubicBezTo>
                  <a:pt x="2576" y="466"/>
                  <a:pt x="2584" y="448"/>
                  <a:pt x="2597" y="443"/>
                </a:cubicBezTo>
                <a:cubicBezTo>
                  <a:pt x="2616" y="436"/>
                  <a:pt x="2636" y="435"/>
                  <a:pt x="2656" y="431"/>
                </a:cubicBezTo>
                <a:cubicBezTo>
                  <a:pt x="2671" y="474"/>
                  <a:pt x="2700" y="493"/>
                  <a:pt x="2715" y="537"/>
                </a:cubicBezTo>
                <a:cubicBezTo>
                  <a:pt x="2697" y="642"/>
                  <a:pt x="2703" y="751"/>
                  <a:pt x="2762" y="842"/>
                </a:cubicBezTo>
                <a:cubicBezTo>
                  <a:pt x="2734" y="1010"/>
                  <a:pt x="2755" y="1180"/>
                  <a:pt x="2727" y="1348"/>
                </a:cubicBezTo>
                <a:cubicBezTo>
                  <a:pt x="2759" y="1473"/>
                  <a:pt x="2789" y="1599"/>
                  <a:pt x="2821" y="1724"/>
                </a:cubicBezTo>
                <a:cubicBezTo>
                  <a:pt x="2797" y="1817"/>
                  <a:pt x="2836" y="1966"/>
                  <a:pt x="2880" y="2053"/>
                </a:cubicBezTo>
                <a:cubicBezTo>
                  <a:pt x="2901" y="2164"/>
                  <a:pt x="2922" y="2269"/>
                  <a:pt x="2974" y="2370"/>
                </a:cubicBezTo>
                <a:cubicBezTo>
                  <a:pt x="2985" y="2415"/>
                  <a:pt x="2994" y="2468"/>
                  <a:pt x="3009" y="2511"/>
                </a:cubicBezTo>
                <a:cubicBezTo>
                  <a:pt x="3026" y="2563"/>
                  <a:pt x="3053" y="2611"/>
                  <a:pt x="3068" y="2664"/>
                </a:cubicBezTo>
                <a:cubicBezTo>
                  <a:pt x="3085" y="2723"/>
                  <a:pt x="3096" y="2783"/>
                  <a:pt x="3115" y="2841"/>
                </a:cubicBezTo>
                <a:cubicBezTo>
                  <a:pt x="3141" y="2757"/>
                  <a:pt x="3130" y="2682"/>
                  <a:pt x="3209" y="2629"/>
                </a:cubicBezTo>
                <a:cubicBezTo>
                  <a:pt x="3266" y="2649"/>
                  <a:pt x="3272" y="2636"/>
                  <a:pt x="3291" y="2582"/>
                </a:cubicBezTo>
                <a:cubicBezTo>
                  <a:pt x="3303" y="2590"/>
                  <a:pt x="3317" y="2595"/>
                  <a:pt x="3326" y="2606"/>
                </a:cubicBezTo>
                <a:cubicBezTo>
                  <a:pt x="3371" y="2663"/>
                  <a:pt x="3297" y="2627"/>
                  <a:pt x="3373" y="2653"/>
                </a:cubicBezTo>
                <a:cubicBezTo>
                  <a:pt x="3419" y="2638"/>
                  <a:pt x="3446" y="2650"/>
                  <a:pt x="3491" y="2664"/>
                </a:cubicBezTo>
                <a:cubicBezTo>
                  <a:pt x="3564" y="2738"/>
                  <a:pt x="3528" y="2735"/>
                  <a:pt x="3573" y="2735"/>
                </a:cubicBezTo>
              </a:path>
            </a:pathLst>
          </a:custGeom>
          <a:noFill/>
          <a:ln w="38100">
            <a:solidFill>
              <a:schemeClr val="tx1"/>
            </a:solidFill>
            <a:round/>
            <a:headEnd/>
            <a:tailEnd/>
          </a:ln>
          <a:effec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48494" name="Text Box 14"/>
          <p:cNvSpPr txBox="1">
            <a:spLocks noChangeArrowheads="1"/>
          </p:cNvSpPr>
          <p:nvPr/>
        </p:nvSpPr>
        <p:spPr bwMode="auto">
          <a:xfrm>
            <a:off x="1371601" y="5157788"/>
            <a:ext cx="3427414" cy="946150"/>
          </a:xfrm>
          <a:prstGeom prst="rect">
            <a:avLst/>
          </a:prstGeom>
          <a:noFill/>
          <a:ln w="9525">
            <a:noFill/>
            <a:miter lim="800000"/>
            <a:headEnd/>
            <a:tailEnd/>
          </a:ln>
          <a:effectLst/>
        </p:spPr>
        <p:txBody>
          <a:bodyPr wrap="squar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Submit</a:t>
            </a:r>
            <a:r>
              <a:rPr kumimoji="0" lang="en-US" sz="18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 </a:t>
            </a:r>
            <a:r>
              <a:rPr kumimoji="0" lang="en-US" sz="16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Collapsed, weak, defeated, flat affect, numb, empty, helpless, hopeless</a:t>
            </a:r>
          </a:p>
        </p:txBody>
      </p:sp>
      <p:sp>
        <p:nvSpPr>
          <p:cNvPr id="148495" name="Text Box 15"/>
          <p:cNvSpPr txBox="1">
            <a:spLocks noChangeArrowheads="1"/>
          </p:cNvSpPr>
          <p:nvPr/>
        </p:nvSpPr>
        <p:spPr bwMode="auto">
          <a:xfrm>
            <a:off x="9271239" y="1515528"/>
            <a:ext cx="2449512" cy="1015663"/>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BA0C2F"/>
                </a:solidFill>
                <a:effectLst/>
                <a:uLnTx/>
                <a:uFillTx/>
                <a:latin typeface="Helvetica Neue"/>
                <a:ea typeface="+mn-ea"/>
                <a:cs typeface="Helvetica" panose="020B0604020202020204" pitchFamily="34" charset="0"/>
              </a:rPr>
              <a:t>Mobilisation</a:t>
            </a:r>
            <a:r>
              <a:rPr kumimoji="0" lang="en-US" sz="2400" b="1" i="0" u="none" strike="noStrike" kern="1200" cap="none" spc="0" normalizeH="0" baseline="0" noProof="0" dirty="0">
                <a:ln>
                  <a:noFill/>
                </a:ln>
                <a:solidFill>
                  <a:srgbClr val="BA0C2F"/>
                </a:solidFill>
                <a:effectLst/>
                <a:uLnTx/>
                <a:uFillTx/>
                <a:latin typeface="Helvetica Neue"/>
                <a:ea typeface="+mn-ea"/>
                <a:cs typeface="Helvetica" panose="020B0604020202020204" pitchFamily="34" charset="0"/>
              </a:rPr>
              <a:t>  </a:t>
            </a:r>
          </a:p>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BA0C2F"/>
                </a:solidFill>
                <a:effectLst/>
                <a:uLnTx/>
                <a:uFillTx/>
                <a:latin typeface="Helvetica Neue"/>
                <a:ea typeface="+mn-ea"/>
                <a:cs typeface="Helvetica" panose="020B0604020202020204" pitchFamily="34" charset="0"/>
              </a:rPr>
              <a:t>Hyper-arousal</a:t>
            </a:r>
          </a:p>
        </p:txBody>
      </p:sp>
      <p:sp>
        <p:nvSpPr>
          <p:cNvPr id="148496" name="Text Box 16"/>
          <p:cNvSpPr txBox="1">
            <a:spLocks noChangeArrowheads="1"/>
          </p:cNvSpPr>
          <p:nvPr/>
        </p:nvSpPr>
        <p:spPr bwMode="auto">
          <a:xfrm>
            <a:off x="9520657" y="5084142"/>
            <a:ext cx="2665412" cy="1015663"/>
          </a:xfrm>
          <a:prstGeom prst="rect">
            <a:avLst/>
          </a:prstGeom>
          <a:noFill/>
          <a:ln w="9525">
            <a:noFill/>
            <a:miter lim="800000"/>
            <a:headEnd/>
            <a:tailEnd/>
          </a:ln>
          <a:effectLst/>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B81C"/>
                </a:solidFill>
                <a:effectLst/>
                <a:uLnTx/>
                <a:uFillTx/>
                <a:latin typeface="Helvetica Neue"/>
                <a:ea typeface="+mn-ea"/>
                <a:cs typeface="Helvetica" panose="020B0604020202020204" pitchFamily="34" charset="0"/>
              </a:rPr>
              <a:t>Immobilisation</a:t>
            </a:r>
            <a:r>
              <a:rPr kumimoji="0" lang="en-US" sz="2400" b="1" i="0" u="none" strike="noStrike" kern="1200" cap="none" spc="0" normalizeH="0" baseline="0" noProof="0" dirty="0">
                <a:ln>
                  <a:noFill/>
                </a:ln>
                <a:solidFill>
                  <a:srgbClr val="FFB81C"/>
                </a:solidFill>
                <a:effectLst/>
                <a:uLnTx/>
                <a:uFillTx/>
                <a:latin typeface="Helvetica Neue"/>
                <a:ea typeface="+mn-ea"/>
                <a:cs typeface="Helvetica" panose="020B0604020202020204" pitchFamily="34" charset="0"/>
              </a:rPr>
              <a:t> </a:t>
            </a:r>
          </a:p>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B81C"/>
                </a:solidFill>
                <a:effectLst/>
                <a:uLnTx/>
                <a:uFillTx/>
                <a:latin typeface="Helvetica Neue"/>
                <a:ea typeface="+mn-ea"/>
                <a:cs typeface="Helvetica" panose="020B0604020202020204" pitchFamily="34" charset="0"/>
              </a:rPr>
              <a:t>Hypo-arousal</a:t>
            </a:r>
          </a:p>
        </p:txBody>
      </p:sp>
      <p:sp>
        <p:nvSpPr>
          <p:cNvPr id="2" name="AutoShape 11">
            <a:extLst>
              <a:ext uri="{FF2B5EF4-FFF2-40B4-BE49-F238E27FC236}">
                <a16:creationId xmlns:a16="http://schemas.microsoft.com/office/drawing/2014/main" id="{C66076FC-9D75-4696-BCFB-5194AA0F4EA6}"/>
              </a:ext>
            </a:extLst>
          </p:cNvPr>
          <p:cNvSpPr>
            <a:spLocks noChangeArrowheads="1"/>
          </p:cNvSpPr>
          <p:nvPr/>
        </p:nvSpPr>
        <p:spPr bwMode="auto">
          <a:xfrm>
            <a:off x="1847848" y="2748678"/>
            <a:ext cx="2016125" cy="1943202"/>
          </a:xfrm>
          <a:prstGeom prst="upDownArrowCallout">
            <a:avLst>
              <a:gd name="adj1" fmla="val 25000"/>
              <a:gd name="adj2" fmla="val 25000"/>
              <a:gd name="adj3" fmla="val 15177"/>
              <a:gd name="adj4" fmla="val 37741"/>
            </a:avLst>
          </a:prstGeom>
          <a:solidFill>
            <a:srgbClr val="63666A"/>
          </a:solidFill>
          <a:ln w="9525">
            <a:noFill/>
            <a:miter lim="800000"/>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Social</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 Engagement</a:t>
            </a:r>
          </a:p>
        </p:txBody>
      </p:sp>
    </p:spTree>
    <p:extLst>
      <p:ext uri="{BB962C8B-B14F-4D97-AF65-F5344CB8AC3E}">
        <p14:creationId xmlns:p14="http://schemas.microsoft.com/office/powerpoint/2010/main" val="3835472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B25EE-43BA-4642-B251-5978D900BC7A}"/>
              </a:ext>
            </a:extLst>
          </p:cNvPr>
          <p:cNvSpPr>
            <a:spLocks noGrp="1"/>
          </p:cNvSpPr>
          <p:nvPr>
            <p:ph type="title"/>
          </p:nvPr>
        </p:nvSpPr>
        <p:spPr/>
        <p:txBody>
          <a:bodyPr/>
          <a:lstStyle/>
          <a:p>
            <a:r>
              <a:rPr lang="en-AU" dirty="0"/>
              <a:t>Polyvagal Theory</a:t>
            </a:r>
          </a:p>
        </p:txBody>
      </p:sp>
      <p:pic>
        <p:nvPicPr>
          <p:cNvPr id="4" name="Content Placeholder 3">
            <a:extLst>
              <a:ext uri="{FF2B5EF4-FFF2-40B4-BE49-F238E27FC236}">
                <a16:creationId xmlns:a16="http://schemas.microsoft.com/office/drawing/2014/main" id="{C2B4B2EE-4096-425F-824B-118D5C7D3443}"/>
              </a:ext>
            </a:extLst>
          </p:cNvPr>
          <p:cNvPicPr>
            <a:picLocks noGrp="1" noChangeAspect="1"/>
          </p:cNvPicPr>
          <p:nvPr>
            <p:ph idx="1"/>
          </p:nvPr>
        </p:nvPicPr>
        <p:blipFill>
          <a:blip r:embed="rId3"/>
          <a:stretch>
            <a:fillRect/>
          </a:stretch>
        </p:blipFill>
        <p:spPr>
          <a:xfrm>
            <a:off x="1650206" y="1104955"/>
            <a:ext cx="7915275" cy="5131539"/>
          </a:xfrm>
          <a:prstGeom prst="rect">
            <a:avLst/>
          </a:prstGeom>
        </p:spPr>
      </p:pic>
    </p:spTree>
    <p:extLst>
      <p:ext uri="{BB962C8B-B14F-4D97-AF65-F5344CB8AC3E}">
        <p14:creationId xmlns:p14="http://schemas.microsoft.com/office/powerpoint/2010/main" val="2933596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CD60EF-AC63-434C-B1C1-056A3305C0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endParaRPr kumimoji="0" lang="en-US" sz="1200" b="1" i="0" u="none" strike="noStrike" kern="1200" cap="none" spc="0" normalizeH="0" baseline="0" noProof="0" dirty="0">
              <a:ln>
                <a:noFill/>
              </a:ln>
              <a:solidFill>
                <a:srgbClr val="FFFFFF"/>
              </a:solidFill>
              <a:effectLst/>
              <a:uLnTx/>
              <a:uFillTx/>
              <a:latin typeface="Helvetica Regular" charset="0"/>
              <a:ea typeface="+mn-ea"/>
              <a:cs typeface="+mn-cs"/>
            </a:endParaRPr>
          </a:p>
        </p:txBody>
      </p:sp>
      <p:sp>
        <p:nvSpPr>
          <p:cNvPr id="3" name="Title 2">
            <a:extLst>
              <a:ext uri="{FF2B5EF4-FFF2-40B4-BE49-F238E27FC236}">
                <a16:creationId xmlns:a16="http://schemas.microsoft.com/office/drawing/2014/main" id="{A6E2DE25-A630-4213-94A1-0FED164AB2B2}"/>
              </a:ext>
            </a:extLst>
          </p:cNvPr>
          <p:cNvSpPr>
            <a:spLocks noGrp="1"/>
          </p:cNvSpPr>
          <p:nvPr>
            <p:ph type="title"/>
          </p:nvPr>
        </p:nvSpPr>
        <p:spPr/>
        <p:txBody>
          <a:bodyPr/>
          <a:lstStyle/>
          <a:p>
            <a:r>
              <a:rPr lang="en-AU" dirty="0"/>
              <a:t>Understanding the hierarchy – </a:t>
            </a:r>
            <a:br>
              <a:rPr lang="en-AU" dirty="0"/>
            </a:br>
            <a:r>
              <a:rPr lang="en-AU" dirty="0"/>
              <a:t>Still face experiment</a:t>
            </a:r>
          </a:p>
        </p:txBody>
      </p:sp>
      <p:sp>
        <p:nvSpPr>
          <p:cNvPr id="4" name="Content Placeholder 3">
            <a:extLst>
              <a:ext uri="{FF2B5EF4-FFF2-40B4-BE49-F238E27FC236}">
                <a16:creationId xmlns:a16="http://schemas.microsoft.com/office/drawing/2014/main" id="{797FF93B-5275-4544-8387-9EA0E4BF3751}"/>
              </a:ext>
            </a:extLst>
          </p:cNvPr>
          <p:cNvSpPr>
            <a:spLocks noGrp="1"/>
          </p:cNvSpPr>
          <p:nvPr>
            <p:ph idx="1"/>
          </p:nvPr>
        </p:nvSpPr>
        <p:spPr/>
        <p:txBody>
          <a:bodyPr lIns="91440" tIns="45720" rIns="91440" bIns="45720" anchor="t"/>
          <a:lstStyle/>
          <a:p>
            <a:pPr marL="227965" indent="-227965"/>
            <a:endParaRPr lang="en-AU" i="1" dirty="0"/>
          </a:p>
          <a:p>
            <a:pPr marL="227965" indent="-227965"/>
            <a:endParaRPr lang="en-AU" i="1" dirty="0"/>
          </a:p>
          <a:p>
            <a:pPr marL="0" indent="0">
              <a:buNone/>
            </a:pPr>
            <a:endParaRPr lang="en-AU" dirty="0"/>
          </a:p>
        </p:txBody>
      </p:sp>
      <p:pic>
        <p:nvPicPr>
          <p:cNvPr id="5" name="Online Media 4" title="Still Face Experiment: Dr. Edward Tronick">
            <a:hlinkClick r:id="" action="ppaction://media"/>
            <a:extLst>
              <a:ext uri="{FF2B5EF4-FFF2-40B4-BE49-F238E27FC236}">
                <a16:creationId xmlns:a16="http://schemas.microsoft.com/office/drawing/2014/main" id="{C02CA989-9892-4770-A172-3898C30DCAF7}"/>
              </a:ext>
            </a:extLst>
          </p:cNvPr>
          <p:cNvPicPr>
            <a:picLocks noRot="1" noChangeAspect="1"/>
          </p:cNvPicPr>
          <p:nvPr>
            <a:videoFile r:link="rId1"/>
          </p:nvPr>
        </p:nvPicPr>
        <p:blipFill>
          <a:blip r:embed="rId4"/>
          <a:stretch>
            <a:fillRect/>
          </a:stretch>
        </p:blipFill>
        <p:spPr>
          <a:xfrm>
            <a:off x="1579418" y="1825625"/>
            <a:ext cx="5203151" cy="3902363"/>
          </a:xfrm>
          <a:prstGeom prst="rect">
            <a:avLst/>
          </a:prstGeom>
        </p:spPr>
      </p:pic>
    </p:spTree>
    <p:extLst>
      <p:ext uri="{BB962C8B-B14F-4D97-AF65-F5344CB8AC3E}">
        <p14:creationId xmlns:p14="http://schemas.microsoft.com/office/powerpoint/2010/main" val="406998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FCACC-87BC-4B9C-8A26-69E90DE6C9D8}"/>
              </a:ext>
            </a:extLst>
          </p:cNvPr>
          <p:cNvSpPr>
            <a:spLocks noGrp="1"/>
          </p:cNvSpPr>
          <p:nvPr>
            <p:ph type="title"/>
          </p:nvPr>
        </p:nvSpPr>
        <p:spPr>
          <a:xfrm>
            <a:off x="838199" y="365125"/>
            <a:ext cx="10406063" cy="1325563"/>
          </a:xfrm>
        </p:spPr>
        <p:txBody>
          <a:bodyPr/>
          <a:lstStyle/>
          <a:p>
            <a:r>
              <a:rPr lang="en-AU" dirty="0"/>
              <a:t>How does this present in our school or site?</a:t>
            </a:r>
          </a:p>
        </p:txBody>
      </p:sp>
      <p:pic>
        <p:nvPicPr>
          <p:cNvPr id="5" name="Content Placeholder 4" descr="A close up of a cat&#10;&#10;Description automatically generated">
            <a:extLst>
              <a:ext uri="{FF2B5EF4-FFF2-40B4-BE49-F238E27FC236}">
                <a16:creationId xmlns:a16="http://schemas.microsoft.com/office/drawing/2014/main" id="{A3B9FE13-244F-46EA-93D3-CCF3A5599387}"/>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02600" y="2474231"/>
            <a:ext cx="3244461" cy="2437928"/>
          </a:xfrm>
        </p:spPr>
      </p:pic>
      <p:pic>
        <p:nvPicPr>
          <p:cNvPr id="8" name="Picture 7" descr="A cat lying on a bed&#10;&#10;Description automatically generated">
            <a:extLst>
              <a:ext uri="{FF2B5EF4-FFF2-40B4-BE49-F238E27FC236}">
                <a16:creationId xmlns:a16="http://schemas.microsoft.com/office/drawing/2014/main" id="{ABC7CAFD-BE82-4010-904C-1A61D74786A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44206" y="2463478"/>
            <a:ext cx="3909550" cy="2437928"/>
          </a:xfrm>
          <a:prstGeom prst="rect">
            <a:avLst/>
          </a:prstGeom>
        </p:spPr>
      </p:pic>
      <p:pic>
        <p:nvPicPr>
          <p:cNvPr id="11" name="Picture 10" descr="A cat that is lying down and looking at the camera&#10;&#10;Description automatically generated">
            <a:extLst>
              <a:ext uri="{FF2B5EF4-FFF2-40B4-BE49-F238E27FC236}">
                <a16:creationId xmlns:a16="http://schemas.microsoft.com/office/drawing/2014/main" id="{748F0E9C-1146-47EA-BA8F-07F27BB0B48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697507" y="2474231"/>
            <a:ext cx="3244461" cy="2433346"/>
          </a:xfrm>
          <a:prstGeom prst="rect">
            <a:avLst/>
          </a:prstGeom>
        </p:spPr>
      </p:pic>
    </p:spTree>
    <p:extLst>
      <p:ext uri="{BB962C8B-B14F-4D97-AF65-F5344CB8AC3E}">
        <p14:creationId xmlns:p14="http://schemas.microsoft.com/office/powerpoint/2010/main" val="3293858448"/>
      </p:ext>
    </p:extLst>
  </p:cSld>
  <p:clrMapOvr>
    <a:masterClrMapping/>
  </p:clrMapOvr>
</p:sld>
</file>

<file path=ppt/theme/theme1.xml><?xml version="1.0" encoding="utf-8"?>
<a:theme xmlns:a="http://schemas.openxmlformats.org/drawingml/2006/main" name="1_Office Theme">
  <a:themeElements>
    <a:clrScheme name="ACF Color Scheme">
      <a:dk1>
        <a:srgbClr val="000000"/>
      </a:dk1>
      <a:lt1>
        <a:srgbClr val="FFFFFF"/>
      </a:lt1>
      <a:dk2>
        <a:srgbClr val="626669"/>
      </a:dk2>
      <a:lt2>
        <a:srgbClr val="FFD000"/>
      </a:lt2>
      <a:accent1>
        <a:srgbClr val="FFD000"/>
      </a:accent1>
      <a:accent2>
        <a:srgbClr val="FFB81C"/>
      </a:accent2>
      <a:accent3>
        <a:srgbClr val="ED8B00"/>
      </a:accent3>
      <a:accent4>
        <a:srgbClr val="FF671F"/>
      </a:accent4>
      <a:accent5>
        <a:srgbClr val="BA0C2F"/>
      </a:accent5>
      <a:accent6>
        <a:srgbClr val="636669"/>
      </a:accent6>
      <a:hlink>
        <a:srgbClr val="FF661F"/>
      </a:hlink>
      <a:folHlink>
        <a:srgbClr val="B90C2F"/>
      </a:folHlink>
    </a:clrScheme>
    <a:fontScheme name="Tw Cen MT-Rockwell">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CF &amp; SMART Co-Branded Final Powerpoint Template Presentation">
  <a:themeElements>
    <a:clrScheme name="ACF Color Scheme">
      <a:dk1>
        <a:srgbClr val="000000"/>
      </a:dk1>
      <a:lt1>
        <a:srgbClr val="FFFFFF"/>
      </a:lt1>
      <a:dk2>
        <a:srgbClr val="626669"/>
      </a:dk2>
      <a:lt2>
        <a:srgbClr val="FFD000"/>
      </a:lt2>
      <a:accent1>
        <a:srgbClr val="FFD000"/>
      </a:accent1>
      <a:accent2>
        <a:srgbClr val="FFB81C"/>
      </a:accent2>
      <a:accent3>
        <a:srgbClr val="ED8B00"/>
      </a:accent3>
      <a:accent4>
        <a:srgbClr val="FF671F"/>
      </a:accent4>
      <a:accent5>
        <a:srgbClr val="BA0C2F"/>
      </a:accent5>
      <a:accent6>
        <a:srgbClr val="636669"/>
      </a:accent6>
      <a:hlink>
        <a:srgbClr val="FF661F"/>
      </a:hlink>
      <a:folHlink>
        <a:srgbClr val="B90C2F"/>
      </a:folHlink>
    </a:clrScheme>
    <a:fontScheme name="Tw Cen MT-Rockwell">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05C98DCB372640B22A97EE71CD4AE4" ma:contentTypeVersion="11" ma:contentTypeDescription="Create a new document." ma:contentTypeScope="" ma:versionID="f1949e728d12087ec37ea276a4b08706">
  <xsd:schema xmlns:xsd="http://www.w3.org/2001/XMLSchema" xmlns:xs="http://www.w3.org/2001/XMLSchema" xmlns:p="http://schemas.microsoft.com/office/2006/metadata/properties" xmlns:ns2="fc1daf2a-eda1-43a6-951a-875fa6b812ca" xmlns:ns3="2f047896-8028-4a0f-ad28-9ad7f953f067" targetNamespace="http://schemas.microsoft.com/office/2006/metadata/properties" ma:root="true" ma:fieldsID="bcef7a99e76d4c3dea127815f19767eb" ns2:_="" ns3:_="">
    <xsd:import namespace="fc1daf2a-eda1-43a6-951a-875fa6b812ca"/>
    <xsd:import namespace="2f047896-8028-4a0f-ad28-9ad7f953f06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1daf2a-eda1-43a6-951a-875fa6b812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047896-8028-4a0f-ad28-9ad7f953f0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E6626A2-F412-4E0B-A700-BF68CE5B67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1daf2a-eda1-43a6-951a-875fa6b812ca"/>
    <ds:schemaRef ds:uri="2f047896-8028-4a0f-ad28-9ad7f953f0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34EE66-0FCA-493B-AA6C-C99DBA57ECD6}">
  <ds:schemaRefs>
    <ds:schemaRef ds:uri="http://schemas.microsoft.com/sharepoint/v3/contenttype/forms"/>
  </ds:schemaRefs>
</ds:datastoreItem>
</file>

<file path=customXml/itemProps3.xml><?xml version="1.0" encoding="utf-8"?>
<ds:datastoreItem xmlns:ds="http://schemas.openxmlformats.org/officeDocument/2006/customXml" ds:itemID="{47850FFA-CD7C-4CD0-8130-5FAED1A5B1C4}">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fc1daf2a-eda1-43a6-951a-875fa6b812ca"/>
    <ds:schemaRef ds:uri="2f047896-8028-4a0f-ad28-9ad7f953f06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196</TotalTime>
  <Words>4845</Words>
  <Application>Microsoft Office PowerPoint</Application>
  <PresentationFormat>Widescreen</PresentationFormat>
  <Paragraphs>291</Paragraphs>
  <Slides>12</Slides>
  <Notes>12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vt:i4>
      </vt:variant>
    </vt:vector>
  </HeadingPairs>
  <TitlesOfParts>
    <vt:vector size="25" baseType="lpstr">
      <vt:lpstr>Arial</vt:lpstr>
      <vt:lpstr>Calibri</vt:lpstr>
      <vt:lpstr>Calibri Light</vt:lpstr>
      <vt:lpstr>Century Gothic</vt:lpstr>
      <vt:lpstr>Helvetica</vt:lpstr>
      <vt:lpstr>Helvetica Neue</vt:lpstr>
      <vt:lpstr>Helvetica Regular</vt:lpstr>
      <vt:lpstr>HelveticaNeueLT Pro 55 Roman</vt:lpstr>
      <vt:lpstr>Rockwell</vt:lpstr>
      <vt:lpstr>Wingdings</vt:lpstr>
      <vt:lpstr>1_Office Theme</vt:lpstr>
      <vt:lpstr>2_Office Theme</vt:lpstr>
      <vt:lpstr>ACF &amp; SMART Co-Branded Final Powerpoint Template Presentation</vt:lpstr>
      <vt:lpstr>PowerPoint Presentation</vt:lpstr>
      <vt:lpstr>PowerPoint Presentation</vt:lpstr>
      <vt:lpstr>Success criteria</vt:lpstr>
      <vt:lpstr>Key messages</vt:lpstr>
      <vt:lpstr>PowerPoint Presentation</vt:lpstr>
      <vt:lpstr>PowerPoint Presentation</vt:lpstr>
      <vt:lpstr>Polyvagal Theory</vt:lpstr>
      <vt:lpstr>Understanding the hierarchy –  Still face experiment</vt:lpstr>
      <vt:lpstr>How does this present in our school or site?</vt:lpstr>
      <vt:lpstr>Linking safety to Polyvagal Theory</vt:lpstr>
      <vt:lpstr>Exploring safety – a personal reflection</vt:lpstr>
      <vt:lpstr>Reflective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 Dickson</dc:creator>
  <cp:lastModifiedBy>Katherine Ellis</cp:lastModifiedBy>
  <cp:revision>57</cp:revision>
  <dcterms:created xsi:type="dcterms:W3CDTF">2020-11-25T15:10:33Z</dcterms:created>
  <dcterms:modified xsi:type="dcterms:W3CDTF">2021-05-03T05:54:20Z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0x0101004D05C98DCB372640B22A97EE71CD4AE4</vt:lpwstr>
  </property>
</Properties>
</file>