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688" r:id="rId6"/>
    <p:sldMasterId id="2147483700" r:id="rId7"/>
  </p:sldMasterIdLst>
  <p:notesMasterIdLst>
    <p:notesMasterId r:id="rId22"/>
  </p:notesMasterIdLst>
  <p:handoutMasterIdLst>
    <p:handoutMasterId r:id="rId23"/>
  </p:handoutMasterIdLst>
  <p:sldIdLst>
    <p:sldId id="500" r:id="rId8"/>
    <p:sldId id="503" r:id="rId9"/>
    <p:sldId id="545" r:id="rId10"/>
    <p:sldId id="507" r:id="rId11"/>
    <p:sldId id="511" r:id="rId12"/>
    <p:sldId id="541" r:id="rId13"/>
    <p:sldId id="363" r:id="rId14"/>
    <p:sldId id="508" r:id="rId15"/>
    <p:sldId id="539" r:id="rId16"/>
    <p:sldId id="542" r:id="rId17"/>
    <p:sldId id="543" r:id="rId18"/>
    <p:sldId id="544" r:id="rId19"/>
    <p:sldId id="546" r:id="rId20"/>
    <p:sldId id="54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1" autoAdjust="0"/>
    <p:restoredTop sz="55499" autoAdjust="0"/>
  </p:normalViewPr>
  <p:slideViewPr>
    <p:cSldViewPr snapToGrid="0">
      <p:cViewPr varScale="1">
        <p:scale>
          <a:sx n="49" d="100"/>
          <a:sy n="49" d="100"/>
        </p:scale>
        <p:origin x="1386" y="24"/>
      </p:cViewPr>
      <p:guideLst/>
    </p:cSldViewPr>
  </p:slideViewPr>
  <p:notesTextViewPr>
    <p:cViewPr>
      <p:scale>
        <a:sx n="1" d="1"/>
        <a:sy n="1" d="1"/>
      </p:scale>
      <p:origin x="0" y="0"/>
    </p:cViewPr>
  </p:notesTextViewPr>
  <p:notesViewPr>
    <p:cSldViewPr snapToGrid="0">
      <p:cViewPr varScale="1">
        <p:scale>
          <a:sx n="67" d="100"/>
          <a:sy n="67" d="100"/>
        </p:scale>
        <p:origin x="2613" y="7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148337-0B9F-4767-8899-CAAC1011F650}"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AU"/>
        </a:p>
      </dgm:t>
    </dgm:pt>
    <dgm:pt modelId="{7CF806A4-C6F1-41D3-B7E9-62817DF3C928}">
      <dgm:prSet phldrT="[Text]" custT="1"/>
      <dgm:spPr/>
      <dgm:t>
        <a:bodyPr/>
        <a:lstStyle/>
        <a:p>
          <a:r>
            <a:rPr lang="en-AU" sz="2400" dirty="0"/>
            <a:t>Self-care</a:t>
          </a:r>
        </a:p>
      </dgm:t>
    </dgm:pt>
    <dgm:pt modelId="{EBF5910E-A914-49A2-BD3B-6E4AC7684A01}" type="parTrans" cxnId="{1A5C1BC2-3E74-480F-ACA4-B69781730707}">
      <dgm:prSet/>
      <dgm:spPr/>
      <dgm:t>
        <a:bodyPr/>
        <a:lstStyle/>
        <a:p>
          <a:endParaRPr lang="en-AU"/>
        </a:p>
      </dgm:t>
    </dgm:pt>
    <dgm:pt modelId="{1CA07D7A-5FF2-4C0F-AD37-1A35764A2A34}" type="sibTrans" cxnId="{1A5C1BC2-3E74-480F-ACA4-B69781730707}">
      <dgm:prSet/>
      <dgm:spPr/>
      <dgm:t>
        <a:bodyPr/>
        <a:lstStyle/>
        <a:p>
          <a:endParaRPr lang="en-AU"/>
        </a:p>
      </dgm:t>
    </dgm:pt>
    <dgm:pt modelId="{3CDC0002-9355-4868-80D4-EAFCC6D967FF}">
      <dgm:prSet phldrT="[Text]"/>
      <dgm:spPr/>
      <dgm:t>
        <a:bodyPr/>
        <a:lstStyle/>
        <a:p>
          <a:r>
            <a:rPr lang="en-AU" dirty="0"/>
            <a:t>Emotional</a:t>
          </a:r>
        </a:p>
      </dgm:t>
    </dgm:pt>
    <dgm:pt modelId="{DA060334-CC62-4D02-9339-7D463BC10DE1}" type="parTrans" cxnId="{8D24748D-6AEB-481C-959F-1A04DD7CD7EF}">
      <dgm:prSet/>
      <dgm:spPr/>
      <dgm:t>
        <a:bodyPr/>
        <a:lstStyle/>
        <a:p>
          <a:endParaRPr lang="en-AU"/>
        </a:p>
      </dgm:t>
    </dgm:pt>
    <dgm:pt modelId="{92EAE034-6650-49DC-B2E8-7E3E7C6F6720}" type="sibTrans" cxnId="{8D24748D-6AEB-481C-959F-1A04DD7CD7EF}">
      <dgm:prSet/>
      <dgm:spPr/>
      <dgm:t>
        <a:bodyPr/>
        <a:lstStyle/>
        <a:p>
          <a:endParaRPr lang="en-AU"/>
        </a:p>
      </dgm:t>
    </dgm:pt>
    <dgm:pt modelId="{668B1A98-8F5F-4E1D-9822-9EF604EF0DBA}">
      <dgm:prSet phldrT="[Text]"/>
      <dgm:spPr/>
      <dgm:t>
        <a:bodyPr/>
        <a:lstStyle/>
        <a:p>
          <a:r>
            <a:rPr lang="en-AU" dirty="0"/>
            <a:t>Physical</a:t>
          </a:r>
        </a:p>
      </dgm:t>
    </dgm:pt>
    <dgm:pt modelId="{112C01DC-BE0E-410C-B62C-83C82896158E}" type="parTrans" cxnId="{A8658DC6-175B-4519-88F2-8685467A8AA3}">
      <dgm:prSet/>
      <dgm:spPr/>
      <dgm:t>
        <a:bodyPr/>
        <a:lstStyle/>
        <a:p>
          <a:endParaRPr lang="en-AU"/>
        </a:p>
      </dgm:t>
    </dgm:pt>
    <dgm:pt modelId="{AAC2D2D4-48A4-48CA-8435-F40932B7A3CB}" type="sibTrans" cxnId="{A8658DC6-175B-4519-88F2-8685467A8AA3}">
      <dgm:prSet/>
      <dgm:spPr/>
      <dgm:t>
        <a:bodyPr/>
        <a:lstStyle/>
        <a:p>
          <a:endParaRPr lang="en-AU"/>
        </a:p>
      </dgm:t>
    </dgm:pt>
    <dgm:pt modelId="{BBE0BF80-85FD-4699-8FFC-104BA863A266}">
      <dgm:prSet phldrT="[Text]"/>
      <dgm:spPr/>
      <dgm:t>
        <a:bodyPr/>
        <a:lstStyle/>
        <a:p>
          <a:r>
            <a:rPr lang="en-AU" dirty="0"/>
            <a:t>Spiritual</a:t>
          </a:r>
        </a:p>
      </dgm:t>
    </dgm:pt>
    <dgm:pt modelId="{615E9327-1665-40A1-B621-20B1CEA9CF29}" type="parTrans" cxnId="{6217483E-7007-4930-855C-ECBBCB1BC332}">
      <dgm:prSet/>
      <dgm:spPr/>
      <dgm:t>
        <a:bodyPr/>
        <a:lstStyle/>
        <a:p>
          <a:endParaRPr lang="en-AU"/>
        </a:p>
      </dgm:t>
    </dgm:pt>
    <dgm:pt modelId="{04F40E8B-8E68-4B32-BE67-5CAE26DEB302}" type="sibTrans" cxnId="{6217483E-7007-4930-855C-ECBBCB1BC332}">
      <dgm:prSet/>
      <dgm:spPr/>
      <dgm:t>
        <a:bodyPr/>
        <a:lstStyle/>
        <a:p>
          <a:endParaRPr lang="en-AU"/>
        </a:p>
      </dgm:t>
    </dgm:pt>
    <dgm:pt modelId="{24F22847-F4D2-4EA2-955D-B834E72C1D11}">
      <dgm:prSet phldrT="[Text]"/>
      <dgm:spPr/>
      <dgm:t>
        <a:bodyPr/>
        <a:lstStyle/>
        <a:p>
          <a:r>
            <a:rPr lang="en-AU" dirty="0"/>
            <a:t>Professional</a:t>
          </a:r>
        </a:p>
      </dgm:t>
    </dgm:pt>
    <dgm:pt modelId="{C9D423AF-6A4D-4033-951D-A9513847D196}" type="parTrans" cxnId="{E0892695-8262-4FD8-86B8-D69E254D97DF}">
      <dgm:prSet/>
      <dgm:spPr/>
      <dgm:t>
        <a:bodyPr/>
        <a:lstStyle/>
        <a:p>
          <a:endParaRPr lang="en-AU"/>
        </a:p>
      </dgm:t>
    </dgm:pt>
    <dgm:pt modelId="{CB8A798E-BE7E-4924-919E-2E193EA6D5F5}" type="sibTrans" cxnId="{E0892695-8262-4FD8-86B8-D69E254D97DF}">
      <dgm:prSet/>
      <dgm:spPr/>
      <dgm:t>
        <a:bodyPr/>
        <a:lstStyle/>
        <a:p>
          <a:endParaRPr lang="en-AU"/>
        </a:p>
      </dgm:t>
    </dgm:pt>
    <dgm:pt modelId="{DF8588FF-7F0D-4981-86BA-DEA67AECC6CD}">
      <dgm:prSet phldrT="[Text]"/>
      <dgm:spPr/>
      <dgm:t>
        <a:bodyPr/>
        <a:lstStyle/>
        <a:p>
          <a:r>
            <a:rPr lang="en-AU" dirty="0"/>
            <a:t>Psychological</a:t>
          </a:r>
        </a:p>
      </dgm:t>
    </dgm:pt>
    <dgm:pt modelId="{B74CB114-C5FC-40A9-BA17-2250D4993832}" type="parTrans" cxnId="{31DE1C31-978C-4B09-B94C-97EFF30193BD}">
      <dgm:prSet/>
      <dgm:spPr/>
      <dgm:t>
        <a:bodyPr/>
        <a:lstStyle/>
        <a:p>
          <a:endParaRPr lang="en-AU"/>
        </a:p>
      </dgm:t>
    </dgm:pt>
    <dgm:pt modelId="{19206BEE-EE4F-474E-AEBE-C14288FA4180}" type="sibTrans" cxnId="{31DE1C31-978C-4B09-B94C-97EFF30193BD}">
      <dgm:prSet/>
      <dgm:spPr/>
      <dgm:t>
        <a:bodyPr/>
        <a:lstStyle/>
        <a:p>
          <a:endParaRPr lang="en-AU"/>
        </a:p>
      </dgm:t>
    </dgm:pt>
    <dgm:pt modelId="{25AD9FD5-FF7E-4696-8BFB-B0B0D05F4548}">
      <dgm:prSet phldrT="[Text]"/>
      <dgm:spPr/>
      <dgm:t>
        <a:bodyPr/>
        <a:lstStyle/>
        <a:p>
          <a:r>
            <a:rPr lang="en-AU" dirty="0"/>
            <a:t>Social</a:t>
          </a:r>
        </a:p>
      </dgm:t>
    </dgm:pt>
    <dgm:pt modelId="{2FE17718-49DB-4659-B3B2-349EB8DDCA2F}" type="parTrans" cxnId="{671D816D-0432-4011-905D-41DD4409519E}">
      <dgm:prSet/>
      <dgm:spPr/>
      <dgm:t>
        <a:bodyPr/>
        <a:lstStyle/>
        <a:p>
          <a:endParaRPr lang="en-AU"/>
        </a:p>
      </dgm:t>
    </dgm:pt>
    <dgm:pt modelId="{3F2DA166-9692-4021-81A7-FF8BD309206C}" type="sibTrans" cxnId="{671D816D-0432-4011-905D-41DD4409519E}">
      <dgm:prSet/>
      <dgm:spPr/>
      <dgm:t>
        <a:bodyPr/>
        <a:lstStyle/>
        <a:p>
          <a:endParaRPr lang="en-AU"/>
        </a:p>
      </dgm:t>
    </dgm:pt>
    <dgm:pt modelId="{9D67558E-9A39-48BF-A561-4102C4F49A52}" type="pres">
      <dgm:prSet presAssocID="{5E148337-0B9F-4767-8899-CAAC1011F650}" presName="Name0" presStyleCnt="0">
        <dgm:presLayoutVars>
          <dgm:chMax val="1"/>
          <dgm:chPref val="1"/>
          <dgm:dir/>
          <dgm:animOne val="branch"/>
          <dgm:animLvl val="lvl"/>
        </dgm:presLayoutVars>
      </dgm:prSet>
      <dgm:spPr/>
    </dgm:pt>
    <dgm:pt modelId="{72E6DD5C-67BB-49F5-84BC-8D44DD20737A}" type="pres">
      <dgm:prSet presAssocID="{7CF806A4-C6F1-41D3-B7E9-62817DF3C928}" presName="Parent" presStyleLbl="node0" presStyleIdx="0" presStyleCnt="1">
        <dgm:presLayoutVars>
          <dgm:chMax val="6"/>
          <dgm:chPref val="6"/>
        </dgm:presLayoutVars>
      </dgm:prSet>
      <dgm:spPr/>
    </dgm:pt>
    <dgm:pt modelId="{2EBD0249-F06A-42EB-AB29-DA62C72A906F}" type="pres">
      <dgm:prSet presAssocID="{3CDC0002-9355-4868-80D4-EAFCC6D967FF}" presName="Accent1" presStyleCnt="0"/>
      <dgm:spPr/>
    </dgm:pt>
    <dgm:pt modelId="{7C554759-B908-4C37-9C8C-CB5D1A4197DE}" type="pres">
      <dgm:prSet presAssocID="{3CDC0002-9355-4868-80D4-EAFCC6D967FF}" presName="Accent" presStyleLbl="bgShp" presStyleIdx="0" presStyleCnt="6"/>
      <dgm:spPr/>
    </dgm:pt>
    <dgm:pt modelId="{F3E2DDC7-AFF6-464B-822A-33F9951CBEEB}" type="pres">
      <dgm:prSet presAssocID="{3CDC0002-9355-4868-80D4-EAFCC6D967FF}" presName="Child1" presStyleLbl="node1" presStyleIdx="0" presStyleCnt="6">
        <dgm:presLayoutVars>
          <dgm:chMax val="0"/>
          <dgm:chPref val="0"/>
          <dgm:bulletEnabled val="1"/>
        </dgm:presLayoutVars>
      </dgm:prSet>
      <dgm:spPr/>
    </dgm:pt>
    <dgm:pt modelId="{E6527846-6762-415F-AF72-4370FCECEF4E}" type="pres">
      <dgm:prSet presAssocID="{668B1A98-8F5F-4E1D-9822-9EF604EF0DBA}" presName="Accent2" presStyleCnt="0"/>
      <dgm:spPr/>
    </dgm:pt>
    <dgm:pt modelId="{FB65BB22-833E-434A-82A1-94736B9CBB51}" type="pres">
      <dgm:prSet presAssocID="{668B1A98-8F5F-4E1D-9822-9EF604EF0DBA}" presName="Accent" presStyleLbl="bgShp" presStyleIdx="1" presStyleCnt="6"/>
      <dgm:spPr/>
    </dgm:pt>
    <dgm:pt modelId="{094B3F95-07A8-45AE-9448-5F293A9DDB39}" type="pres">
      <dgm:prSet presAssocID="{668B1A98-8F5F-4E1D-9822-9EF604EF0DBA}" presName="Child2" presStyleLbl="node1" presStyleIdx="1" presStyleCnt="6">
        <dgm:presLayoutVars>
          <dgm:chMax val="0"/>
          <dgm:chPref val="0"/>
          <dgm:bulletEnabled val="1"/>
        </dgm:presLayoutVars>
      </dgm:prSet>
      <dgm:spPr/>
    </dgm:pt>
    <dgm:pt modelId="{A2481B05-A3F1-4D4D-AA2F-CF7944200D38}" type="pres">
      <dgm:prSet presAssocID="{BBE0BF80-85FD-4699-8FFC-104BA863A266}" presName="Accent3" presStyleCnt="0"/>
      <dgm:spPr/>
    </dgm:pt>
    <dgm:pt modelId="{7276BE60-334E-4086-955D-1D54453604EA}" type="pres">
      <dgm:prSet presAssocID="{BBE0BF80-85FD-4699-8FFC-104BA863A266}" presName="Accent" presStyleLbl="bgShp" presStyleIdx="2" presStyleCnt="6"/>
      <dgm:spPr/>
    </dgm:pt>
    <dgm:pt modelId="{F8480572-BE3A-48E1-8239-80A6BC7EA462}" type="pres">
      <dgm:prSet presAssocID="{BBE0BF80-85FD-4699-8FFC-104BA863A266}" presName="Child3" presStyleLbl="node1" presStyleIdx="2" presStyleCnt="6">
        <dgm:presLayoutVars>
          <dgm:chMax val="0"/>
          <dgm:chPref val="0"/>
          <dgm:bulletEnabled val="1"/>
        </dgm:presLayoutVars>
      </dgm:prSet>
      <dgm:spPr/>
    </dgm:pt>
    <dgm:pt modelId="{182BF257-7DC8-411A-B369-640E1CF24296}" type="pres">
      <dgm:prSet presAssocID="{24F22847-F4D2-4EA2-955D-B834E72C1D11}" presName="Accent4" presStyleCnt="0"/>
      <dgm:spPr/>
    </dgm:pt>
    <dgm:pt modelId="{63DC00C2-BDDB-4C53-B1A1-382062F702A7}" type="pres">
      <dgm:prSet presAssocID="{24F22847-F4D2-4EA2-955D-B834E72C1D11}" presName="Accent" presStyleLbl="bgShp" presStyleIdx="3" presStyleCnt="6"/>
      <dgm:spPr/>
    </dgm:pt>
    <dgm:pt modelId="{B4FDAB41-CD41-4562-8BFC-90A980D97FC7}" type="pres">
      <dgm:prSet presAssocID="{24F22847-F4D2-4EA2-955D-B834E72C1D11}" presName="Child4" presStyleLbl="node1" presStyleIdx="3" presStyleCnt="6">
        <dgm:presLayoutVars>
          <dgm:chMax val="0"/>
          <dgm:chPref val="0"/>
          <dgm:bulletEnabled val="1"/>
        </dgm:presLayoutVars>
      </dgm:prSet>
      <dgm:spPr/>
    </dgm:pt>
    <dgm:pt modelId="{98EDA0A4-8F86-45D2-9378-8F59C7AAB58F}" type="pres">
      <dgm:prSet presAssocID="{DF8588FF-7F0D-4981-86BA-DEA67AECC6CD}" presName="Accent5" presStyleCnt="0"/>
      <dgm:spPr/>
    </dgm:pt>
    <dgm:pt modelId="{93EE3809-510A-4A9E-B1BF-61B020989135}" type="pres">
      <dgm:prSet presAssocID="{DF8588FF-7F0D-4981-86BA-DEA67AECC6CD}" presName="Accent" presStyleLbl="bgShp" presStyleIdx="4" presStyleCnt="6"/>
      <dgm:spPr/>
    </dgm:pt>
    <dgm:pt modelId="{E545058A-4458-4BAB-8B60-BD2ED671209E}" type="pres">
      <dgm:prSet presAssocID="{DF8588FF-7F0D-4981-86BA-DEA67AECC6CD}" presName="Child5" presStyleLbl="node1" presStyleIdx="4" presStyleCnt="6">
        <dgm:presLayoutVars>
          <dgm:chMax val="0"/>
          <dgm:chPref val="0"/>
          <dgm:bulletEnabled val="1"/>
        </dgm:presLayoutVars>
      </dgm:prSet>
      <dgm:spPr/>
    </dgm:pt>
    <dgm:pt modelId="{1BFB26AF-5853-475C-95D6-797E717DA3B0}" type="pres">
      <dgm:prSet presAssocID="{25AD9FD5-FF7E-4696-8BFB-B0B0D05F4548}" presName="Accent6" presStyleCnt="0"/>
      <dgm:spPr/>
    </dgm:pt>
    <dgm:pt modelId="{1E6C784F-EC07-4F56-B9C1-ED7CDFA43838}" type="pres">
      <dgm:prSet presAssocID="{25AD9FD5-FF7E-4696-8BFB-B0B0D05F4548}" presName="Accent" presStyleLbl="bgShp" presStyleIdx="5" presStyleCnt="6"/>
      <dgm:spPr/>
    </dgm:pt>
    <dgm:pt modelId="{26793991-DDED-4957-B747-51ED8EB062A3}" type="pres">
      <dgm:prSet presAssocID="{25AD9FD5-FF7E-4696-8BFB-B0B0D05F4548}" presName="Child6" presStyleLbl="node1" presStyleIdx="5" presStyleCnt="6">
        <dgm:presLayoutVars>
          <dgm:chMax val="0"/>
          <dgm:chPref val="0"/>
          <dgm:bulletEnabled val="1"/>
        </dgm:presLayoutVars>
      </dgm:prSet>
      <dgm:spPr/>
    </dgm:pt>
  </dgm:ptLst>
  <dgm:cxnLst>
    <dgm:cxn modelId="{4DAED507-F49A-446B-8295-D3E5A86B64BA}" type="presOf" srcId="{3CDC0002-9355-4868-80D4-EAFCC6D967FF}" destId="{F3E2DDC7-AFF6-464B-822A-33F9951CBEEB}" srcOrd="0" destOrd="0" presId="urn:microsoft.com/office/officeart/2011/layout/HexagonRadial"/>
    <dgm:cxn modelId="{8BB5CA28-65DF-45FE-9429-EC79B34D3A98}" type="presOf" srcId="{7CF806A4-C6F1-41D3-B7E9-62817DF3C928}" destId="{72E6DD5C-67BB-49F5-84BC-8D44DD20737A}" srcOrd="0" destOrd="0" presId="urn:microsoft.com/office/officeart/2011/layout/HexagonRadial"/>
    <dgm:cxn modelId="{31DE1C31-978C-4B09-B94C-97EFF30193BD}" srcId="{7CF806A4-C6F1-41D3-B7E9-62817DF3C928}" destId="{DF8588FF-7F0D-4981-86BA-DEA67AECC6CD}" srcOrd="4" destOrd="0" parTransId="{B74CB114-C5FC-40A9-BA17-2250D4993832}" sibTransId="{19206BEE-EE4F-474E-AEBE-C14288FA4180}"/>
    <dgm:cxn modelId="{DC9FAD34-BB59-4967-88C8-54D380740F31}" type="presOf" srcId="{BBE0BF80-85FD-4699-8FFC-104BA863A266}" destId="{F8480572-BE3A-48E1-8239-80A6BC7EA462}" srcOrd="0" destOrd="0" presId="urn:microsoft.com/office/officeart/2011/layout/HexagonRadial"/>
    <dgm:cxn modelId="{6217483E-7007-4930-855C-ECBBCB1BC332}" srcId="{7CF806A4-C6F1-41D3-B7E9-62817DF3C928}" destId="{BBE0BF80-85FD-4699-8FFC-104BA863A266}" srcOrd="2" destOrd="0" parTransId="{615E9327-1665-40A1-B621-20B1CEA9CF29}" sibTransId="{04F40E8B-8E68-4B32-BE67-5CAE26DEB302}"/>
    <dgm:cxn modelId="{EE8DFB5D-CA34-4B2E-8622-47B523875E61}" type="presOf" srcId="{668B1A98-8F5F-4E1D-9822-9EF604EF0DBA}" destId="{094B3F95-07A8-45AE-9448-5F293A9DDB39}" srcOrd="0" destOrd="0" presId="urn:microsoft.com/office/officeart/2011/layout/HexagonRadial"/>
    <dgm:cxn modelId="{671D816D-0432-4011-905D-41DD4409519E}" srcId="{7CF806A4-C6F1-41D3-B7E9-62817DF3C928}" destId="{25AD9FD5-FF7E-4696-8BFB-B0B0D05F4548}" srcOrd="5" destOrd="0" parTransId="{2FE17718-49DB-4659-B3B2-349EB8DDCA2F}" sibTransId="{3F2DA166-9692-4021-81A7-FF8BD309206C}"/>
    <dgm:cxn modelId="{D40C9871-597F-414A-9CCD-70D1C498C187}" type="presOf" srcId="{24F22847-F4D2-4EA2-955D-B834E72C1D11}" destId="{B4FDAB41-CD41-4562-8BFC-90A980D97FC7}" srcOrd="0" destOrd="0" presId="urn:microsoft.com/office/officeart/2011/layout/HexagonRadial"/>
    <dgm:cxn modelId="{8D24748D-6AEB-481C-959F-1A04DD7CD7EF}" srcId="{7CF806A4-C6F1-41D3-B7E9-62817DF3C928}" destId="{3CDC0002-9355-4868-80D4-EAFCC6D967FF}" srcOrd="0" destOrd="0" parTransId="{DA060334-CC62-4D02-9339-7D463BC10DE1}" sibTransId="{92EAE034-6650-49DC-B2E8-7E3E7C6F6720}"/>
    <dgm:cxn modelId="{E0892695-8262-4FD8-86B8-D69E254D97DF}" srcId="{7CF806A4-C6F1-41D3-B7E9-62817DF3C928}" destId="{24F22847-F4D2-4EA2-955D-B834E72C1D11}" srcOrd="3" destOrd="0" parTransId="{C9D423AF-6A4D-4033-951D-A9513847D196}" sibTransId="{CB8A798E-BE7E-4924-919E-2E193EA6D5F5}"/>
    <dgm:cxn modelId="{A0C829AF-2FF4-4E39-8110-A9E650EB2E8F}" type="presOf" srcId="{DF8588FF-7F0D-4981-86BA-DEA67AECC6CD}" destId="{E545058A-4458-4BAB-8B60-BD2ED671209E}" srcOrd="0" destOrd="0" presId="urn:microsoft.com/office/officeart/2011/layout/HexagonRadial"/>
    <dgm:cxn modelId="{1A5C1BC2-3E74-480F-ACA4-B69781730707}" srcId="{5E148337-0B9F-4767-8899-CAAC1011F650}" destId="{7CF806A4-C6F1-41D3-B7E9-62817DF3C928}" srcOrd="0" destOrd="0" parTransId="{EBF5910E-A914-49A2-BD3B-6E4AC7684A01}" sibTransId="{1CA07D7A-5FF2-4C0F-AD37-1A35764A2A34}"/>
    <dgm:cxn modelId="{A8658DC6-175B-4519-88F2-8685467A8AA3}" srcId="{7CF806A4-C6F1-41D3-B7E9-62817DF3C928}" destId="{668B1A98-8F5F-4E1D-9822-9EF604EF0DBA}" srcOrd="1" destOrd="0" parTransId="{112C01DC-BE0E-410C-B62C-83C82896158E}" sibTransId="{AAC2D2D4-48A4-48CA-8435-F40932B7A3CB}"/>
    <dgm:cxn modelId="{2C6DF2CE-59E4-43A2-80DD-B3BC253F23BB}" type="presOf" srcId="{5E148337-0B9F-4767-8899-CAAC1011F650}" destId="{9D67558E-9A39-48BF-A561-4102C4F49A52}" srcOrd="0" destOrd="0" presId="urn:microsoft.com/office/officeart/2011/layout/HexagonRadial"/>
    <dgm:cxn modelId="{ABBEB3F9-B358-42DD-BA02-610CD2094DB5}" type="presOf" srcId="{25AD9FD5-FF7E-4696-8BFB-B0B0D05F4548}" destId="{26793991-DDED-4957-B747-51ED8EB062A3}" srcOrd="0" destOrd="0" presId="urn:microsoft.com/office/officeart/2011/layout/HexagonRadial"/>
    <dgm:cxn modelId="{70CAA5FF-B7E6-49EA-B826-1BEB7F7B9E45}" type="presParOf" srcId="{9D67558E-9A39-48BF-A561-4102C4F49A52}" destId="{72E6DD5C-67BB-49F5-84BC-8D44DD20737A}" srcOrd="0" destOrd="0" presId="urn:microsoft.com/office/officeart/2011/layout/HexagonRadial"/>
    <dgm:cxn modelId="{F8CBD32E-9941-41EB-8753-3414C91826F5}" type="presParOf" srcId="{9D67558E-9A39-48BF-A561-4102C4F49A52}" destId="{2EBD0249-F06A-42EB-AB29-DA62C72A906F}" srcOrd="1" destOrd="0" presId="urn:microsoft.com/office/officeart/2011/layout/HexagonRadial"/>
    <dgm:cxn modelId="{F1B616A5-E85F-4789-9852-13677A1E524F}" type="presParOf" srcId="{2EBD0249-F06A-42EB-AB29-DA62C72A906F}" destId="{7C554759-B908-4C37-9C8C-CB5D1A4197DE}" srcOrd="0" destOrd="0" presId="urn:microsoft.com/office/officeart/2011/layout/HexagonRadial"/>
    <dgm:cxn modelId="{2B5C1138-BEC4-42B4-B58F-CAC894120280}" type="presParOf" srcId="{9D67558E-9A39-48BF-A561-4102C4F49A52}" destId="{F3E2DDC7-AFF6-464B-822A-33F9951CBEEB}" srcOrd="2" destOrd="0" presId="urn:microsoft.com/office/officeart/2011/layout/HexagonRadial"/>
    <dgm:cxn modelId="{6B234C11-5064-4924-A410-55E08D8E8312}" type="presParOf" srcId="{9D67558E-9A39-48BF-A561-4102C4F49A52}" destId="{E6527846-6762-415F-AF72-4370FCECEF4E}" srcOrd="3" destOrd="0" presId="urn:microsoft.com/office/officeart/2011/layout/HexagonRadial"/>
    <dgm:cxn modelId="{D403D5FB-9C8B-4FEA-A69A-537DB3BA037C}" type="presParOf" srcId="{E6527846-6762-415F-AF72-4370FCECEF4E}" destId="{FB65BB22-833E-434A-82A1-94736B9CBB51}" srcOrd="0" destOrd="0" presId="urn:microsoft.com/office/officeart/2011/layout/HexagonRadial"/>
    <dgm:cxn modelId="{AFAF7493-5072-41BC-B325-307262752B24}" type="presParOf" srcId="{9D67558E-9A39-48BF-A561-4102C4F49A52}" destId="{094B3F95-07A8-45AE-9448-5F293A9DDB39}" srcOrd="4" destOrd="0" presId="urn:microsoft.com/office/officeart/2011/layout/HexagonRadial"/>
    <dgm:cxn modelId="{6BDDD49D-6549-42EA-B2D4-F51FCEA7C802}" type="presParOf" srcId="{9D67558E-9A39-48BF-A561-4102C4F49A52}" destId="{A2481B05-A3F1-4D4D-AA2F-CF7944200D38}" srcOrd="5" destOrd="0" presId="urn:microsoft.com/office/officeart/2011/layout/HexagonRadial"/>
    <dgm:cxn modelId="{881E9A0C-DCE5-44BC-9AB0-B6F27EEA2072}" type="presParOf" srcId="{A2481B05-A3F1-4D4D-AA2F-CF7944200D38}" destId="{7276BE60-334E-4086-955D-1D54453604EA}" srcOrd="0" destOrd="0" presId="urn:microsoft.com/office/officeart/2011/layout/HexagonRadial"/>
    <dgm:cxn modelId="{177423D1-CAAE-4186-A05C-10D9625596D4}" type="presParOf" srcId="{9D67558E-9A39-48BF-A561-4102C4F49A52}" destId="{F8480572-BE3A-48E1-8239-80A6BC7EA462}" srcOrd="6" destOrd="0" presId="urn:microsoft.com/office/officeart/2011/layout/HexagonRadial"/>
    <dgm:cxn modelId="{8FF65418-B725-4C54-9C0E-A8EF02D80678}" type="presParOf" srcId="{9D67558E-9A39-48BF-A561-4102C4F49A52}" destId="{182BF257-7DC8-411A-B369-640E1CF24296}" srcOrd="7" destOrd="0" presId="urn:microsoft.com/office/officeart/2011/layout/HexagonRadial"/>
    <dgm:cxn modelId="{01EC12D4-97F2-4369-BE7C-43DE5A04018D}" type="presParOf" srcId="{182BF257-7DC8-411A-B369-640E1CF24296}" destId="{63DC00C2-BDDB-4C53-B1A1-382062F702A7}" srcOrd="0" destOrd="0" presId="urn:microsoft.com/office/officeart/2011/layout/HexagonRadial"/>
    <dgm:cxn modelId="{64AE9503-F26C-4102-96B1-3E8F18A38BAD}" type="presParOf" srcId="{9D67558E-9A39-48BF-A561-4102C4F49A52}" destId="{B4FDAB41-CD41-4562-8BFC-90A980D97FC7}" srcOrd="8" destOrd="0" presId="urn:microsoft.com/office/officeart/2011/layout/HexagonRadial"/>
    <dgm:cxn modelId="{C991B4CE-D129-41D9-99AF-C87C31879079}" type="presParOf" srcId="{9D67558E-9A39-48BF-A561-4102C4F49A52}" destId="{98EDA0A4-8F86-45D2-9378-8F59C7AAB58F}" srcOrd="9" destOrd="0" presId="urn:microsoft.com/office/officeart/2011/layout/HexagonRadial"/>
    <dgm:cxn modelId="{05CFF42E-0C8D-4398-BDC2-BB6F19FF0684}" type="presParOf" srcId="{98EDA0A4-8F86-45D2-9378-8F59C7AAB58F}" destId="{93EE3809-510A-4A9E-B1BF-61B020989135}" srcOrd="0" destOrd="0" presId="urn:microsoft.com/office/officeart/2011/layout/HexagonRadial"/>
    <dgm:cxn modelId="{271364BD-5E0C-4E24-9C5A-68476C2FCDF2}" type="presParOf" srcId="{9D67558E-9A39-48BF-A561-4102C4F49A52}" destId="{E545058A-4458-4BAB-8B60-BD2ED671209E}" srcOrd="10" destOrd="0" presId="urn:microsoft.com/office/officeart/2011/layout/HexagonRadial"/>
    <dgm:cxn modelId="{FC6E0DAD-2460-4E26-9C87-F39F39E85404}" type="presParOf" srcId="{9D67558E-9A39-48BF-A561-4102C4F49A52}" destId="{1BFB26AF-5853-475C-95D6-797E717DA3B0}" srcOrd="11" destOrd="0" presId="urn:microsoft.com/office/officeart/2011/layout/HexagonRadial"/>
    <dgm:cxn modelId="{BD2498F0-E0B7-4D9E-8EAB-1FFFE35E16D7}" type="presParOf" srcId="{1BFB26AF-5853-475C-95D6-797E717DA3B0}" destId="{1E6C784F-EC07-4F56-B9C1-ED7CDFA43838}" srcOrd="0" destOrd="0" presId="urn:microsoft.com/office/officeart/2011/layout/HexagonRadial"/>
    <dgm:cxn modelId="{14A93A0F-9E1A-4178-B196-605C71E712B2}" type="presParOf" srcId="{9D67558E-9A39-48BF-A561-4102C4F49A52}" destId="{26793991-DDED-4957-B747-51ED8EB062A3}"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6DD5C-67BB-49F5-84BC-8D44DD20737A}">
      <dsp:nvSpPr>
        <dsp:cNvPr id="0" name=""/>
        <dsp:cNvSpPr/>
      </dsp:nvSpPr>
      <dsp:spPr>
        <a:xfrm>
          <a:off x="3485312" y="1712298"/>
          <a:ext cx="2176405" cy="188267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kern="1200" dirty="0"/>
            <a:t>Self-care</a:t>
          </a:r>
        </a:p>
      </dsp:txBody>
      <dsp:txXfrm>
        <a:off x="3845973" y="2024284"/>
        <a:ext cx="1455083" cy="1258706"/>
      </dsp:txXfrm>
    </dsp:sp>
    <dsp:sp modelId="{FB65BB22-833E-434A-82A1-94736B9CBB51}">
      <dsp:nvSpPr>
        <dsp:cNvPr id="0" name=""/>
        <dsp:cNvSpPr/>
      </dsp:nvSpPr>
      <dsp:spPr>
        <a:xfrm>
          <a:off x="4848160" y="811563"/>
          <a:ext cx="821151" cy="70753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E2DDC7-AFF6-464B-822A-33F9951CBEEB}">
      <dsp:nvSpPr>
        <dsp:cNvPr id="0" name=""/>
        <dsp:cNvSpPr/>
      </dsp:nvSpPr>
      <dsp:spPr>
        <a:xfrm>
          <a:off x="3685791" y="0"/>
          <a:ext cx="1783548" cy="1542979"/>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Emotional</a:t>
          </a:r>
        </a:p>
      </dsp:txBody>
      <dsp:txXfrm>
        <a:off x="3981363" y="255705"/>
        <a:ext cx="1192404" cy="1031569"/>
      </dsp:txXfrm>
    </dsp:sp>
    <dsp:sp modelId="{7276BE60-334E-4086-955D-1D54453604EA}">
      <dsp:nvSpPr>
        <dsp:cNvPr id="0" name=""/>
        <dsp:cNvSpPr/>
      </dsp:nvSpPr>
      <dsp:spPr>
        <a:xfrm>
          <a:off x="5806508" y="2134268"/>
          <a:ext cx="821151" cy="70753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B3F95-07A8-45AE-9448-5F293A9DDB39}">
      <dsp:nvSpPr>
        <dsp:cNvPr id="0" name=""/>
        <dsp:cNvSpPr/>
      </dsp:nvSpPr>
      <dsp:spPr>
        <a:xfrm>
          <a:off x="5321512" y="949035"/>
          <a:ext cx="1783548" cy="1542979"/>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Physical</a:t>
          </a:r>
        </a:p>
      </dsp:txBody>
      <dsp:txXfrm>
        <a:off x="5617084" y="1204740"/>
        <a:ext cx="1192404" cy="1031569"/>
      </dsp:txXfrm>
    </dsp:sp>
    <dsp:sp modelId="{63DC00C2-BDDB-4C53-B1A1-382062F702A7}">
      <dsp:nvSpPr>
        <dsp:cNvPr id="0" name=""/>
        <dsp:cNvSpPr/>
      </dsp:nvSpPr>
      <dsp:spPr>
        <a:xfrm>
          <a:off x="5140778" y="3627354"/>
          <a:ext cx="821151" cy="70753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480572-BE3A-48E1-8239-80A6BC7EA462}">
      <dsp:nvSpPr>
        <dsp:cNvPr id="0" name=""/>
        <dsp:cNvSpPr/>
      </dsp:nvSpPr>
      <dsp:spPr>
        <a:xfrm>
          <a:off x="5321512" y="2814729"/>
          <a:ext cx="1783548" cy="1542979"/>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Spiritual</a:t>
          </a:r>
        </a:p>
      </dsp:txBody>
      <dsp:txXfrm>
        <a:off x="5617084" y="3070434"/>
        <a:ext cx="1192404" cy="1031569"/>
      </dsp:txXfrm>
    </dsp:sp>
    <dsp:sp modelId="{93EE3809-510A-4A9E-B1BF-61B020989135}">
      <dsp:nvSpPr>
        <dsp:cNvPr id="0" name=""/>
        <dsp:cNvSpPr/>
      </dsp:nvSpPr>
      <dsp:spPr>
        <a:xfrm>
          <a:off x="3489362" y="3782342"/>
          <a:ext cx="821151" cy="70753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DAB41-CD41-4562-8BFC-90A980D97FC7}">
      <dsp:nvSpPr>
        <dsp:cNvPr id="0" name=""/>
        <dsp:cNvSpPr/>
      </dsp:nvSpPr>
      <dsp:spPr>
        <a:xfrm>
          <a:off x="3685791" y="3764826"/>
          <a:ext cx="1783548" cy="1542979"/>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Professional</a:t>
          </a:r>
        </a:p>
      </dsp:txBody>
      <dsp:txXfrm>
        <a:off x="3981363" y="4020531"/>
        <a:ext cx="1192404" cy="1031569"/>
      </dsp:txXfrm>
    </dsp:sp>
    <dsp:sp modelId="{1E6C784F-EC07-4F56-B9C1-ED7CDFA43838}">
      <dsp:nvSpPr>
        <dsp:cNvPr id="0" name=""/>
        <dsp:cNvSpPr/>
      </dsp:nvSpPr>
      <dsp:spPr>
        <a:xfrm>
          <a:off x="2515321" y="2460168"/>
          <a:ext cx="821151" cy="707530"/>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45058A-4458-4BAB-8B60-BD2ED671209E}">
      <dsp:nvSpPr>
        <dsp:cNvPr id="0" name=""/>
        <dsp:cNvSpPr/>
      </dsp:nvSpPr>
      <dsp:spPr>
        <a:xfrm>
          <a:off x="2042475" y="2815791"/>
          <a:ext cx="1783548" cy="1542979"/>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Psychological</a:t>
          </a:r>
        </a:p>
      </dsp:txBody>
      <dsp:txXfrm>
        <a:off x="2338047" y="3071496"/>
        <a:ext cx="1192404" cy="1031569"/>
      </dsp:txXfrm>
    </dsp:sp>
    <dsp:sp modelId="{26793991-DDED-4957-B747-51ED8EB062A3}">
      <dsp:nvSpPr>
        <dsp:cNvPr id="0" name=""/>
        <dsp:cNvSpPr/>
      </dsp:nvSpPr>
      <dsp:spPr>
        <a:xfrm>
          <a:off x="2042475" y="946912"/>
          <a:ext cx="1783548" cy="1542979"/>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kern="1200" dirty="0"/>
            <a:t>Social</a:t>
          </a:r>
        </a:p>
      </dsp:txBody>
      <dsp:txXfrm>
        <a:off x="2338047" y="1202617"/>
        <a:ext cx="1192404" cy="1031569"/>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27498A-E25F-4FFC-98DA-71BA20C44F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CE2BEB00-4A27-4CF8-9414-686C4341F0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AU" dirty="0"/>
          </a:p>
        </p:txBody>
      </p:sp>
      <p:sp>
        <p:nvSpPr>
          <p:cNvPr id="4" name="Footer Placeholder 3">
            <a:extLst>
              <a:ext uri="{FF2B5EF4-FFF2-40B4-BE49-F238E27FC236}">
                <a16:creationId xmlns:a16="http://schemas.microsoft.com/office/drawing/2014/main" id="{7D8D3819-59FD-4AB3-9DEA-4EDF72D5FC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B265378C-CA96-4350-87BB-B15F955B2DC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3EAE8D-8C53-4245-8A65-450A28BCB15A}" type="slidenum">
              <a:rPr lang="en-AU" smtClean="0"/>
              <a:t>‹#›</a:t>
            </a:fld>
            <a:endParaRPr lang="en-AU"/>
          </a:p>
        </p:txBody>
      </p:sp>
    </p:spTree>
    <p:extLst>
      <p:ext uri="{BB962C8B-B14F-4D97-AF65-F5344CB8AC3E}">
        <p14:creationId xmlns:p14="http://schemas.microsoft.com/office/powerpoint/2010/main" val="373112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FE182-BA6E-4C13-86F2-8A3868B161E1}" type="datetimeFigureOut">
              <a:rPr lang="en-AU" smtClean="0"/>
              <a:t>3/05/2021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C2E27-FBE6-4A6B-A6AB-8B1517032ED3}" type="slidenum">
              <a:rPr lang="en-AU" smtClean="0"/>
              <a:t>‹#›</a:t>
            </a:fld>
            <a:endParaRPr lang="en-AU"/>
          </a:p>
        </p:txBody>
      </p:sp>
    </p:spTree>
    <p:extLst>
      <p:ext uri="{BB962C8B-B14F-4D97-AF65-F5344CB8AC3E}">
        <p14:creationId xmlns:p14="http://schemas.microsoft.com/office/powerpoint/2010/main" val="67591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Instructions for use of this package to be inserted here</a:t>
            </a:r>
          </a:p>
          <a:p>
            <a:endParaRPr lang="en-AU" b="1" dirty="0"/>
          </a:p>
          <a:p>
            <a:r>
              <a:rPr lang="en-AU" b="1" dirty="0"/>
              <a:t>Please note the following points about the headings used in the notes page of each session</a:t>
            </a:r>
          </a:p>
          <a:p>
            <a:endParaRPr lang="en-AU" b="1" dirty="0"/>
          </a:p>
          <a:p>
            <a:r>
              <a:rPr lang="en-AU" b="1" dirty="0"/>
              <a:t>Key points – </a:t>
            </a:r>
            <a:r>
              <a:rPr lang="en-AU" b="0" dirty="0"/>
              <a:t>these are the main messages related to any particular slide and should be included in the training delivery</a:t>
            </a:r>
          </a:p>
          <a:p>
            <a:r>
              <a:rPr lang="en-AU" b="1" dirty="0"/>
              <a:t>Background information – </a:t>
            </a:r>
            <a:r>
              <a:rPr lang="en-AU" b="0" dirty="0"/>
              <a:t>this is information for the trainer only and does not need to be shared with the training participants</a:t>
            </a:r>
            <a:r>
              <a:rPr lang="en-AU" b="1" dirty="0"/>
              <a:t> </a:t>
            </a:r>
          </a:p>
          <a:p>
            <a:r>
              <a:rPr lang="en-AU" b="1" dirty="0"/>
              <a:t>Please note – </a:t>
            </a:r>
            <a:r>
              <a:rPr lang="en-AU" b="0" dirty="0"/>
              <a:t>these are important information points about a particular slide or content area.  They should be reviewed prior to delivering the training to ensure the point is noted and followed as outlined</a:t>
            </a:r>
          </a:p>
          <a:p>
            <a:r>
              <a:rPr lang="en-AU" b="1" dirty="0"/>
              <a:t>Activity </a:t>
            </a:r>
            <a:r>
              <a:rPr lang="en-AU" b="0" dirty="0"/>
              <a:t>– these provide suggested activities to be undertaken during the session.  Trainers may choose which activities they include in the delivery of the session.  There is no expectation that all activities would be completed.  The selection is based on the trainers’ assessment on the group needs, the session facilitation and their own comfort with each activity.  We would suggest that additional activities are not used as there is already more content and activity ideas than could be included in any one session.</a:t>
            </a:r>
          </a:p>
          <a:p>
            <a:r>
              <a:rPr lang="en-AU" b="1" dirty="0"/>
              <a:t>Additional points – </a:t>
            </a:r>
            <a:r>
              <a:rPr lang="en-AU" b="0" dirty="0"/>
              <a:t>these are additional content points or questions for reflection and can be delivered to the participants in the session or just used for background information for trainers.</a:t>
            </a:r>
          </a:p>
          <a:p>
            <a:r>
              <a:rPr lang="en-AU" b="1" dirty="0"/>
              <a:t>Handout – </a:t>
            </a:r>
            <a:r>
              <a:rPr lang="en-AU" b="0" dirty="0"/>
              <a:t>denotes where there is an additional resource available for distribution to participants.  Ensuring that there are copies of these available is an important part of preparing for each session.</a:t>
            </a:r>
          </a:p>
          <a:p>
            <a:r>
              <a:rPr lang="en-AU" b="1" dirty="0"/>
              <a:t>Optional handout and optional activity – </a:t>
            </a:r>
            <a:r>
              <a:rPr lang="en-AU" b="0" dirty="0"/>
              <a:t>these are included in some sessions and mean that there needs to be some trainer discretion with regard to their use.  It is likely that this handout or activity may be too complex or too challenging for most groups and their use needs to be carefully considered.  Feel free to discuss their use with other SMART trainers, the DfE team or the ACF team</a:t>
            </a:r>
            <a:endParaRPr lang="en-AU" b="1" dirty="0"/>
          </a:p>
          <a:p>
            <a:endParaRPr lang="en-AU" b="1" dirty="0"/>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This session should only be delivered after the foundational package has been delivered.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As a reminder, the additional sessions to the foundation training package 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SMART PRACTICE – Strategies in action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Establishing and maintaining safe, supportive learning environments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SMART audit tool – supporting trauma responsive school practices</a:t>
            </a:r>
            <a:endParaRPr kumimoji="0" lang="en-AU" sz="1200" b="1" i="0" u="none" strike="noStrike" kern="1200" cap="none" spc="0" normalizeH="0" baseline="0" noProof="0" dirty="0">
              <a:ln>
                <a:noFill/>
              </a:ln>
              <a:solidFill>
                <a:prstClr val="black"/>
              </a:solidFill>
              <a:effectLst/>
              <a:uLnTx/>
              <a:uFillTx/>
              <a:latin typeface="+mn-lt"/>
              <a:ea typeface="+mn-ea"/>
              <a:cs typeface="+mn-cs"/>
            </a:endParaRPr>
          </a:p>
          <a:p>
            <a:pPr marL="171450" indent="-171450">
              <a:buFontTx/>
              <a:buChar char="-"/>
            </a:pPr>
            <a:r>
              <a:rPr lang="en-AU" b="0" dirty="0"/>
              <a:t>Exploring Polyvagal Theory and neurobiology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011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Handout: Possible indicators of vicarious trauma</a:t>
            </a:r>
          </a:p>
          <a:p>
            <a:endParaRPr lang="en-AU" dirty="0"/>
          </a:p>
          <a:p>
            <a:r>
              <a:rPr lang="en-AU" dirty="0"/>
              <a:t>So….this enables you to distribute this handout that outlines some of the possible indicators of vicarious trauma.</a:t>
            </a:r>
          </a:p>
          <a:p>
            <a:endParaRPr lang="en-AU" dirty="0"/>
          </a:p>
          <a:p>
            <a:r>
              <a:rPr lang="en-AU" dirty="0"/>
              <a:t>It is important to reinforce that these are </a:t>
            </a:r>
            <a:r>
              <a:rPr lang="en-AU" u="sng" dirty="0"/>
              <a:t>possible</a:t>
            </a:r>
            <a:r>
              <a:rPr lang="en-AU" dirty="0"/>
              <a:t> indicators – just because you recognise one or two of these it does not mean that you are vicariously traumatised, but it is worth monitoring your own state of wellbeing.</a:t>
            </a:r>
          </a:p>
          <a:p>
            <a:endParaRPr lang="en-AU" dirty="0"/>
          </a:p>
          <a:p>
            <a:r>
              <a:rPr lang="en-AU" b="1" dirty="0"/>
              <a:t>Please note</a:t>
            </a:r>
            <a:r>
              <a:rPr lang="en-AU" dirty="0"/>
              <a:t>: the categories are linked to the parts of the brain </a:t>
            </a:r>
            <a:r>
              <a:rPr lang="en-AU" dirty="0" err="1"/>
              <a:t>ie</a:t>
            </a:r>
            <a:r>
              <a:rPr lang="en-AU" dirty="0"/>
              <a:t>: physically – brainstem and cerebellum; </a:t>
            </a:r>
            <a:r>
              <a:rPr lang="en-AU" dirty="0" err="1"/>
              <a:t>sensorily</a:t>
            </a:r>
            <a:r>
              <a:rPr lang="en-AU" dirty="0"/>
              <a:t> – diencephalon; emotionally – limbic; cognitively – cortex; reflectively – prefrontal cortex.</a:t>
            </a:r>
          </a:p>
        </p:txBody>
      </p:sp>
      <p:sp>
        <p:nvSpPr>
          <p:cNvPr id="4" name="Slide Number Placeholder 3"/>
          <p:cNvSpPr>
            <a:spLocks noGrp="1"/>
          </p:cNvSpPr>
          <p:nvPr>
            <p:ph type="sldNum" sz="quarter" idx="5"/>
          </p:nvPr>
        </p:nvSpPr>
        <p:spPr/>
        <p:txBody>
          <a:bodyPr/>
          <a:lstStyle/>
          <a:p>
            <a:fld id="{809C2E27-FBE6-4A6B-A6AB-8B1517032ED3}" type="slidenum">
              <a:rPr lang="en-AU" smtClean="0"/>
              <a:t>10</a:t>
            </a:fld>
            <a:endParaRPr lang="en-AU"/>
          </a:p>
        </p:txBody>
      </p:sp>
    </p:spTree>
    <p:extLst>
      <p:ext uri="{BB962C8B-B14F-4D97-AF65-F5344CB8AC3E}">
        <p14:creationId xmlns:p14="http://schemas.microsoft.com/office/powerpoint/2010/main" val="1799796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Optional handout: </a:t>
            </a:r>
            <a:r>
              <a:rPr lang="en-AU" b="0" dirty="0" err="1"/>
              <a:t>ProQol</a:t>
            </a:r>
            <a:r>
              <a:rPr lang="en-AU" b="0" dirty="0"/>
              <a:t> schedule available at the website listed on this slide.</a:t>
            </a:r>
          </a:p>
          <a:p>
            <a:endParaRPr lang="en-AU" b="0" dirty="0"/>
          </a:p>
          <a:p>
            <a:r>
              <a:rPr lang="en-AU" b="0" dirty="0"/>
              <a:t>It is strongly suggested that you </a:t>
            </a:r>
            <a:r>
              <a:rPr lang="en-AU" dirty="0"/>
              <a:t>mention</a:t>
            </a:r>
            <a:r>
              <a:rPr lang="en-AU" b="0" dirty="0"/>
              <a:t> this tool </a:t>
            </a:r>
            <a:r>
              <a:rPr lang="en-AU" dirty="0"/>
              <a:t>and then </a:t>
            </a:r>
            <a:r>
              <a:rPr lang="en-AU" b="0" dirty="0"/>
              <a:t>suggest that participants </a:t>
            </a:r>
            <a:r>
              <a:rPr lang="en-AU" dirty="0"/>
              <a:t>if they are interested complete</a:t>
            </a:r>
            <a:r>
              <a:rPr lang="en-AU" b="0" dirty="0"/>
              <a:t> the tool in their own time</a:t>
            </a:r>
            <a:r>
              <a:rPr lang="en-AU" dirty="0"/>
              <a:t> as there are alternative </a:t>
            </a:r>
            <a:r>
              <a:rPr lang="en-AU"/>
              <a:t>department</a:t>
            </a:r>
            <a:r>
              <a:rPr lang="en-AU" dirty="0"/>
              <a:t> approved resources that they can use.</a:t>
            </a:r>
            <a:endParaRPr lang="en-AU" b="0" dirty="0">
              <a:cs typeface="Calibri"/>
            </a:endParaRPr>
          </a:p>
          <a:p>
            <a:endParaRPr lang="en-AU" b="0" dirty="0"/>
          </a:p>
          <a:p>
            <a:r>
              <a:rPr lang="en-AU" b="1" dirty="0"/>
              <a:t>Please note: </a:t>
            </a:r>
            <a:r>
              <a:rPr lang="en-AU" b="0" dirty="0"/>
              <a:t>It is important that you review this resource prior to delivering the training and it is strongly suggested that you complete the </a:t>
            </a:r>
            <a:r>
              <a:rPr lang="en-AU" b="0" dirty="0" err="1"/>
              <a:t>ProQoL</a:t>
            </a:r>
            <a:r>
              <a:rPr lang="en-AU" b="0" dirty="0"/>
              <a:t> schedule as well to experience it and note any responses or challenges you have in using the tool.</a:t>
            </a:r>
            <a:r>
              <a:rPr lang="en-AU" dirty="0"/>
              <a:t> </a:t>
            </a:r>
            <a:r>
              <a:rPr lang="en-AU" b="0" dirty="0"/>
              <a:t> We will reinforce here that it is only ever a snapshot of how anyone is feeling at the time and this should be taken into account.</a:t>
            </a:r>
            <a:r>
              <a:rPr lang="en-AU" dirty="0"/>
              <a:t>  </a:t>
            </a:r>
            <a:r>
              <a:rPr lang="en-AU" b="0" dirty="0"/>
              <a:t>It is also important to note that neither DfE nor ACF are endorsing this tool in any way but just suggesting that it is a self-assessment measure available freely</a:t>
            </a:r>
            <a:r>
              <a:rPr lang="en-AU" dirty="0"/>
              <a:t> if people want to use it.</a:t>
            </a:r>
            <a:endParaRPr lang="en-AU" b="0" dirty="0">
              <a:cs typeface="Calibri"/>
            </a:endParaRPr>
          </a:p>
          <a:p>
            <a:endParaRPr lang="en-AU" b="0" dirty="0"/>
          </a:p>
          <a:p>
            <a:r>
              <a:rPr lang="en-AU" b="1" dirty="0"/>
              <a:t>Please note: </a:t>
            </a:r>
            <a:r>
              <a:rPr lang="en-AU" b="0" dirty="0"/>
              <a:t>It is also important at this point that both trainers and participants should check the Department for Education’s </a:t>
            </a:r>
            <a:r>
              <a:rPr lang="en-AU" dirty="0"/>
              <a:t>intranet </a:t>
            </a:r>
            <a:r>
              <a:rPr lang="en-AU" b="0" dirty="0"/>
              <a:t>for the Department’s </a:t>
            </a:r>
            <a:r>
              <a:rPr lang="en-AU" dirty="0" err="1"/>
              <a:t>myWellbeing</a:t>
            </a:r>
            <a:r>
              <a:rPr lang="en-AU" dirty="0"/>
              <a:t> page and the tools there. E.g. the </a:t>
            </a:r>
            <a:r>
              <a:rPr lang="en-AU"/>
              <a:t>wellbeing checklist.  </a:t>
            </a:r>
            <a:r>
              <a:rPr lang="en-AU" dirty="0"/>
              <a:t>It is also important to consider the usefulness of the employee assistance programme tools</a:t>
            </a:r>
            <a:r>
              <a:rPr lang="en-AU" b="0" dirty="0"/>
              <a:t>.</a:t>
            </a:r>
            <a:r>
              <a:rPr lang="en-AU" dirty="0"/>
              <a:t> </a:t>
            </a:r>
            <a:r>
              <a:rPr lang="en-AU" b="0" dirty="0"/>
              <a:t> </a:t>
            </a:r>
            <a:r>
              <a:rPr lang="en-AU" dirty="0"/>
              <a:t>Trainers</a:t>
            </a:r>
            <a:r>
              <a:rPr lang="en-AU" b="0" dirty="0"/>
              <a:t> should explicitly make this point in the delivery of this session.</a:t>
            </a:r>
            <a:endParaRPr lang="en-AU" b="1" dirty="0"/>
          </a:p>
          <a:p>
            <a:endParaRPr lang="en-AU" b="1" dirty="0"/>
          </a:p>
          <a:p>
            <a:endParaRPr lang="en-AU" b="1" dirty="0">
              <a:cs typeface="Calibri" panose="020F0502020204030204"/>
            </a:endParaRPr>
          </a:p>
        </p:txBody>
      </p:sp>
      <p:sp>
        <p:nvSpPr>
          <p:cNvPr id="4" name="Slide Number Placeholder 3"/>
          <p:cNvSpPr>
            <a:spLocks noGrp="1"/>
          </p:cNvSpPr>
          <p:nvPr>
            <p:ph type="sldNum" sz="quarter" idx="5"/>
          </p:nvPr>
        </p:nvSpPr>
        <p:spPr/>
        <p:txBody>
          <a:bodyPr/>
          <a:lstStyle/>
          <a:p>
            <a:fld id="{809C2E27-FBE6-4A6B-A6AB-8B1517032ED3}" type="slidenum">
              <a:rPr lang="en-AU" smtClean="0"/>
              <a:t>11</a:t>
            </a:fld>
            <a:endParaRPr lang="en-AU"/>
          </a:p>
        </p:txBody>
      </p:sp>
    </p:spTree>
    <p:extLst>
      <p:ext uri="{BB962C8B-B14F-4D97-AF65-F5344CB8AC3E}">
        <p14:creationId xmlns:p14="http://schemas.microsoft.com/office/powerpoint/2010/main" val="1366453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dirty="0"/>
              <a:t>Activity</a:t>
            </a:r>
          </a:p>
          <a:p>
            <a:r>
              <a:rPr lang="en-AU" b="0" i="0" dirty="0"/>
              <a:t>The final activity of this session asks participants to build a self-care plan for themselves.</a:t>
            </a:r>
          </a:p>
          <a:p>
            <a:endParaRPr lang="en-AU" b="0" i="0" dirty="0"/>
          </a:p>
          <a:p>
            <a:r>
              <a:rPr lang="en-AU" b="0" i="0" dirty="0"/>
              <a:t>The self-care wheel outlines that there are 6 areas of self-care and it is helpful to have strategies and activities that support each of the 6.  It is suggested that participants work in small groups to discuss, record and add to possible self-care strategies in each of the 6 areas.</a:t>
            </a:r>
          </a:p>
          <a:p>
            <a:endParaRPr lang="en-AU" b="0" i="0" dirty="0"/>
          </a:p>
          <a:p>
            <a:r>
              <a:rPr lang="en-AU" b="0" i="0" dirty="0"/>
              <a:t>Emotional self-care: thinking about strategies and activities that bring joy, calm or peacefulness</a:t>
            </a:r>
          </a:p>
          <a:p>
            <a:r>
              <a:rPr lang="en-AU" b="0" i="0" dirty="0"/>
              <a:t>Physical self-care: physical activities that can focus on all or any of  movement, relaxation or strenuous activity</a:t>
            </a:r>
          </a:p>
          <a:p>
            <a:r>
              <a:rPr lang="en-AU" b="0" i="0" dirty="0"/>
              <a:t>Spiritual self-care: this is not just about religion but about those things that ‘make our spirit soar’.  </a:t>
            </a:r>
          </a:p>
          <a:p>
            <a:r>
              <a:rPr lang="en-AU" b="0" i="0" dirty="0"/>
              <a:t>Professional self-care: thinking about how we look after ourselves in the context of our role.  Examples might be supervision, reflective practice, informal support from colleagues etc.</a:t>
            </a:r>
          </a:p>
          <a:p>
            <a:r>
              <a:rPr lang="en-AU" b="0" i="0" dirty="0"/>
              <a:t>Psychological self-care: focuses on cognitive activities that we enjoy.  This could be crosswords, sudokus, long conversations with friends, reading books or professional journals etc.</a:t>
            </a:r>
          </a:p>
          <a:p>
            <a:r>
              <a:rPr lang="en-AU" b="0" i="0" dirty="0"/>
              <a:t>Social self-care: these are the relational experiences that help us to take care of ourselves.</a:t>
            </a:r>
          </a:p>
        </p:txBody>
      </p:sp>
      <p:sp>
        <p:nvSpPr>
          <p:cNvPr id="4" name="Slide Number Placeholder 3"/>
          <p:cNvSpPr>
            <a:spLocks noGrp="1"/>
          </p:cNvSpPr>
          <p:nvPr>
            <p:ph type="sldNum" sz="quarter" idx="5"/>
          </p:nvPr>
        </p:nvSpPr>
        <p:spPr/>
        <p:txBody>
          <a:bodyPr/>
          <a:lstStyle/>
          <a:p>
            <a:fld id="{809C2E27-FBE6-4A6B-A6AB-8B1517032ED3}" type="slidenum">
              <a:rPr lang="en-AU" smtClean="0"/>
              <a:t>12</a:t>
            </a:fld>
            <a:endParaRPr lang="en-AU"/>
          </a:p>
        </p:txBody>
      </p:sp>
    </p:spTree>
    <p:extLst>
      <p:ext uri="{BB962C8B-B14F-4D97-AF65-F5344CB8AC3E}">
        <p14:creationId xmlns:p14="http://schemas.microsoft.com/office/powerpoint/2010/main" val="2355197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Key points (related to each key point </a:t>
            </a:r>
            <a:r>
              <a:rPr lang="en-AU" b="1" dirty="0">
                <a:sym typeface="Wingdings" panose="05000000000000000000" pitchFamily="2" charset="2"/>
              </a:rPr>
              <a:t>)</a:t>
            </a:r>
          </a:p>
          <a:p>
            <a:endParaRPr lang="en-AU" b="1" dirty="0">
              <a:sym typeface="Wingdings" panose="05000000000000000000" pitchFamily="2" charset="2"/>
            </a:endParaRPr>
          </a:p>
          <a:p>
            <a:pPr marL="171450" indent="-171450">
              <a:buFont typeface="Arial" panose="020B0604020202020204" pitchFamily="34" charset="0"/>
              <a:buChar char="•"/>
            </a:pPr>
            <a:r>
              <a:rPr lang="en-AU" b="0" dirty="0">
                <a:sym typeface="Wingdings" panose="05000000000000000000" pitchFamily="2" charset="2"/>
              </a:rPr>
              <a:t>Just having a couple of strategies will not help us as much because they may not be accessible and may not meet our self-care needs in that moment</a:t>
            </a:r>
          </a:p>
          <a:p>
            <a:pPr marL="171450" indent="-171450">
              <a:buFont typeface="Arial" panose="020B0604020202020204" pitchFamily="34" charset="0"/>
              <a:buChar char="•"/>
            </a:pPr>
            <a:r>
              <a:rPr lang="en-AU" b="0" dirty="0">
                <a:sym typeface="Wingdings" panose="05000000000000000000" pitchFamily="2" charset="2"/>
              </a:rPr>
              <a:t>We need to understand that we can’t always suggest what will work for others because one person’s self-care is another person’s stress!  For example: massage can be a dividing strategy, some people love it and find it is very nurturing while others would rather anything but!</a:t>
            </a:r>
          </a:p>
          <a:p>
            <a:pPr marL="171450" indent="-171450">
              <a:buFont typeface="Arial" panose="020B0604020202020204" pitchFamily="34" charset="0"/>
              <a:buChar char="•"/>
            </a:pPr>
            <a:r>
              <a:rPr lang="en-AU" b="0" dirty="0">
                <a:sym typeface="Wingdings" panose="05000000000000000000" pitchFamily="2" charset="2"/>
              </a:rPr>
              <a:t>It is interesting that many self-care strategies do support the lower parts of the brain and body because that impacts our overall wellbeing – and addresses some of the impacts of our work, as has been discussed previously </a:t>
            </a:r>
          </a:p>
          <a:p>
            <a:pPr marL="171450" indent="-171450">
              <a:buFont typeface="Arial" panose="020B0604020202020204" pitchFamily="34" charset="0"/>
              <a:buChar char="•"/>
            </a:pPr>
            <a:r>
              <a:rPr lang="en-AU" b="0" dirty="0">
                <a:sym typeface="Wingdings" panose="05000000000000000000" pitchFamily="2" charset="2"/>
              </a:rPr>
              <a:t>It is a helpful point that self-care strategies can be valuable as reparative strategies for children and young people who have experienced trauma.  This is because many are sub-cortical (as discussed above) and also are relationally based.  Thinking about what works for us as a staff group can be helpful in terms of translating into activities that are trauma responsive (while holding the second point in mind!)</a:t>
            </a:r>
          </a:p>
          <a:p>
            <a:pPr marL="171450" indent="-171450">
              <a:buFont typeface="Arial" panose="020B0604020202020204" pitchFamily="34" charset="0"/>
              <a:buChar char="•"/>
            </a:pPr>
            <a:r>
              <a:rPr lang="en-AU" b="0" dirty="0">
                <a:sym typeface="Wingdings" panose="05000000000000000000" pitchFamily="2" charset="2"/>
              </a:rPr>
              <a:t>Repetition builds brains but also repairs brains so repetition of self-care is critical to ensure its value and efficacy.</a:t>
            </a:r>
            <a:endParaRPr lang="en-AU" b="0" dirty="0"/>
          </a:p>
        </p:txBody>
      </p:sp>
      <p:sp>
        <p:nvSpPr>
          <p:cNvPr id="4" name="Slide Number Placeholder 3"/>
          <p:cNvSpPr>
            <a:spLocks noGrp="1"/>
          </p:cNvSpPr>
          <p:nvPr>
            <p:ph type="sldNum" sz="quarter" idx="5"/>
          </p:nvPr>
        </p:nvSpPr>
        <p:spPr/>
        <p:txBody>
          <a:bodyPr/>
          <a:lstStyle/>
          <a:p>
            <a:fld id="{809C2E27-FBE6-4A6B-A6AB-8B1517032ED3}" type="slidenum">
              <a:rPr lang="en-AU" smtClean="0"/>
              <a:t>13</a:t>
            </a:fld>
            <a:endParaRPr lang="en-AU"/>
          </a:p>
        </p:txBody>
      </p:sp>
    </p:spTree>
    <p:extLst>
      <p:ext uri="{BB962C8B-B14F-4D97-AF65-F5344CB8AC3E}">
        <p14:creationId xmlns:p14="http://schemas.microsoft.com/office/powerpoint/2010/main" val="362409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This final discussion activity supports the capacity to continue the discussion regarding self-care straight away.  It also provides an opportunity for checking in with the participant group to see how they are doing by using the question – what do we need to do right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Before finishing the session, remind the group about the additional SMART resources available, which may help with further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Other sessions available in the Train the trainer suite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SMART training calendar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Trauma Aware Schools initiative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broader series of DfE initiatives – outlined in the summary slide available in the foundational session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Discussion papers – available at https://professionals.childhood.org.au/making-space-learning-resources/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Further Australian Childhood Foundation resources - https://professionals.childhood.org.au/resources/ </a:t>
            </a:r>
          </a:p>
          <a:p>
            <a:endParaRPr lang="en-AU" dirty="0"/>
          </a:p>
        </p:txBody>
      </p:sp>
      <p:sp>
        <p:nvSpPr>
          <p:cNvPr id="4" name="Slide Number Placeholder 3"/>
          <p:cNvSpPr>
            <a:spLocks noGrp="1"/>
          </p:cNvSpPr>
          <p:nvPr>
            <p:ph type="sldNum" sz="quarter" idx="5"/>
          </p:nvPr>
        </p:nvSpPr>
        <p:spPr/>
        <p:txBody>
          <a:bodyPr/>
          <a:lstStyle/>
          <a:p>
            <a:fld id="{809C2E27-FBE6-4A6B-A6AB-8B1517032ED3}" type="slidenum">
              <a:rPr lang="en-AU" smtClean="0"/>
              <a:t>14</a:t>
            </a:fld>
            <a:endParaRPr lang="en-AU"/>
          </a:p>
        </p:txBody>
      </p:sp>
    </p:spTree>
    <p:extLst>
      <p:ext uri="{BB962C8B-B14F-4D97-AF65-F5344CB8AC3E}">
        <p14:creationId xmlns:p14="http://schemas.microsoft.com/office/powerpoint/2010/main" val="1127937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41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Key points </a:t>
            </a:r>
          </a:p>
          <a:p>
            <a:endParaRPr lang="en-AU" dirty="0"/>
          </a:p>
          <a:p>
            <a:r>
              <a:rPr lang="en-AU" dirty="0"/>
              <a:t>We need to be clear that talking about trauma can trigger things for people with their own trauma histories and we want to be available to support them as needed..  It is also the case that individuals can find their own ways to care for themselves and that is fine in the context of this training session.</a:t>
            </a:r>
          </a:p>
          <a:p>
            <a:endParaRPr lang="en-AU" dirty="0"/>
          </a:p>
          <a:p>
            <a:r>
              <a:rPr lang="en-AU" dirty="0"/>
              <a:t>Remind participants that they may want to discuss issues raised with their leadership team members or access the Employee Assistance Program.</a:t>
            </a:r>
            <a:endParaRPr lang="en-AU"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896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Background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Specific additional learning outcomes may be identified for an individual site but these are the key areas to be covered over the 1 hour session.  This can be delivered over 90 minutes if required, as a maximum timeframe.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note the wording of success criteria, as requested by the SMART Train the trainer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session is focused on the importance of looking after ourselves as education professionals – to enable us to best work effectively and relationally with children and young people, including those who have experienced trauma.  It connects self-care to our understanding of neurobiology as this theoretical information has relevance for us as professionals as much as it does to our understanding of the children, young people and families with whom we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6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slide provides an overview of some of the key messages from the foundational session and enables the trainer to review these and ensure a consistent understanding of the foundational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a:defRPr/>
            </a:pPr>
            <a:r>
              <a:rPr kumimoji="0" lang="en-US" b="1" i="0" u="none" strike="noStrike" kern="1200" cap="none" spc="0" normalizeH="0" baseline="0" noProof="0">
                <a:ln>
                  <a:noFill/>
                </a:ln>
                <a:effectLst/>
                <a:uLnTx/>
                <a:uFillTx/>
              </a:rPr>
              <a:t>Please note: </a:t>
            </a:r>
            <a:r>
              <a:rPr kumimoji="0" lang="en-US" b="0" i="0" u="none" strike="noStrike" kern="1200" cap="none" spc="0" normalizeH="0" baseline="0" noProof="0">
                <a:ln>
                  <a:noFill/>
                </a:ln>
                <a:effectLst/>
                <a:uLnTx/>
                <a:uFillTx/>
              </a:rPr>
              <a:t>This slide and content is repeated in all of the modules that are available alongside the foundational training package.</a:t>
            </a:r>
            <a:r>
              <a:rPr lang="en-US"/>
              <a:t> </a:t>
            </a:r>
            <a:r>
              <a:rPr kumimoji="0" lang="en-US" b="0" i="0" u="none" strike="noStrike" kern="1200" cap="none" spc="0" normalizeH="0" baseline="0" noProof="0">
                <a:ln>
                  <a:noFill/>
                </a:ln>
                <a:effectLst/>
                <a:uLnTx/>
                <a:uFillTx/>
              </a:rPr>
              <a:t> It is expected that you will </a:t>
            </a:r>
            <a:r>
              <a:rPr lang="en-US"/>
              <a:t>provide </a:t>
            </a:r>
            <a:r>
              <a:rPr kumimoji="0" lang="en-US" b="0" i="0" u="none" strike="noStrike" kern="1200" cap="none" spc="0" normalizeH="0" baseline="0" noProof="0">
                <a:ln>
                  <a:noFill/>
                </a:ln>
                <a:effectLst/>
                <a:uLnTx/>
                <a:uFillTx/>
              </a:rPr>
              <a:t>the review </a:t>
            </a:r>
            <a:r>
              <a:rPr lang="en-US"/>
              <a:t>as a discussion of the key points (below) and activity (see suggestions below) </a:t>
            </a:r>
            <a:r>
              <a:rPr kumimoji="0" lang="en-US" b="0" i="0" u="none" strike="noStrike" kern="1200" cap="none" spc="0" normalizeH="0" baseline="0" noProof="0">
                <a:ln>
                  <a:noFill/>
                </a:ln>
                <a:effectLst/>
                <a:uLnTx/>
                <a:uFillTx/>
              </a:rPr>
              <a:t>that best meets the needs of the session and the group to whom you are delivering.</a:t>
            </a:r>
            <a:endParaRPr lang="en-US"/>
          </a:p>
          <a:p>
            <a:pPr marL="0" marR="0" lvl="0" indent="0" algn="l" defTabSz="914400">
              <a:lnSpc>
                <a:spcPct val="100000"/>
              </a:lnSpc>
              <a:spcBef>
                <a:spcPts val="0"/>
              </a:spcBef>
              <a:spcAft>
                <a:spcPts val="0"/>
              </a:spcAft>
              <a:buClrTx/>
              <a:buSzTx/>
              <a:buFontTx/>
              <a:buNone/>
              <a:tabLst/>
              <a:defRPr/>
            </a:pPr>
            <a:endParaRPr lang="en-US" sz="1200" b="0" i="0" u="none" strike="noStrike" kern="1200" cap="none" spc="0" normalizeH="0" baseline="0" noProof="0" dirty="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Please note: </a:t>
            </a:r>
            <a:r>
              <a:rPr kumimoji="0" lang="en-US" sz="1200" b="0" i="0" u="none" strike="noStrike" kern="1200" cap="none" spc="0" normalizeH="0" baseline="0" noProof="0" dirty="0">
                <a:ln>
                  <a:noFill/>
                </a:ln>
                <a:solidFill>
                  <a:prstClr val="black"/>
                </a:solidFill>
                <a:effectLst/>
                <a:uLnTx/>
                <a:uFillTx/>
                <a:latin typeface="+mn-lt"/>
                <a:ea typeface="+mn-ea"/>
                <a:cs typeface="+mn-cs"/>
              </a:rPr>
              <a:t>The images included on this review slide are slightly different from those in the foundational package – particularly the brain summary and the relational exchange image.  This is done to reduce the wordiness on this ‘busy’ slide and also to reinforce the message with a different visual.  Reference can then be made to the foundational package and the key messages from that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Trainers might like to do a review activity, facilitate a Q &amp; A session to ensure consistent knowledge or just provide a summary of the key points represented by the images on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Neurobiology – the brain develops in a set sequence and broad parts of the brain hold broad functions.  This sequence and functioning is helpful in terms of understanding normative child development and also some the possible impacts of early childhood trauma.  It is also helpful in terms of considering reparative strategies or actions as we need to integrate all of the brain areas and functions.  You might like to remind participants about the brainstem, cerebellum, diencephalon, limbic system, amygdala, hippocampus, cortex and prefrontal cortex.  This could be done again through an activity (see below), Q &amp; A or in this key point summary.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importance of relationships – in development and in learning.  This also gives an opportunity to remind participants that relational trauma is particularly impactful because of the critical nature of relationships as an experience of survival, growth and thriving and a reminder that anything that threatens relationships can be experienced as a threat to survival.  However, the counter to this that needs to be reinforced is that relationships are also a site of repair and healing that are important for all educators and other staff to focus on and value.</a:t>
            </a:r>
          </a:p>
          <a:p>
            <a:pPr marL="171450" indent="-171450">
              <a:buFont typeface="Arial" panose="020B0604020202020204" pitchFamily="34" charset="0"/>
              <a:buChar char="•"/>
              <a:defRPr/>
            </a:pPr>
            <a:r>
              <a:rPr kumimoji="0" lang="en-US" sz="1200" b="0" i="0" u="none" strike="noStrike" kern="1200" cap="none" spc="0" normalizeH="0" baseline="0" noProof="0">
                <a:ln>
                  <a:noFill/>
                </a:ln>
                <a:solidFill>
                  <a:prstClr val="black"/>
                </a:solidFill>
                <a:effectLst/>
                <a:uLnTx/>
                <a:uFillTx/>
                <a:latin typeface="+mn-lt"/>
                <a:ea typeface="+mn-ea"/>
                <a:cs typeface="+mn-cs"/>
              </a:rPr>
              <a:t>Understanding behavior – this cycle outlines many points about understanding children and young people’s </a:t>
            </a:r>
            <a:r>
              <a:rPr lang="en-US">
                <a:solidFill>
                  <a:prstClr val="black"/>
                </a:solidFill>
              </a:rPr>
              <a:t>behaviour</a:t>
            </a:r>
            <a:r>
              <a:rPr kumimoji="0" lang="en-US" sz="1200" b="0" i="0" u="none" strike="noStrike" kern="1200" cap="none" spc="0" normalizeH="0" baseline="0" noProof="0">
                <a:ln>
                  <a:noFill/>
                </a:ln>
                <a:solidFill>
                  <a:prstClr val="black"/>
                </a:solidFill>
                <a:effectLst/>
                <a:uLnTx/>
                <a:uFillTx/>
                <a:latin typeface="+mn-lt"/>
                <a:ea typeface="+mn-ea"/>
                <a:cs typeface="+mn-cs"/>
              </a:rPr>
              <a:t>.</a:t>
            </a:r>
            <a:r>
              <a:rPr lang="en-US">
                <a:solidFill>
                  <a:prstClr val="black"/>
                </a:solidFill>
              </a:rPr>
              <a:t> </a:t>
            </a:r>
            <a:r>
              <a:rPr kumimoji="0" lang="en-US" sz="1200" b="0" i="0" u="none" strike="noStrike" kern="1200" cap="none" spc="0" normalizeH="0" baseline="0" noProof="0">
                <a:ln>
                  <a:noFill/>
                </a:ln>
                <a:solidFill>
                  <a:prstClr val="black"/>
                </a:solidFill>
                <a:effectLst/>
                <a:uLnTx/>
                <a:uFillTx/>
                <a:latin typeface="+mn-lt"/>
                <a:ea typeface="+mn-ea"/>
                <a:cs typeface="+mn-cs"/>
              </a:rPr>
              <a:t> This includes the fact that often </a:t>
            </a:r>
            <a:r>
              <a:rPr kumimoji="0" lang="en-US" sz="1200" b="0" i="0" u="none" strike="noStrike" kern="1200" cap="none" spc="0" normalizeH="0" baseline="0" noProof="0" dirty="0" err="1">
                <a:ln>
                  <a:noFill/>
                </a:ln>
                <a:solidFill>
                  <a:prstClr val="black"/>
                </a:solidFill>
                <a:effectLst/>
                <a:uLnTx/>
                <a:uFillTx/>
                <a:latin typeface="+mn-lt"/>
                <a:ea typeface="+mn-ea"/>
                <a:cs typeface="+mn-cs"/>
              </a:rPr>
              <a:t>behaviours</a:t>
            </a:r>
            <a:r>
              <a:rPr kumimoji="0" lang="en-US" sz="1200" b="0" i="0" u="none" strike="noStrike" kern="1200" cap="none" spc="0" normalizeH="0" baseline="0" noProof="0" dirty="0">
                <a:ln>
                  <a:noFill/>
                </a:ln>
                <a:solidFill>
                  <a:prstClr val="black"/>
                </a:solidFill>
                <a:effectLst/>
                <a:uLnTx/>
                <a:uFillTx/>
                <a:latin typeface="+mn-lt"/>
                <a:ea typeface="+mn-ea"/>
                <a:cs typeface="+mn-cs"/>
              </a:rPr>
              <a:t> play out as cycles of previous experiences being retriggered, as well as the fact that many </a:t>
            </a:r>
            <a:r>
              <a:rPr kumimoji="0" lang="en-US" sz="1200" b="0" i="0" u="none" strike="noStrike" kern="1200" cap="none" spc="0" normalizeH="0" baseline="0" noProof="0" dirty="0" err="1">
                <a:ln>
                  <a:noFill/>
                </a:ln>
                <a:solidFill>
                  <a:prstClr val="black"/>
                </a:solidFill>
                <a:effectLst/>
                <a:uLnTx/>
                <a:uFillTx/>
                <a:latin typeface="+mn-lt"/>
                <a:ea typeface="+mn-ea"/>
                <a:cs typeface="+mn-cs"/>
              </a:rPr>
              <a:t>behaviours</a:t>
            </a:r>
            <a:r>
              <a:rPr kumimoji="0" lang="en-US" sz="1200" b="0" i="0" u="none" strike="noStrike" kern="1200" cap="none" spc="0" normalizeH="0" baseline="0" noProof="0" dirty="0">
                <a:ln>
                  <a:noFill/>
                </a:ln>
                <a:solidFill>
                  <a:prstClr val="black"/>
                </a:solidFill>
                <a:effectLst/>
                <a:uLnTx/>
                <a:uFillTx/>
                <a:latin typeface="+mn-lt"/>
                <a:ea typeface="+mn-ea"/>
                <a:cs typeface="+mn-cs"/>
              </a:rPr>
              <a:t> are not conscious/cortical choices but are subconscious/subcortical reactions to past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Repetition builds brains – it is useful to also remind participants of the concept of neurons and neuronal connections.  This can be linked to the brain image as well as the </a:t>
            </a:r>
            <a:r>
              <a:rPr kumimoji="0" lang="en-US" sz="1200" b="0" i="0" u="none" strike="noStrike" kern="1200" cap="none" spc="0" normalizeH="0" baseline="0" noProof="0" dirty="0" err="1">
                <a:ln>
                  <a:noFill/>
                </a:ln>
                <a:solidFill>
                  <a:prstClr val="black"/>
                </a:solidFill>
                <a:effectLst/>
                <a:uLnTx/>
                <a:uFillTx/>
                <a:latin typeface="+mn-lt"/>
                <a:ea typeface="+mn-ea"/>
                <a:cs typeface="+mn-cs"/>
              </a:rPr>
              <a:t>behavioural</a:t>
            </a:r>
            <a:r>
              <a:rPr kumimoji="0" lang="en-US" sz="1200" b="0" i="0" u="none" strike="noStrike" kern="1200" cap="none" spc="0" normalizeH="0" baseline="0" noProof="0" dirty="0">
                <a:ln>
                  <a:noFill/>
                </a:ln>
                <a:solidFill>
                  <a:prstClr val="black"/>
                </a:solidFill>
                <a:effectLst/>
                <a:uLnTx/>
                <a:uFillTx/>
                <a:latin typeface="+mn-lt"/>
                <a:ea typeface="+mn-ea"/>
                <a:cs typeface="+mn-cs"/>
              </a:rPr>
              <a:t> cycle.  And of course it also links to the repeated positive relational experiences that build templates of relationship for children represented in the relationship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Hypo and hyper-arousal – this helps us to remember that children and young people can experience different responses to experiences of trauma that are linked to their physiological arousal.  These patterns tend to fall into hyper-arousal (or an ‘amped up’ arousal response that we might also know as the fight, flight or active freeze response) and hypo-arousal (or a ‘shut down’ arousal response that we might also know as the collapse and surrender response)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SMART PRACTICE – this is a response framework because the other message is one of hope.  The more we understand trauma, the better able we are to respond in ways that are both helpful and reparative.  This framework incorporates strategy ideas and actions that are: Predictable, Responsive, Attuned, Connecting, Translating, Involving, Calming and Engaging.  It is an opportunity to remind participants that the core elements are calming and engaging as regulation and relationships are critical strategies to respond to the impacts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Activity - Q and A session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You might like to ask the group to discuss in groups of 4 – 5, what are 3 questions we have about neurobiology and trauma still?  You can then record them and work to answer them with the group and/or put any unknown questions on notice and work with the SMART Train the trainer group and Australian Childhood Foundation staff to find the answers.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focus of this session is on getting participants to consider questions they have and the facilitator providing answers.  The suggested activities below ask the participants to reflect on their own knowledge </a:t>
            </a:r>
            <a:r>
              <a:rPr kumimoji="0" lang="en-US" sz="1200" b="0" i="0" u="none" strike="noStrike" kern="1200" cap="none" spc="0" normalizeH="0" baseline="0" noProof="0" dirty="0" err="1">
                <a:ln>
                  <a:noFill/>
                </a:ln>
                <a:solidFill>
                  <a:prstClr val="black"/>
                </a:solidFill>
                <a:effectLst/>
                <a:uLnTx/>
                <a:uFillTx/>
                <a:latin typeface="+mn-lt"/>
                <a:ea typeface="+mn-ea"/>
                <a:cs typeface="+mn-cs"/>
              </a:rPr>
              <a:t>ie</a:t>
            </a:r>
            <a:r>
              <a:rPr kumimoji="0" lang="en-US" sz="1200" b="0" i="0" u="none" strike="noStrike" kern="1200" cap="none" spc="0" normalizeH="0" baseline="0" noProof="0" dirty="0">
                <a:ln>
                  <a:noFill/>
                </a:ln>
                <a:solidFill>
                  <a:prstClr val="black"/>
                </a:solidFill>
                <a:effectLst/>
                <a:uLnTx/>
                <a:uFillTx/>
                <a:latin typeface="+mn-lt"/>
                <a:ea typeface="+mn-ea"/>
                <a:cs typeface="+mn-cs"/>
              </a:rPr>
              <a:t>: provide their own answers!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Review activity suggestions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following activity ideas are provided as suggestions.  You may like to do your own review activity but its focus is only on key messages from the foundational training session and should not introduce new models of ways of working.  Equally, it is suggested that facilitators only select 1 activity to enable the full session content to commence as soon as possible.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Activity 1 – Our top 5 messages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Break the participant group into groups of around 5 people.  You may like to consider how groups are divided based on natural groups within the participant cohort or do random allocation or selection.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Ask the group to come up with their ‘top 5 messages about neurobiology and trauma we know’.   This gives participants an opportunity to revisit the foundational session content to articulate the key things they remember of the session.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Ask each group to share their top 5 to look at themes and key learning.  You can use the ‘key messages’ section included above to fill in any gaps as required.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Activity 2 – Brain puzzle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Use the brain picture provided in the foundational session slides to make a ‘puzzle’ which you can then cut out into the different parts of the brain.  Break the participants into groups and get them to put the puzzle together and then discuss a) the function of each part of the brain, b) how it might be impacted by trauma and c) one activity or strategy that supports the healthy development or functioning of that part.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Again, you may need to fill in gaps in knowledge and understanding.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Activity 3 – Key terms and definitions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activity could be done as a visual activity on slides, a verbal activity </a:t>
            </a:r>
            <a:r>
              <a:rPr kumimoji="0" lang="en-US" sz="1200" b="0" i="0" u="none" strike="noStrike" kern="1200" cap="none" spc="0" normalizeH="0" baseline="0" noProof="0" dirty="0" err="1">
                <a:ln>
                  <a:noFill/>
                </a:ln>
                <a:solidFill>
                  <a:prstClr val="black"/>
                </a:solidFill>
                <a:effectLst/>
                <a:uLnTx/>
                <a:uFillTx/>
                <a:latin typeface="+mn-lt"/>
                <a:ea typeface="+mn-ea"/>
                <a:cs typeface="+mn-cs"/>
              </a:rPr>
              <a:t>ie</a:t>
            </a:r>
            <a:r>
              <a:rPr kumimoji="0" lang="en-US" sz="1200" b="0" i="0" u="none" strike="noStrike" kern="1200" cap="none" spc="0" normalizeH="0" baseline="0" noProof="0" dirty="0">
                <a:ln>
                  <a:noFill/>
                </a:ln>
                <a:solidFill>
                  <a:prstClr val="black"/>
                </a:solidFill>
                <a:effectLst/>
                <a:uLnTx/>
                <a:uFillTx/>
                <a:latin typeface="+mn-lt"/>
                <a:ea typeface="+mn-ea"/>
                <a:cs typeface="+mn-cs"/>
              </a:rPr>
              <a:t>: read the definition and participants have to link it to the word written on the board or screen or a written activity </a:t>
            </a:r>
            <a:r>
              <a:rPr kumimoji="0" lang="en-US" sz="1200" b="0" i="0" u="none" strike="noStrike" kern="1200" cap="none" spc="0" normalizeH="0" baseline="0" noProof="0" dirty="0" err="1">
                <a:ln>
                  <a:noFill/>
                </a:ln>
                <a:solidFill>
                  <a:prstClr val="black"/>
                </a:solidFill>
                <a:effectLst/>
                <a:uLnTx/>
                <a:uFillTx/>
                <a:latin typeface="+mn-lt"/>
                <a:ea typeface="+mn-ea"/>
                <a:cs typeface="+mn-cs"/>
              </a:rPr>
              <a:t>ie</a:t>
            </a:r>
            <a:r>
              <a:rPr kumimoji="0" lang="en-US" sz="1200" b="0" i="0" u="none" strike="noStrike" kern="1200" cap="none" spc="0" normalizeH="0" baseline="0" noProof="0" dirty="0">
                <a:ln>
                  <a:noFill/>
                </a:ln>
                <a:solidFill>
                  <a:prstClr val="black"/>
                </a:solidFill>
                <a:effectLst/>
                <a:uLnTx/>
                <a:uFillTx/>
                <a:latin typeface="+mn-lt"/>
                <a:ea typeface="+mn-ea"/>
                <a:cs typeface="+mn-cs"/>
              </a:rPr>
              <a:t>: provide groups with separate words and definitions and ask them to match each.  Or you may have your own idea about how to do it!  Basically, it is just asking people to match the key term to its relevant definition.  The list is included below: (you may like to use all or selected terms and their definitions)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Brainstem – Lowest part of the brain and responsible for basic physiological functioning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Cerebellum – A part of the brain particularly responsible for movement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Limbic lobe -  A part of the brain particularly responsible for emotional processing.  It includes the amygdala and hippocampus.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Diencephalon – An area of the brain that receives sensory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Cortex – The largest part of the brain and particularly responsible for conscious thought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Sub-cortical – Refers to parts of the brain underneath the cortex (</a:t>
            </a:r>
            <a:r>
              <a:rPr kumimoji="0" lang="en-US" sz="1200" b="0" i="0" u="none" strike="noStrike" kern="1200" cap="none" spc="0" normalizeH="0" baseline="0" noProof="0" dirty="0" err="1">
                <a:ln>
                  <a:noFill/>
                </a:ln>
                <a:solidFill>
                  <a:prstClr val="black"/>
                </a:solidFill>
                <a:effectLst/>
                <a:uLnTx/>
                <a:uFillTx/>
                <a:latin typeface="+mn-lt"/>
                <a:ea typeface="+mn-ea"/>
                <a:cs typeface="+mn-cs"/>
              </a:rPr>
              <a:t>ie</a:t>
            </a:r>
            <a:r>
              <a:rPr kumimoji="0" lang="en-US" sz="1200" b="0" i="0" u="none" strike="noStrike" kern="1200" cap="none" spc="0" normalizeH="0" baseline="0" noProof="0" dirty="0">
                <a:ln>
                  <a:noFill/>
                </a:ln>
                <a:solidFill>
                  <a:prstClr val="black"/>
                </a:solidFill>
                <a:effectLst/>
                <a:uLnTx/>
                <a:uFillTx/>
                <a:latin typeface="+mn-lt"/>
                <a:ea typeface="+mn-ea"/>
                <a:cs typeface="+mn-cs"/>
              </a:rPr>
              <a:t>: brainstem, cerebellum, limbic lobe and diencephalon)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Neuronal connections – Pathways between neurons that enable activity and that are strengthened through repetition of activation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PRACTICE – An 8 element framework for responding to children and young people that is grounded in an understanding of neurobiology and trauma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Hemispheres – The 2 sides of the brain (right and left) that hold different and complementary functions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Hyperarousal – A physiological state </a:t>
            </a:r>
            <a:r>
              <a:rPr kumimoji="0" lang="en-US" sz="1200" b="0" i="0" u="none" strike="noStrike" kern="1200" cap="none" spc="0" normalizeH="0" baseline="0" noProof="0" dirty="0" err="1">
                <a:ln>
                  <a:noFill/>
                </a:ln>
                <a:solidFill>
                  <a:prstClr val="black"/>
                </a:solidFill>
                <a:effectLst/>
                <a:uLnTx/>
                <a:uFillTx/>
                <a:latin typeface="+mn-lt"/>
                <a:ea typeface="+mn-ea"/>
                <a:cs typeface="+mn-cs"/>
              </a:rPr>
              <a:t>characterised</a:t>
            </a:r>
            <a:r>
              <a:rPr kumimoji="0" lang="en-US" sz="1200" b="0" i="0" u="none" strike="noStrike" kern="1200" cap="none" spc="0" normalizeH="0" baseline="0" noProof="0" dirty="0">
                <a:ln>
                  <a:noFill/>
                </a:ln>
                <a:solidFill>
                  <a:prstClr val="black"/>
                </a:solidFill>
                <a:effectLst/>
                <a:uLnTx/>
                <a:uFillTx/>
                <a:latin typeface="+mn-lt"/>
                <a:ea typeface="+mn-ea"/>
                <a:cs typeface="+mn-cs"/>
              </a:rPr>
              <a:t> by fight, flight or freeze responses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Hypoarousal</a:t>
            </a:r>
            <a:r>
              <a:rPr kumimoji="0" lang="en-US" sz="1200" b="0" i="0" u="none" strike="noStrike" kern="1200" cap="none" spc="0" normalizeH="0" baseline="0" noProof="0" dirty="0">
                <a:ln>
                  <a:noFill/>
                </a:ln>
                <a:solidFill>
                  <a:prstClr val="black"/>
                </a:solidFill>
                <a:effectLst/>
                <a:uLnTx/>
                <a:uFillTx/>
                <a:latin typeface="+mn-lt"/>
                <a:ea typeface="+mn-ea"/>
                <a:cs typeface="+mn-cs"/>
              </a:rPr>
              <a:t> – A physiological state characterized by collapse and surrender responses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Activity 4 – Reflective activity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asks the participants to think about the relevance of the foundational training session content to the children and young people with whom they work.  This activity could be done individually, in pairs, small groups or as a whole group discussion.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reflective question to be explored is: how has the information explored in the foundational training session helped you to understand and/or respond to a child or young person with whom you work?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can be expanded on and linked to the ‘Tree of life’ activity that was available for the foundational training session – or you may like to introduce it at the commencement of this session instead. (see the Tree of life activity instructions in the appendix of the foundational training session)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0252B-382C-4695-8800-125F61058E6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491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Key points</a:t>
            </a:r>
          </a:p>
          <a:p>
            <a:endParaRPr lang="en-AU" b="1" dirty="0"/>
          </a:p>
          <a:p>
            <a:pPr marL="171450" indent="-171450">
              <a:buFont typeface="Arial" panose="020B0604020202020204" pitchFamily="34" charset="0"/>
              <a:buChar char="•"/>
            </a:pPr>
            <a:r>
              <a:rPr lang="en-AU" b="0" dirty="0"/>
              <a:t>Because how I am doing matters in terms of my capacity to most effectively support the learning of the children and young people with whom I work.</a:t>
            </a:r>
          </a:p>
          <a:p>
            <a:pPr marL="171450" indent="-171450">
              <a:buFont typeface="Arial" panose="020B0604020202020204" pitchFamily="34" charset="0"/>
              <a:buChar char="•"/>
            </a:pPr>
            <a:r>
              <a:rPr lang="en-AU" b="0" dirty="0"/>
              <a:t>Because I have a window of tolerance as well and I need to say within my window of tolerance to be able to support others to access theirs.  This is best explained by saying that I cannot yell at someone to calm down!</a:t>
            </a:r>
          </a:p>
          <a:p>
            <a:pPr marL="171450" indent="-171450">
              <a:buFont typeface="Arial" panose="020B0604020202020204" pitchFamily="34" charset="0"/>
              <a:buChar char="•"/>
            </a:pPr>
            <a:r>
              <a:rPr lang="en-AU" b="0" dirty="0"/>
              <a:t>Because taking care of myself helps me to say within my window of tolerance because self-care is about regulating my own emotional and physiological state.</a:t>
            </a:r>
          </a:p>
          <a:p>
            <a:pPr marL="171450" indent="-171450">
              <a:buFont typeface="Arial" panose="020B0604020202020204" pitchFamily="34" charset="0"/>
              <a:buChar char="•"/>
            </a:pPr>
            <a:r>
              <a:rPr lang="en-AU" b="0" dirty="0"/>
              <a:t>Because children and young people will often go outside of their window of tolerance, particularly when they have experienced trauma, and this is challenging so I need to look after myself to maintain my own wellbeing in the face of what can be challenging work in a challenging role.</a:t>
            </a:r>
          </a:p>
          <a:p>
            <a:pPr marL="171450" indent="-171450">
              <a:buFont typeface="Arial" panose="020B0604020202020204" pitchFamily="34" charset="0"/>
              <a:buChar char="•"/>
            </a:pPr>
            <a:r>
              <a:rPr lang="en-AU" b="0" dirty="0"/>
              <a:t>Because understanding neurobiology helps me understand myself as much as those with whom I work.</a:t>
            </a:r>
          </a:p>
        </p:txBody>
      </p:sp>
      <p:sp>
        <p:nvSpPr>
          <p:cNvPr id="4" name="Slide Number Placeholder 3"/>
          <p:cNvSpPr>
            <a:spLocks noGrp="1"/>
          </p:cNvSpPr>
          <p:nvPr>
            <p:ph type="sldNum" sz="quarter" idx="5"/>
          </p:nvPr>
        </p:nvSpPr>
        <p:spPr/>
        <p:txBody>
          <a:bodyPr/>
          <a:lstStyle/>
          <a:p>
            <a:fld id="{809C2E27-FBE6-4A6B-A6AB-8B1517032ED3}" type="slidenum">
              <a:rPr lang="en-AU" smtClean="0"/>
              <a:t>6</a:t>
            </a:fld>
            <a:endParaRPr lang="en-AU"/>
          </a:p>
        </p:txBody>
      </p:sp>
    </p:spTree>
    <p:extLst>
      <p:ext uri="{BB962C8B-B14F-4D97-AF65-F5344CB8AC3E}">
        <p14:creationId xmlns:p14="http://schemas.microsoft.com/office/powerpoint/2010/main" val="3490038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300" b="1" dirty="0"/>
              <a:t>Key points</a:t>
            </a:r>
          </a:p>
          <a:p>
            <a:pPr algn="l"/>
            <a:endParaRPr lang="en-US" sz="1300" dirty="0"/>
          </a:p>
          <a:p>
            <a:pPr marL="285750" indent="-285750" algn="l">
              <a:buFont typeface="Arial" panose="020B0604020202020204" pitchFamily="34" charset="0"/>
              <a:buChar char="•"/>
            </a:pPr>
            <a:r>
              <a:rPr lang="en-US" sz="1300" dirty="0"/>
              <a:t>Researchers in this area may differ in their focus or what term they use to describe the phenomenon, but one common theme emerges; work that is focused on the relief of clients’ emotional suffering typically results in the absorption of information about human suffering (Figley, 1995)</a:t>
            </a:r>
          </a:p>
          <a:p>
            <a:pPr marL="285750" indent="-285750" algn="l">
              <a:buFont typeface="Arial" panose="020B0604020202020204" pitchFamily="34" charset="0"/>
              <a:buChar char="•"/>
            </a:pPr>
            <a:r>
              <a:rPr lang="en-AU" sz="1300" dirty="0"/>
              <a:t>Stress and Burnout can be found in all workplaces but the bottom three develop through </a:t>
            </a:r>
            <a:r>
              <a:rPr lang="en-US" sz="1800" dirty="0">
                <a:latin typeface="Arial" charset="0"/>
              </a:rPr>
              <a:t>exposure to specific kinds of client/student problems and experiences, particularly trauma.</a:t>
            </a:r>
          </a:p>
          <a:p>
            <a:pPr marL="285750" indent="-285750" algn="l">
              <a:buFont typeface="Arial" panose="020B0604020202020204" pitchFamily="34" charset="0"/>
              <a:buChar char="•"/>
            </a:pPr>
            <a:r>
              <a:rPr lang="en-US" sz="1800" dirty="0">
                <a:latin typeface="Arial" charset="0"/>
              </a:rPr>
              <a:t>As noted on the slide, the bottom three terms are often used interchangeably but all refer to the impacts of working with traumatized clients or students.</a:t>
            </a:r>
          </a:p>
          <a:p>
            <a:endParaRPr lang="en-US" sz="1800" dirty="0">
              <a:latin typeface="Arial" charset="0"/>
            </a:endParaRPr>
          </a:p>
          <a:p>
            <a:pPr defTabSz="956901" eaLnBrk="0" fontAlgn="base" hangingPunct="0">
              <a:spcBef>
                <a:spcPct val="30000"/>
              </a:spcBef>
              <a:spcAft>
                <a:spcPct val="0"/>
              </a:spcAft>
              <a:defRPr/>
            </a:pPr>
            <a:r>
              <a:rPr lang="en-US" sz="1300" b="1" dirty="0"/>
              <a:t>Additional points</a:t>
            </a:r>
          </a:p>
          <a:p>
            <a:pPr defTabSz="956901" eaLnBrk="0" fontAlgn="base" hangingPunct="0">
              <a:spcBef>
                <a:spcPct val="30000"/>
              </a:spcBef>
              <a:spcAft>
                <a:spcPct val="0"/>
              </a:spcAft>
              <a:defRPr/>
            </a:pPr>
            <a:endParaRPr lang="en-US" sz="1300" b="1" dirty="0"/>
          </a:p>
          <a:p>
            <a:pPr defTabSz="956901" eaLnBrk="0" fontAlgn="base" hangingPunct="0">
              <a:spcBef>
                <a:spcPct val="30000"/>
              </a:spcBef>
              <a:spcAft>
                <a:spcPct val="0"/>
              </a:spcAft>
              <a:defRPr/>
            </a:pPr>
            <a:r>
              <a:rPr lang="en-US" sz="1300" dirty="0"/>
              <a:t>In 2003 a study was published titled ‘Vicarious Traumatization, Secondary Traumatic Stress, and Burnout in Sexual Assault and Domestic Violence Agency Staff’ and it found that</a:t>
            </a:r>
            <a:r>
              <a:rPr lang="en-US" sz="1300" b="1" dirty="0"/>
              <a:t> </a:t>
            </a:r>
            <a:r>
              <a:rPr lang="en-US" sz="1300" dirty="0"/>
              <a:t>among 101 trauma counselors, client exposure workload and being paid as a staff member (vs. volunteer) were related to burnout sub-scales, but not as expected to overall burnout or vicarious trauma, secondary traumatic stress, or general distress. More educated counselors and those seeing more clients reported less vicarious trauma. Younger counselors and those with more trauma counseling experience reported more emotional exhaustion.</a:t>
            </a:r>
          </a:p>
          <a:p>
            <a:pPr defTabSz="956901" eaLnBrk="0" fontAlgn="base" hangingPunct="0">
              <a:spcBef>
                <a:spcPct val="30000"/>
              </a:spcBef>
              <a:spcAft>
                <a:spcPct val="0"/>
              </a:spcAft>
              <a:defRPr/>
            </a:pPr>
            <a:endParaRPr lang="en-US" sz="1300" dirty="0"/>
          </a:p>
          <a:p>
            <a:pPr defTabSz="956901" eaLnBrk="0" fontAlgn="base" hangingPunct="0">
              <a:spcBef>
                <a:spcPct val="30000"/>
              </a:spcBef>
              <a:spcAft>
                <a:spcPct val="0"/>
              </a:spcAft>
              <a:defRPr/>
            </a:pPr>
            <a:r>
              <a:rPr lang="en-US" sz="1300" dirty="0"/>
              <a:t>What can this tell us about the impacts of teaching?</a:t>
            </a:r>
          </a:p>
          <a:p>
            <a:pPr defTabSz="956901" eaLnBrk="0" fontAlgn="base" hangingPunct="0">
              <a:spcBef>
                <a:spcPct val="30000"/>
              </a:spcBef>
              <a:spcAft>
                <a:spcPct val="0"/>
              </a:spcAft>
              <a:defRPr/>
            </a:pPr>
            <a:endParaRPr lang="en-US" sz="130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54F830-A0B2-CC44-A563-38CCD86138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4C8EEB1-2461-4A5D-B120-E70B70B63A4B}"/>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F49223A-FC72-4162-AA48-3374886C2A0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black"/>
                </a:solidFill>
                <a:effectLst/>
                <a:uLnTx/>
                <a:uFillTx/>
                <a:latin typeface="HelveticaNeueLT Pro 45 Lt" panose="020B0403020202020204" pitchFamily="34" charset="0"/>
                <a:ea typeface="+mn-ea"/>
                <a:cs typeface="+mn-cs"/>
              </a:rPr>
              <a:t>be Graduate Certificate in Developmental Trauma 2019 © Australian Childhood Foundation</a:t>
            </a:r>
            <a:endParaRPr kumimoji="0" lang="en-US" sz="1000" b="0" i="0" u="none" strike="noStrike" kern="1200" cap="none" spc="0" normalizeH="0" baseline="0" noProof="0" dirty="0">
              <a:ln>
                <a:noFill/>
              </a:ln>
              <a:solidFill>
                <a:prstClr val="black"/>
              </a:solidFill>
              <a:effectLst/>
              <a:uLnTx/>
              <a:uFillTx/>
              <a:latin typeface="HelveticaNeueLT Pro 45 Lt" panose="020B0403020202020204" pitchFamily="34" charset="0"/>
              <a:ea typeface="+mn-ea"/>
              <a:cs typeface="+mn-cs"/>
            </a:endParaRPr>
          </a:p>
        </p:txBody>
      </p:sp>
    </p:spTree>
    <p:extLst>
      <p:ext uri="{BB962C8B-B14F-4D97-AF65-F5344CB8AC3E}">
        <p14:creationId xmlns:p14="http://schemas.microsoft.com/office/powerpoint/2010/main" val="2079553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mn-lt"/>
                <a:ea typeface="+mn-ea"/>
                <a:cs typeface="+mn-cs"/>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Discussion of this slide could link back to the review of the key messages of neurobiology that were explored earlier in the session.  However, the key points that relate to this slide are a reminder that the principles of neurobiology apply to us as much as to the children and young people in the school or site.  For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We have cortical and subcortical parts of our brain that also function consciously and subconsciously respectively.  We often only focus on cortical functioning as the professional but need to understand that the emotional, sensory and physiological impacts of our work are also being recorded.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We also learn through repetition of experience.  For example, if we hear a sad story of a child once we are likely to be able to manage that effectively.  However, repeated exposure to traumatic stories and experiences will start to build new neuronal connections in our brain that can mirror the experience of the trauma of the children and young people.  We need to understand that and try to mitigate the impacts of repeated exposure…..through self-care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We know that we all store and recall memories but that memory is not a perfect function and our brains can start to believe that others’ experiences are our own if they are repeated enough times.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What other principles of brain development and neurobiology do you think are important to highlight for this group?</a:t>
            </a: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5EBC220-01FB-4EA7-9E71-0175ECAC6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250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Activity</a:t>
            </a:r>
          </a:p>
          <a:p>
            <a:endParaRPr lang="en-AU" b="1" dirty="0"/>
          </a:p>
          <a:p>
            <a:r>
              <a:rPr lang="en-AU" b="0" dirty="0"/>
              <a:t>Ask the group to review their understanding of the impacts of trauma and start to make a list of all of the possible impacts of trauma on children and young people (that is the smaller figure on the slide!)</a:t>
            </a:r>
          </a:p>
          <a:p>
            <a:endParaRPr lang="en-AU" b="0" dirty="0"/>
          </a:p>
          <a:p>
            <a:r>
              <a:rPr lang="en-AU" b="0" dirty="0"/>
              <a:t>They might start to list things like:</a:t>
            </a:r>
          </a:p>
          <a:p>
            <a:pPr marL="171450" indent="-171450">
              <a:buFont typeface="Arial" panose="020B0604020202020204" pitchFamily="34" charset="0"/>
              <a:buChar char="•"/>
            </a:pPr>
            <a:r>
              <a:rPr lang="en-AU" b="0" dirty="0"/>
              <a:t>Hyperarousal responses, such as an elevated heart rate, being hypervigilant, aggressiveness, ‘fight or flight’, running out of the room</a:t>
            </a:r>
          </a:p>
          <a:p>
            <a:pPr marL="171450" indent="-171450">
              <a:buFont typeface="Arial" panose="020B0604020202020204" pitchFamily="34" charset="0"/>
              <a:buChar char="•"/>
            </a:pPr>
            <a:r>
              <a:rPr lang="en-AU" b="0" dirty="0" err="1"/>
              <a:t>Hypoarousal</a:t>
            </a:r>
            <a:r>
              <a:rPr lang="en-AU" b="0" dirty="0"/>
              <a:t> responses, such as being shut down, having a flat affect, quiet and withdrawn, collapsed in posture, lethargic</a:t>
            </a:r>
          </a:p>
          <a:p>
            <a:pPr marL="171450" indent="-171450">
              <a:buFont typeface="Arial" panose="020B0604020202020204" pitchFamily="34" charset="0"/>
              <a:buChar char="•"/>
            </a:pPr>
            <a:r>
              <a:rPr lang="en-AU" b="0" dirty="0"/>
              <a:t>Having learning challenges such as struggling to retain information, finding it hard to concentrate</a:t>
            </a:r>
          </a:p>
          <a:p>
            <a:pPr marL="171450" indent="-171450">
              <a:buFont typeface="Arial" panose="020B0604020202020204" pitchFamily="34" charset="0"/>
              <a:buChar char="•"/>
            </a:pPr>
            <a:r>
              <a:rPr lang="en-AU" b="0" dirty="0"/>
              <a:t>Poor self-esteem with a sense of oneself as being ‘useless’, ‘hopeless’ or ‘just stupid’ etc </a:t>
            </a:r>
            <a:r>
              <a:rPr lang="en-AU" b="0" dirty="0" err="1"/>
              <a:t>etc</a:t>
            </a:r>
            <a:r>
              <a:rPr lang="en-AU" b="0" dirty="0"/>
              <a:t>.</a:t>
            </a:r>
          </a:p>
          <a:p>
            <a:pPr marL="0" indent="0">
              <a:buFont typeface="Arial" panose="020B0604020202020204" pitchFamily="34" charset="0"/>
              <a:buNone/>
            </a:pPr>
            <a:endParaRPr lang="en-AU" b="0" dirty="0"/>
          </a:p>
          <a:p>
            <a:pPr marL="0" indent="0">
              <a:buFont typeface="Arial" panose="020B0604020202020204" pitchFamily="34" charset="0"/>
              <a:buNone/>
            </a:pPr>
            <a:r>
              <a:rPr lang="en-AU" b="0" dirty="0"/>
              <a:t>Then – having made that list, ask the group to start thinking about what the impacts of working with traumatised students might be, including what the impact of vicarious trauma might be.</a:t>
            </a:r>
          </a:p>
          <a:p>
            <a:pPr marL="0" indent="0">
              <a:buFont typeface="Arial" panose="020B0604020202020204" pitchFamily="34" charset="0"/>
              <a:buNone/>
            </a:pPr>
            <a:endParaRPr lang="en-AU" b="0" dirty="0"/>
          </a:p>
          <a:p>
            <a:pPr marL="0" indent="0">
              <a:buFont typeface="Arial" panose="020B0604020202020204" pitchFamily="34" charset="0"/>
              <a:buNone/>
            </a:pPr>
            <a:r>
              <a:rPr lang="en-AU" b="0" dirty="0"/>
              <a:t>What is likely to emerge is that is a very similar list – but may have a slightly different presentation.  For example, a child might run out of the room to avoid a threat whereas a staff member may just not turn up to a meeting!</a:t>
            </a:r>
          </a:p>
          <a:p>
            <a:pPr marL="0" indent="0">
              <a:buFont typeface="Arial" panose="020B0604020202020204" pitchFamily="34" charset="0"/>
              <a:buNone/>
            </a:pPr>
            <a:endParaRPr lang="en-AU" b="0" dirty="0"/>
          </a:p>
          <a:p>
            <a:pPr marL="0" indent="0">
              <a:buFont typeface="Arial" panose="020B0604020202020204" pitchFamily="34" charset="0"/>
              <a:buNone/>
            </a:pPr>
            <a:r>
              <a:rPr lang="en-AU" b="0" dirty="0"/>
              <a:t>The purpose of this is to gently help the staff group to understand that the impacts of working with traumatised students can be quite significant, and look like trauma, if we don’t look after ourselves and equally if we don’t understand these impacts.</a:t>
            </a:r>
          </a:p>
        </p:txBody>
      </p:sp>
      <p:sp>
        <p:nvSpPr>
          <p:cNvPr id="4" name="Slide Number Placeholder 3"/>
          <p:cNvSpPr>
            <a:spLocks noGrp="1"/>
          </p:cNvSpPr>
          <p:nvPr>
            <p:ph type="sldNum" sz="quarter" idx="5"/>
          </p:nvPr>
        </p:nvSpPr>
        <p:spPr/>
        <p:txBody>
          <a:bodyPr/>
          <a:lstStyle/>
          <a:p>
            <a:fld id="{809C2E27-FBE6-4A6B-A6AB-8B1517032ED3}" type="slidenum">
              <a:rPr lang="en-AU" smtClean="0"/>
              <a:t>9</a:t>
            </a:fld>
            <a:endParaRPr lang="en-AU"/>
          </a:p>
        </p:txBody>
      </p:sp>
    </p:spTree>
    <p:extLst>
      <p:ext uri="{BB962C8B-B14F-4D97-AF65-F5344CB8AC3E}">
        <p14:creationId xmlns:p14="http://schemas.microsoft.com/office/powerpoint/2010/main" val="364460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2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Master" Target="../slideMasters/slideMaster4.xml"/><Relationship Id="rId4" Type="http://schemas.openxmlformats.org/officeDocument/2006/relationships/image" Target="../media/image29.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4.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Master" Target="../slideMasters/slideMaster4.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4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alo Title Page">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6" name="Subtitle 2"/>
          <p:cNvSpPr>
            <a:spLocks noGrp="1"/>
          </p:cNvSpPr>
          <p:nvPr>
            <p:ph type="subTitle" idx="1" hasCustomPrompt="1"/>
          </p:nvPr>
        </p:nvSpPr>
        <p:spPr>
          <a:xfrm>
            <a:off x="792480" y="2194560"/>
            <a:ext cx="4373353" cy="2840736"/>
          </a:xfrm>
          <a:prstGeom prst="rect">
            <a:avLst/>
          </a:prstGeom>
        </p:spPr>
        <p:txBody>
          <a:bodyPr/>
          <a:lstStyle>
            <a:lvl1pPr marL="0" indent="0" algn="l">
              <a:buNone/>
              <a:defRPr sz="4000" b="1" i="0">
                <a:solidFill>
                  <a:srgbClr val="FFD100"/>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Understanding and Responding to Trauma</a:t>
            </a:r>
          </a:p>
          <a:p>
            <a:r>
              <a:rPr lang="en-US" dirty="0"/>
              <a:t>SMART 2020</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162" y="6064745"/>
            <a:ext cx="1564064" cy="607076"/>
          </a:xfrm>
          <a:prstGeom prst="rect">
            <a:avLst/>
          </a:prstGeom>
        </p:spPr>
      </p:pic>
      <p:grpSp>
        <p:nvGrpSpPr>
          <p:cNvPr id="10" name="Group 9"/>
          <p:cNvGrpSpPr/>
          <p:nvPr userDrawn="1"/>
        </p:nvGrpSpPr>
        <p:grpSpPr>
          <a:xfrm>
            <a:off x="1925545" y="6064745"/>
            <a:ext cx="4914784" cy="631566"/>
            <a:chOff x="1925545" y="6064745"/>
            <a:chExt cx="4914784" cy="631566"/>
          </a:xfrm>
        </p:grpSpPr>
        <p:sp>
          <p:nvSpPr>
            <p:cNvPr id="7"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9" name="Picture 8"/>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35729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Copy Page 7">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556060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Copy Page 8">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2"/>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4009211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Copy Page 9">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
            <a:ext cx="12188821" cy="6856212"/>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626288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Copy Page 10">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
            <a:ext cx="12188821" cy="6856211"/>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15957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Copy Page 1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893"/>
            <a:ext cx="12188819" cy="6856211"/>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190167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pic>
        <p:nvPicPr>
          <p:cNvPr id="8" name="Picture 7" descr="ACF%20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288" y="892133"/>
            <a:ext cx="4381645" cy="4391252"/>
          </a:xfrm>
          <a:prstGeom prst="rect">
            <a:avLst/>
          </a:prstGeom>
        </p:spPr>
      </p:pic>
      <p:grpSp>
        <p:nvGrpSpPr>
          <p:cNvPr id="7" name="Group 6"/>
          <p:cNvGrpSpPr/>
          <p:nvPr userDrawn="1"/>
        </p:nvGrpSpPr>
        <p:grpSpPr>
          <a:xfrm>
            <a:off x="1925545" y="6201905"/>
            <a:ext cx="4914784" cy="631566"/>
            <a:chOff x="1925545" y="6064745"/>
            <a:chExt cx="4914784" cy="631566"/>
          </a:xfrm>
        </p:grpSpPr>
        <p:sp>
          <p:nvSpPr>
            <p:cNvPr id="9"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0" name="Picture 9"/>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498370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8" name="Subtitle 2"/>
          <p:cNvSpPr>
            <a:spLocks noGrp="1"/>
          </p:cNvSpPr>
          <p:nvPr>
            <p:ph type="subTitle" idx="1" hasCustomPrompt="1"/>
          </p:nvPr>
        </p:nvSpPr>
        <p:spPr>
          <a:xfrm>
            <a:off x="407773" y="2656702"/>
            <a:ext cx="4261764" cy="2378593"/>
          </a:xfrm>
          <a:prstGeom prst="rect">
            <a:avLst/>
          </a:prstGeom>
        </p:spPr>
        <p:txBody>
          <a:bodyPr/>
          <a:lstStyle>
            <a:lvl1pPr marL="0" indent="0" algn="l">
              <a:buNone/>
              <a:defRPr sz="4000" b="1" i="0">
                <a:solidFill>
                  <a:schemeClr val="bg1"/>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773" y="5830459"/>
            <a:ext cx="1912984" cy="742506"/>
          </a:xfrm>
          <a:prstGeom prst="rect">
            <a:avLst/>
          </a:prstGeom>
        </p:spPr>
      </p:pic>
      <p:sp>
        <p:nvSpPr>
          <p:cNvPr id="13" name="Subtitle 2"/>
          <p:cNvSpPr txBox="1">
            <a:spLocks/>
          </p:cNvSpPr>
          <p:nvPr userDrawn="1"/>
        </p:nvSpPr>
        <p:spPr>
          <a:xfrm>
            <a:off x="407773" y="457200"/>
            <a:ext cx="4414164" cy="70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dirty="0"/>
              <a:t>Professional Education Services </a:t>
            </a:r>
            <a:r>
              <a:rPr lang="en-US" sz="1600" dirty="0" err="1"/>
              <a:t>professionals.childhood.org.au</a:t>
            </a:r>
            <a:endParaRPr lang="en-US" sz="1600" dirty="0"/>
          </a:p>
        </p:txBody>
      </p:sp>
    </p:spTree>
    <p:extLst>
      <p:ext uri="{BB962C8B-B14F-4D97-AF65-F5344CB8AC3E}">
        <p14:creationId xmlns:p14="http://schemas.microsoft.com/office/powerpoint/2010/main" val="1383189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 Pag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54577" y="5348818"/>
            <a:ext cx="2127938" cy="825938"/>
          </a:xfrm>
          <a:prstGeom prst="rect">
            <a:avLst/>
          </a:prstGeom>
        </p:spPr>
      </p:pic>
      <p:sp>
        <p:nvSpPr>
          <p:cNvPr id="16" name="TextBox 15"/>
          <p:cNvSpPr txBox="1"/>
          <p:nvPr userDrawn="1"/>
        </p:nvSpPr>
        <p:spPr>
          <a:xfrm>
            <a:off x="3318387" y="1415527"/>
            <a:ext cx="5678128" cy="3647152"/>
          </a:xfrm>
          <a:prstGeom prst="rect">
            <a:avLst/>
          </a:prstGeom>
          <a:noFill/>
        </p:spPr>
        <p:txBody>
          <a:bodyPr wrap="square" rtlCol="0">
            <a:spAutoFit/>
          </a:bodyPr>
          <a:lstStyle/>
          <a:p>
            <a:pPr algn="ctr"/>
            <a:r>
              <a:rPr lang="en-US" sz="2100" b="1" i="0" spc="0" dirty="0">
                <a:solidFill>
                  <a:schemeClr val="bg1"/>
                </a:solidFill>
                <a:latin typeface="Helvetica Neue" charset="0"/>
                <a:ea typeface="Helvetica Neue" charset="0"/>
                <a:cs typeface="Helvetica Neue" charset="0"/>
              </a:rPr>
              <a:t>The Australian Childhood Foundation </a:t>
            </a:r>
          </a:p>
          <a:p>
            <a:pPr algn="ctr"/>
            <a:r>
              <a:rPr lang="en-US" sz="2100" b="1" i="0" dirty="0">
                <a:solidFill>
                  <a:schemeClr val="bg1"/>
                </a:solidFill>
                <a:latin typeface="Helvetica Neue" charset="0"/>
                <a:ea typeface="Helvetica Neue" charset="0"/>
                <a:cs typeface="Helvetica Neue" charset="0"/>
              </a:rPr>
              <a:t>acknowledges Aboriginal and </a:t>
            </a:r>
          </a:p>
          <a:p>
            <a:pPr algn="ctr"/>
            <a:r>
              <a:rPr lang="en-US" sz="2100" b="1" i="0" dirty="0">
                <a:solidFill>
                  <a:schemeClr val="bg1"/>
                </a:solidFill>
                <a:latin typeface="Helvetica Neue" charset="0"/>
                <a:ea typeface="Helvetica Neue" charset="0"/>
                <a:cs typeface="Helvetica Neue" charset="0"/>
              </a:rPr>
              <a:t>Torres Strait Islander peoples as the traditional custodians and owners of this land and waters. We pay our respects to their Elders past and present and to the children who are their leaders of tomorrow. We acknowledge their history and living culture and the many thousands of years in which they have raised their children to be safe and strong.</a:t>
            </a:r>
          </a:p>
        </p:txBody>
      </p:sp>
    </p:spTree>
    <p:extLst>
      <p:ext uri="{BB962C8B-B14F-4D97-AF65-F5344CB8AC3E}">
        <p14:creationId xmlns:p14="http://schemas.microsoft.com/office/powerpoint/2010/main" val="278688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2" name="Rectangle 11"/>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1"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rgbClr val="63666A"/>
                </a:solidFill>
                <a:latin typeface="Helvetica Neue" charset="0"/>
                <a:ea typeface="Helvetica Neue" charset="0"/>
                <a:cs typeface="Helvetica Neue" charset="0"/>
              </a:defRPr>
            </a:lvl1pPr>
            <a:lvl2pPr>
              <a:lnSpc>
                <a:spcPct val="100000"/>
              </a:lnSpc>
              <a:defRPr sz="2200" b="0" i="0">
                <a:solidFill>
                  <a:srgbClr val="63666A"/>
                </a:solidFill>
                <a:latin typeface="Helvetica Neue" charset="0"/>
                <a:ea typeface="Helvetica Neue" charset="0"/>
                <a:cs typeface="Helvetica Neue" charset="0"/>
              </a:defRPr>
            </a:lvl2pPr>
            <a:lvl3pPr>
              <a:lnSpc>
                <a:spcPct val="100000"/>
              </a:lnSpc>
              <a:defRPr sz="2200" b="0" i="0">
                <a:solidFill>
                  <a:srgbClr val="63666A"/>
                </a:solidFill>
                <a:latin typeface="Helvetica Neue" charset="0"/>
                <a:ea typeface="Helvetica Neue" charset="0"/>
                <a:cs typeface="Helvetica Neue" charset="0"/>
              </a:defRPr>
            </a:lvl3pPr>
            <a:lvl4pPr>
              <a:lnSpc>
                <a:spcPct val="100000"/>
              </a:lnSpc>
              <a:defRPr sz="2200" b="0" i="0">
                <a:solidFill>
                  <a:srgbClr val="63666A"/>
                </a:solidFill>
                <a:latin typeface="Helvetica Neue" charset="0"/>
                <a:ea typeface="Helvetica Neue" charset="0"/>
                <a:cs typeface="Helvetica Neue" charset="0"/>
              </a:defRPr>
            </a:lvl4pPr>
            <a:lvl5pPr>
              <a:lnSpc>
                <a:spcPct val="100000"/>
              </a:lnSpc>
              <a:defRPr sz="22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4219443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212384" cy="6869465"/>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6493339" cy="1325563"/>
          </a:xfrm>
        </p:spPr>
        <p:txBody>
          <a:bodyPr>
            <a:normAutofit/>
          </a:bodyPr>
          <a:lstStyle>
            <a:lvl1pPr>
              <a:defRPr sz="3200" b="1">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11"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chemeClr val="bg1"/>
                </a:solidFill>
                <a:latin typeface="Helvetica Neue" charset="0"/>
                <a:ea typeface="Helvetica Neue" charset="0"/>
                <a:cs typeface="Helvetica Neue" charset="0"/>
              </a:defRPr>
            </a:lvl1pPr>
            <a:lvl2pPr>
              <a:lnSpc>
                <a:spcPct val="100000"/>
              </a:lnSpc>
              <a:defRPr sz="2200" b="0" i="0">
                <a:solidFill>
                  <a:schemeClr val="bg1"/>
                </a:solidFill>
                <a:latin typeface="Helvetica Neue" charset="0"/>
                <a:ea typeface="Helvetica Neue" charset="0"/>
                <a:cs typeface="Helvetica Neue" charset="0"/>
              </a:defRPr>
            </a:lvl2pPr>
            <a:lvl3pPr>
              <a:lnSpc>
                <a:spcPct val="100000"/>
              </a:lnSpc>
              <a:defRPr sz="2200" b="0" i="0">
                <a:solidFill>
                  <a:schemeClr val="bg1"/>
                </a:solidFill>
                <a:latin typeface="Helvetica Neue" charset="0"/>
                <a:ea typeface="Helvetica Neue" charset="0"/>
                <a:cs typeface="Helvetica Neue" charset="0"/>
              </a:defRPr>
            </a:lvl3pPr>
            <a:lvl4pPr>
              <a:lnSpc>
                <a:spcPct val="100000"/>
              </a:lnSpc>
              <a:defRPr sz="2200" b="0" i="0">
                <a:solidFill>
                  <a:schemeClr val="bg1"/>
                </a:solidFill>
                <a:latin typeface="Helvetica Neue" charset="0"/>
                <a:ea typeface="Helvetica Neue" charset="0"/>
                <a:cs typeface="Helvetica Neue" charset="0"/>
              </a:defRPr>
            </a:lvl4pPr>
            <a:lvl5pPr>
              <a:lnSpc>
                <a:spcPct val="100000"/>
              </a:lnSpc>
              <a:defRPr sz="22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404481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Left - FADED CIRCLES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7"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8"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9697799" y="4349093"/>
            <a:ext cx="184666" cy="369332"/>
          </a:xfrm>
          <a:prstGeom prst="rect">
            <a:avLst/>
          </a:prstGeom>
          <a:noFill/>
        </p:spPr>
        <p:txBody>
          <a:bodyPr wrap="none" rtlCol="0">
            <a:spAutoFit/>
          </a:bodyPr>
          <a:lstStyle/>
          <a:p>
            <a:endParaRPr lang="en-US" dirty="0"/>
          </a:p>
        </p:txBody>
      </p:sp>
      <p:sp>
        <p:nvSpPr>
          <p:cNvPr id="5" name="TextBox 4"/>
          <p:cNvSpPr txBox="1"/>
          <p:nvPr userDrawn="1"/>
        </p:nvSpPr>
        <p:spPr>
          <a:xfrm>
            <a:off x="7946808" y="3540854"/>
            <a:ext cx="184666" cy="369332"/>
          </a:xfrm>
          <a:prstGeom prst="rect">
            <a:avLst/>
          </a:prstGeom>
          <a:noFill/>
        </p:spPr>
        <p:txBody>
          <a:bodyPr wrap="none" rtlCol="0">
            <a:spAutoFit/>
          </a:bodyPr>
          <a:lstStyle/>
          <a:p>
            <a:endParaRPr lang="en-US" dirty="0"/>
          </a:p>
        </p:txBody>
      </p:sp>
      <p:grpSp>
        <p:nvGrpSpPr>
          <p:cNvPr id="11" name="Group 10"/>
          <p:cNvGrpSpPr/>
          <p:nvPr userDrawn="1"/>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05335221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out Watermark">
    <p:spTree>
      <p:nvGrpSpPr>
        <p:cNvPr id="1" name=""/>
        <p:cNvGrpSpPr/>
        <p:nvPr/>
      </p:nvGrpSpPr>
      <p:grpSpPr>
        <a:xfrm>
          <a:off x="0" y="0"/>
          <a:ext cx="0" cy="0"/>
          <a:chOff x="0" y="0"/>
          <a:chExt cx="0" cy="0"/>
        </a:xfrm>
      </p:grpSpPr>
      <p:sp>
        <p:nvSpPr>
          <p:cNvPr id="8" name="Rectangle 7"/>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1"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2" name="Content Placeholder 2"/>
          <p:cNvSpPr>
            <a:spLocks noGrp="1"/>
          </p:cNvSpPr>
          <p:nvPr>
            <p:ph idx="1"/>
          </p:nvPr>
        </p:nvSpPr>
        <p:spPr>
          <a:xfrm>
            <a:off x="679622" y="1825625"/>
            <a:ext cx="6493338"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181976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Diagra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1" name="Rectangle 10"/>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5"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rgbClr val="63666A"/>
                </a:solidFill>
                <a:latin typeface="Helvetica Neue" charset="0"/>
                <a:ea typeface="Helvetica Neue" charset="0"/>
                <a:cs typeface="Helvetica Neue" charset="0"/>
              </a:defRPr>
            </a:lvl1pPr>
            <a:lvl2pPr>
              <a:lnSpc>
                <a:spcPct val="100000"/>
              </a:lnSpc>
              <a:defRPr sz="2200" b="0" i="0">
                <a:solidFill>
                  <a:srgbClr val="63666A"/>
                </a:solidFill>
                <a:latin typeface="Helvetica Neue" charset="0"/>
                <a:ea typeface="Helvetica Neue" charset="0"/>
                <a:cs typeface="Helvetica Neue" charset="0"/>
              </a:defRPr>
            </a:lvl2pPr>
            <a:lvl3pPr>
              <a:lnSpc>
                <a:spcPct val="100000"/>
              </a:lnSpc>
              <a:defRPr sz="2200" b="0" i="0">
                <a:solidFill>
                  <a:srgbClr val="63666A"/>
                </a:solidFill>
                <a:latin typeface="Helvetica Neue" charset="0"/>
                <a:ea typeface="Helvetica Neue" charset="0"/>
                <a:cs typeface="Helvetica Neue" charset="0"/>
              </a:defRPr>
            </a:lvl3pPr>
            <a:lvl4pPr>
              <a:lnSpc>
                <a:spcPct val="100000"/>
              </a:lnSpc>
              <a:defRPr sz="2200" b="0" i="0">
                <a:solidFill>
                  <a:srgbClr val="63666A"/>
                </a:solidFill>
                <a:latin typeface="Helvetica Neue" charset="0"/>
                <a:ea typeface="Helvetica Neue" charset="0"/>
                <a:cs typeface="Helvetica Neue" charset="0"/>
              </a:defRPr>
            </a:lvl4pPr>
            <a:lvl5pPr>
              <a:lnSpc>
                <a:spcPct val="100000"/>
              </a:lnSpc>
              <a:defRPr sz="22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16"/>
          <p:cNvSpPr>
            <a:spLocks noGrp="1"/>
          </p:cNvSpPr>
          <p:nvPr>
            <p:ph type="pic" sz="quarter" idx="13"/>
          </p:nvPr>
        </p:nvSpPr>
        <p:spPr>
          <a:xfrm>
            <a:off x="7172325" y="0"/>
            <a:ext cx="5019675" cy="5999163"/>
          </a:xfrm>
        </p:spPr>
        <p:txBody>
          <a:bodyPr/>
          <a:lstStyle/>
          <a:p>
            <a:endParaRPr lang="en-US"/>
          </a:p>
        </p:txBody>
      </p:sp>
      <p:sp>
        <p:nvSpPr>
          <p:cNvPr id="19" name="Subtitle 2"/>
          <p:cNvSpPr txBox="1">
            <a:spLocks/>
          </p:cNvSpPr>
          <p:nvPr userDrawn="1"/>
        </p:nvSpPr>
        <p:spPr>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2487446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with Diagra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1" name="Rectangle 10"/>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7" name="Picture Placeholder 16"/>
          <p:cNvSpPr>
            <a:spLocks noGrp="1"/>
          </p:cNvSpPr>
          <p:nvPr>
            <p:ph type="pic" sz="quarter" idx="13"/>
          </p:nvPr>
        </p:nvSpPr>
        <p:spPr>
          <a:xfrm>
            <a:off x="679623" y="1690688"/>
            <a:ext cx="11512378" cy="4308475"/>
          </a:xfrm>
        </p:spPr>
        <p:txBody>
          <a:bodyPr/>
          <a:lstStyle/>
          <a:p>
            <a:endParaRPr lang="en-US"/>
          </a:p>
        </p:txBody>
      </p:sp>
      <p:sp>
        <p:nvSpPr>
          <p:cNvPr id="19" name="Subtitle 2"/>
          <p:cNvSpPr txBox="1">
            <a:spLocks/>
          </p:cNvSpPr>
          <p:nvPr userDrawn="1"/>
        </p:nvSpPr>
        <p:spPr>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2406701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8" name="Title 1"/>
          <p:cNvSpPr>
            <a:spLocks noGrp="1"/>
          </p:cNvSpPr>
          <p:nvPr>
            <p:ph type="title"/>
          </p:nvPr>
        </p:nvSpPr>
        <p:spPr>
          <a:xfrm>
            <a:off x="283590" y="1841157"/>
            <a:ext cx="6889372" cy="3064475"/>
          </a:xfrm>
        </p:spPr>
        <p:txBody>
          <a:bodyPr>
            <a:normAutofit/>
          </a:bodyPr>
          <a:lstStyle>
            <a:lvl1pPr>
              <a:defRPr sz="3600" b="1">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Subtitle 2"/>
          <p:cNvSpPr txBox="1">
            <a:spLocks/>
          </p:cNvSpPr>
          <p:nvPr userDrawn="1"/>
        </p:nvSpPr>
        <p:spPr>
          <a:xfrm>
            <a:off x="283590" y="383059"/>
            <a:ext cx="3979492" cy="630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t>Professional Education Services </a:t>
            </a:r>
          </a:p>
          <a:p>
            <a:pPr algn="l">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1053911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5" cy="559510"/>
          </a:xfrm>
          <a:prstGeom prst="rect">
            <a:avLst/>
          </a:prstGeom>
        </p:spPr>
      </p:pic>
      <p:sp>
        <p:nvSpPr>
          <p:cNvPr id="7" name="Title 1"/>
          <p:cNvSpPr>
            <a:spLocks noGrp="1"/>
          </p:cNvSpPr>
          <p:nvPr>
            <p:ph type="title"/>
          </p:nvPr>
        </p:nvSpPr>
        <p:spPr>
          <a:xfrm>
            <a:off x="283590" y="1841157"/>
            <a:ext cx="6889372" cy="3064475"/>
          </a:xfrm>
        </p:spPr>
        <p:txBody>
          <a:bodyPr>
            <a:normAutofit/>
          </a:bodyPr>
          <a:lstStyle>
            <a:lvl1pPr>
              <a:defRPr sz="36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8" name="Subtitle 2"/>
          <p:cNvSpPr txBox="1">
            <a:spLocks/>
          </p:cNvSpPr>
          <p:nvPr userDrawn="1"/>
        </p:nvSpPr>
        <p:spPr>
          <a:xfrm>
            <a:off x="283590" y="383059"/>
            <a:ext cx="3979492" cy="630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solidFill>
                  <a:srgbClr val="ED8B00"/>
                </a:solidFill>
              </a:rPr>
              <a:t>Professional Education Services </a:t>
            </a:r>
          </a:p>
          <a:p>
            <a:pPr algn="l">
              <a:lnSpc>
                <a:spcPct val="100000"/>
              </a:lnSpc>
              <a:spcBef>
                <a:spcPts val="0"/>
              </a:spcBef>
            </a:pPr>
            <a:r>
              <a:rPr lang="en-US" sz="1400" dirty="0" err="1">
                <a:solidFill>
                  <a:srgbClr val="ED8B00"/>
                </a:solidFill>
              </a:rPr>
              <a:t>professionals.childhood.org.au</a:t>
            </a:r>
            <a:endParaRPr lang="en-US" sz="1400" dirty="0">
              <a:solidFill>
                <a:srgbClr val="ED8B00"/>
              </a:solidFill>
            </a:endParaRPr>
          </a:p>
        </p:txBody>
      </p:sp>
    </p:spTree>
    <p:extLst>
      <p:ext uri="{BB962C8B-B14F-4D97-AF65-F5344CB8AC3E}">
        <p14:creationId xmlns:p14="http://schemas.microsoft.com/office/powerpoint/2010/main" val="2464441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3548" y="5017477"/>
            <a:ext cx="2150973" cy="834879"/>
          </a:xfrm>
          <a:prstGeom prst="rect">
            <a:avLst/>
          </a:prstGeom>
        </p:spPr>
      </p:pic>
      <p:sp>
        <p:nvSpPr>
          <p:cNvPr id="10" name="Title 1"/>
          <p:cNvSpPr>
            <a:spLocks noGrp="1"/>
          </p:cNvSpPr>
          <p:nvPr>
            <p:ph type="title" hasCustomPrompt="1"/>
          </p:nvPr>
        </p:nvSpPr>
        <p:spPr>
          <a:xfrm>
            <a:off x="3446584" y="2497015"/>
            <a:ext cx="5380893" cy="2051539"/>
          </a:xfrm>
        </p:spPr>
        <p:txBody>
          <a:bodyPr>
            <a:normAutofit/>
          </a:bodyPr>
          <a:lstStyle>
            <a:lvl1pPr algn="ctr">
              <a:defRPr sz="3600" b="1">
                <a:solidFill>
                  <a:schemeClr val="bg1"/>
                </a:solidFill>
                <a:latin typeface="Helvetica Neue" charset="0"/>
                <a:ea typeface="Helvetica Neue" charset="0"/>
                <a:cs typeface="Helvetica Neue" charset="0"/>
              </a:defRPr>
            </a:lvl1pPr>
          </a:lstStyle>
          <a:p>
            <a:r>
              <a:rPr lang="en-US" dirty="0"/>
              <a:t>Click to edit </a:t>
            </a:r>
            <a:br>
              <a:rPr lang="en-US" dirty="0"/>
            </a:br>
            <a:r>
              <a:rPr lang="en-US" dirty="0"/>
              <a:t>Master title style</a:t>
            </a:r>
          </a:p>
        </p:txBody>
      </p:sp>
      <p:sp>
        <p:nvSpPr>
          <p:cNvPr id="11" name="Subtitle 2"/>
          <p:cNvSpPr txBox="1">
            <a:spLocks/>
          </p:cNvSpPr>
          <p:nvPr userDrawn="1"/>
        </p:nvSpPr>
        <p:spPr>
          <a:xfrm>
            <a:off x="3446584" y="1324707"/>
            <a:ext cx="5380892" cy="7033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lnSpc>
                <a:spcPct val="130000"/>
              </a:lnSpc>
              <a:spcBef>
                <a:spcPts val="0"/>
              </a:spcBef>
            </a:pPr>
            <a:r>
              <a:rPr lang="en-US" sz="1400" dirty="0"/>
              <a:t>Professional Education Services </a:t>
            </a:r>
          </a:p>
          <a:p>
            <a:pPr algn="ctr">
              <a:lnSpc>
                <a:spcPct val="13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853422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773" y="5830459"/>
            <a:ext cx="1912984" cy="742506"/>
          </a:xfrm>
          <a:prstGeom prst="rect">
            <a:avLst/>
          </a:prstGeom>
        </p:spPr>
      </p:pic>
      <p:sp>
        <p:nvSpPr>
          <p:cNvPr id="9" name="Subtitle 2"/>
          <p:cNvSpPr txBox="1">
            <a:spLocks/>
          </p:cNvSpPr>
          <p:nvPr userDrawn="1"/>
        </p:nvSpPr>
        <p:spPr>
          <a:xfrm>
            <a:off x="407773" y="457200"/>
            <a:ext cx="4414164" cy="70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dirty="0"/>
              <a:t>Professional Education Services </a:t>
            </a:r>
            <a:r>
              <a:rPr lang="en-US" sz="1600" dirty="0" err="1"/>
              <a:t>professionals.childhood.org.au</a:t>
            </a:r>
            <a:endParaRPr lang="en-US" sz="1600" dirty="0"/>
          </a:p>
        </p:txBody>
      </p:sp>
      <p:sp>
        <p:nvSpPr>
          <p:cNvPr id="2" name="Title 1"/>
          <p:cNvSpPr>
            <a:spLocks noGrp="1"/>
          </p:cNvSpPr>
          <p:nvPr>
            <p:ph type="ctrTitle" hasCustomPrompt="1"/>
          </p:nvPr>
        </p:nvSpPr>
        <p:spPr>
          <a:xfrm>
            <a:off x="504092" y="2002732"/>
            <a:ext cx="4700954" cy="1026647"/>
          </a:xfrm>
        </p:spPr>
        <p:txBody>
          <a:bodyPr anchor="b">
            <a:normAutofit/>
          </a:bodyPr>
          <a:lstStyle>
            <a:lvl1pPr algn="l">
              <a:defRPr sz="3600" b="1">
                <a:solidFill>
                  <a:schemeClr val="bg1"/>
                </a:solidFill>
                <a:latin typeface="Helvetica Neue" charset="0"/>
                <a:ea typeface="Helvetica Neue" charset="0"/>
                <a:cs typeface="Helvetica Neue" charset="0"/>
              </a:defRPr>
            </a:lvl1pPr>
          </a:lstStyle>
          <a:p>
            <a:r>
              <a:rPr lang="en-US" dirty="0"/>
              <a:t>Name</a:t>
            </a:r>
          </a:p>
        </p:txBody>
      </p:sp>
      <p:sp>
        <p:nvSpPr>
          <p:cNvPr id="3" name="Subtitle 2"/>
          <p:cNvSpPr>
            <a:spLocks noGrp="1"/>
          </p:cNvSpPr>
          <p:nvPr>
            <p:ph type="subTitle" idx="1" hasCustomPrompt="1"/>
          </p:nvPr>
        </p:nvSpPr>
        <p:spPr>
          <a:xfrm>
            <a:off x="504092" y="3029379"/>
            <a:ext cx="4700954" cy="1847421"/>
          </a:xfrm>
        </p:spPr>
        <p:txBody>
          <a:bodyPr>
            <a:normAutofit/>
          </a:bodyPr>
          <a:lstStyle>
            <a:lvl1pPr marL="0" indent="0" algn="l">
              <a:buNone/>
              <a:defRPr sz="2000">
                <a:solidFill>
                  <a:schemeClr val="bg1"/>
                </a:solidFill>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Role/Title</a:t>
            </a:r>
            <a:br>
              <a:rPr lang="en-US" dirty="0"/>
            </a:br>
            <a:r>
              <a:rPr lang="en-US" dirty="0"/>
              <a:t>Program</a:t>
            </a:r>
            <a:br>
              <a:rPr lang="en-US" dirty="0"/>
            </a:br>
            <a:r>
              <a:rPr lang="en-US" dirty="0"/>
              <a:t>Mobile</a:t>
            </a:r>
            <a:br>
              <a:rPr lang="en-US" dirty="0"/>
            </a:br>
            <a:r>
              <a:rPr lang="en-US" dirty="0" err="1"/>
              <a:t>email@childhood.org.au</a:t>
            </a:r>
            <a:endParaRPr lang="en-US" dirty="0"/>
          </a:p>
        </p:txBody>
      </p:sp>
    </p:spTree>
    <p:extLst>
      <p:ext uri="{BB962C8B-B14F-4D97-AF65-F5344CB8AC3E}">
        <p14:creationId xmlns:p14="http://schemas.microsoft.com/office/powerpoint/2010/main" val="2107561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8" name="Subtitle 2"/>
          <p:cNvSpPr>
            <a:spLocks noGrp="1"/>
          </p:cNvSpPr>
          <p:nvPr>
            <p:ph type="subTitle" idx="1" hasCustomPrompt="1"/>
          </p:nvPr>
        </p:nvSpPr>
        <p:spPr>
          <a:xfrm>
            <a:off x="407773" y="2656702"/>
            <a:ext cx="4261764" cy="2378593"/>
          </a:xfrm>
          <a:prstGeom prst="rect">
            <a:avLst/>
          </a:prstGeom>
        </p:spPr>
        <p:txBody>
          <a:bodyPr/>
          <a:lstStyle>
            <a:lvl1pPr marL="0" indent="0" algn="l">
              <a:buNone/>
              <a:defRPr sz="4000" b="1" i="0">
                <a:solidFill>
                  <a:schemeClr val="bg1"/>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title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773" y="5830459"/>
            <a:ext cx="1912984" cy="742506"/>
          </a:xfrm>
          <a:prstGeom prst="rect">
            <a:avLst/>
          </a:prstGeom>
        </p:spPr>
      </p:pic>
      <p:sp>
        <p:nvSpPr>
          <p:cNvPr id="13" name="Subtitle 2"/>
          <p:cNvSpPr txBox="1">
            <a:spLocks/>
          </p:cNvSpPr>
          <p:nvPr userDrawn="1"/>
        </p:nvSpPr>
        <p:spPr>
          <a:xfrm>
            <a:off x="407773" y="457200"/>
            <a:ext cx="4414164" cy="70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dirty="0"/>
              <a:t>Professional Education Services </a:t>
            </a:r>
            <a:r>
              <a:rPr lang="en-US" sz="1600" dirty="0" err="1"/>
              <a:t>professionals.childhood.org.au</a:t>
            </a:r>
            <a:endParaRPr lang="en-US" sz="1600" dirty="0"/>
          </a:p>
        </p:txBody>
      </p:sp>
    </p:spTree>
    <p:extLst>
      <p:ext uri="{BB962C8B-B14F-4D97-AF65-F5344CB8AC3E}">
        <p14:creationId xmlns:p14="http://schemas.microsoft.com/office/powerpoint/2010/main" val="150135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knowledgement P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54577" y="4953070"/>
            <a:ext cx="2127938" cy="825938"/>
          </a:xfrm>
          <a:prstGeom prst="rect">
            <a:avLst/>
          </a:prstGeom>
        </p:spPr>
      </p:pic>
      <p:sp>
        <p:nvSpPr>
          <p:cNvPr id="14" name="Subtitle 2"/>
          <p:cNvSpPr txBox="1">
            <a:spLocks/>
          </p:cNvSpPr>
          <p:nvPr userDrawn="1"/>
        </p:nvSpPr>
        <p:spPr>
          <a:xfrm>
            <a:off x="3621025" y="1328929"/>
            <a:ext cx="4949951" cy="6949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lnSpc>
                <a:spcPct val="100000"/>
              </a:lnSpc>
              <a:spcBef>
                <a:spcPts val="0"/>
              </a:spcBef>
            </a:pPr>
            <a:r>
              <a:rPr lang="en-US" sz="1400" dirty="0"/>
              <a:t>Professional Education Services </a:t>
            </a:r>
          </a:p>
          <a:p>
            <a:pPr algn="ctr">
              <a:lnSpc>
                <a:spcPct val="100000"/>
              </a:lnSpc>
              <a:spcBef>
                <a:spcPts val="0"/>
              </a:spcBef>
            </a:pPr>
            <a:r>
              <a:rPr lang="en-US" sz="1400" dirty="0" err="1"/>
              <a:t>professionals.childhood.org.au</a:t>
            </a:r>
            <a:endParaRPr lang="en-US" sz="1400" dirty="0"/>
          </a:p>
        </p:txBody>
      </p:sp>
      <p:sp>
        <p:nvSpPr>
          <p:cNvPr id="16" name="TextBox 15"/>
          <p:cNvSpPr txBox="1"/>
          <p:nvPr userDrawn="1"/>
        </p:nvSpPr>
        <p:spPr>
          <a:xfrm>
            <a:off x="3491343" y="2325713"/>
            <a:ext cx="5209309" cy="2123658"/>
          </a:xfrm>
          <a:prstGeom prst="rect">
            <a:avLst/>
          </a:prstGeom>
          <a:noFill/>
        </p:spPr>
        <p:txBody>
          <a:bodyPr wrap="square" rtlCol="0">
            <a:spAutoFit/>
          </a:bodyPr>
          <a:lstStyle/>
          <a:p>
            <a:pPr algn="ctr"/>
            <a:r>
              <a:rPr lang="en-US" sz="2200" b="1" i="0" dirty="0">
                <a:solidFill>
                  <a:schemeClr val="bg1"/>
                </a:solidFill>
                <a:latin typeface="Helvetica Neue" charset="0"/>
                <a:ea typeface="Helvetica Neue" charset="0"/>
                <a:cs typeface="Helvetica Neue" charset="0"/>
              </a:rPr>
              <a:t>The Australian Childhood Foundation acknowledges Aboriginal and Torres Strait Islander people as the traditional custodians of this land and we pay our respect to their Elders past, present and future.</a:t>
            </a:r>
          </a:p>
        </p:txBody>
      </p:sp>
    </p:spTree>
    <p:extLst>
      <p:ext uri="{BB962C8B-B14F-4D97-AF65-F5344CB8AC3E}">
        <p14:creationId xmlns:p14="http://schemas.microsoft.com/office/powerpoint/2010/main" val="4100763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2" name="Rectangle 11"/>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1"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rgbClr val="808184"/>
                </a:solidFill>
                <a:latin typeface="Helvetica Neue" charset="0"/>
                <a:ea typeface="Helvetica Neue" charset="0"/>
                <a:cs typeface="Helvetica Neue" charset="0"/>
              </a:defRPr>
            </a:lvl1pPr>
            <a:lvl2pPr>
              <a:lnSpc>
                <a:spcPct val="100000"/>
              </a:lnSpc>
              <a:defRPr sz="2200" b="0" i="0">
                <a:solidFill>
                  <a:srgbClr val="808184"/>
                </a:solidFill>
                <a:latin typeface="Helvetica Neue" charset="0"/>
                <a:ea typeface="Helvetica Neue" charset="0"/>
                <a:cs typeface="Helvetica Neue" charset="0"/>
              </a:defRPr>
            </a:lvl2pPr>
            <a:lvl3pPr>
              <a:lnSpc>
                <a:spcPct val="100000"/>
              </a:lnSpc>
              <a:defRPr sz="2200" b="0" i="0">
                <a:solidFill>
                  <a:srgbClr val="808184"/>
                </a:solidFill>
                <a:latin typeface="Helvetica Neue" charset="0"/>
                <a:ea typeface="Helvetica Neue" charset="0"/>
                <a:cs typeface="Helvetica Neue" charset="0"/>
              </a:defRPr>
            </a:lvl3pPr>
            <a:lvl4pPr>
              <a:lnSpc>
                <a:spcPct val="100000"/>
              </a:lnSpc>
              <a:defRPr sz="2200" b="0" i="0">
                <a:solidFill>
                  <a:srgbClr val="808184"/>
                </a:solidFill>
                <a:latin typeface="Helvetica Neue" charset="0"/>
                <a:ea typeface="Helvetica Neue" charset="0"/>
                <a:cs typeface="Helvetica Neue" charset="0"/>
              </a:defRPr>
            </a:lvl4pPr>
            <a:lvl5pPr>
              <a:lnSpc>
                <a:spcPct val="100000"/>
              </a:lnSpc>
              <a:defRPr sz="2200" b="0" i="0">
                <a:solidFill>
                  <a:srgbClr val="808184"/>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55676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 no photo">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2" name="Title 1"/>
          <p:cNvSpPr>
            <a:spLocks noGrp="1"/>
          </p:cNvSpPr>
          <p:nvPr>
            <p:ph type="title"/>
          </p:nvPr>
        </p:nvSpPr>
        <p:spPr>
          <a:xfrm>
            <a:off x="838200" y="365125"/>
            <a:ext cx="694029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3" name="Content Placeholder 2"/>
          <p:cNvSpPr>
            <a:spLocks noGrp="1"/>
          </p:cNvSpPr>
          <p:nvPr>
            <p:ph idx="1"/>
          </p:nvPr>
        </p:nvSpPr>
        <p:spPr>
          <a:xfrm>
            <a:off x="838200" y="1825625"/>
            <a:ext cx="6288464"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1925545" y="6201905"/>
            <a:ext cx="4914784" cy="631566"/>
            <a:chOff x="1925545" y="6064745"/>
            <a:chExt cx="4914784" cy="631566"/>
          </a:xfrm>
        </p:grpSpPr>
        <p:sp>
          <p:nvSpPr>
            <p:cNvPr id="10"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1" name="Picture 10"/>
            <p:cNvPicPr>
              <a:picLocks noChangeAspect="1"/>
            </p:cNvPicPr>
            <p:nvPr userDrawn="1"/>
          </p:nvPicPr>
          <p:blipFill>
            <a:blip r:embed="rId3"/>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525608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212384" cy="6869465"/>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6493339" cy="1325563"/>
          </a:xfrm>
        </p:spPr>
        <p:txBody>
          <a:bodyPr>
            <a:normAutofit/>
          </a:bodyPr>
          <a:lstStyle>
            <a:lvl1pPr>
              <a:defRPr sz="3200" b="1">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11"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chemeClr val="bg1"/>
                </a:solidFill>
                <a:latin typeface="Helvetica Neue" charset="0"/>
                <a:ea typeface="Helvetica Neue" charset="0"/>
                <a:cs typeface="Helvetica Neue" charset="0"/>
              </a:defRPr>
            </a:lvl1pPr>
            <a:lvl2pPr>
              <a:lnSpc>
                <a:spcPct val="100000"/>
              </a:lnSpc>
              <a:defRPr sz="2200" b="0" i="0">
                <a:solidFill>
                  <a:schemeClr val="bg1"/>
                </a:solidFill>
                <a:latin typeface="Helvetica Neue" charset="0"/>
                <a:ea typeface="Helvetica Neue" charset="0"/>
                <a:cs typeface="Helvetica Neue" charset="0"/>
              </a:defRPr>
            </a:lvl2pPr>
            <a:lvl3pPr>
              <a:lnSpc>
                <a:spcPct val="100000"/>
              </a:lnSpc>
              <a:defRPr sz="2200" b="0" i="0">
                <a:solidFill>
                  <a:schemeClr val="bg1"/>
                </a:solidFill>
                <a:latin typeface="Helvetica Neue" charset="0"/>
                <a:ea typeface="Helvetica Neue" charset="0"/>
                <a:cs typeface="Helvetica Neue" charset="0"/>
              </a:defRPr>
            </a:lvl3pPr>
            <a:lvl4pPr>
              <a:lnSpc>
                <a:spcPct val="100000"/>
              </a:lnSpc>
              <a:defRPr sz="2200" b="0" i="0">
                <a:solidFill>
                  <a:schemeClr val="bg1"/>
                </a:solidFill>
                <a:latin typeface="Helvetica Neue" charset="0"/>
                <a:ea typeface="Helvetica Neue" charset="0"/>
                <a:cs typeface="Helvetica Neue" charset="0"/>
              </a:defRPr>
            </a:lvl4pPr>
            <a:lvl5pPr>
              <a:lnSpc>
                <a:spcPct val="100000"/>
              </a:lnSpc>
              <a:defRPr sz="22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1791329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out Watermark">
    <p:spTree>
      <p:nvGrpSpPr>
        <p:cNvPr id="1" name=""/>
        <p:cNvGrpSpPr/>
        <p:nvPr/>
      </p:nvGrpSpPr>
      <p:grpSpPr>
        <a:xfrm>
          <a:off x="0" y="0"/>
          <a:ext cx="0" cy="0"/>
          <a:chOff x="0" y="0"/>
          <a:chExt cx="0" cy="0"/>
        </a:xfrm>
      </p:grpSpPr>
      <p:sp>
        <p:nvSpPr>
          <p:cNvPr id="8" name="Rectangle 7"/>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1"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2" name="Content Placeholder 2"/>
          <p:cNvSpPr>
            <a:spLocks noGrp="1"/>
          </p:cNvSpPr>
          <p:nvPr>
            <p:ph idx="1"/>
          </p:nvPr>
        </p:nvSpPr>
        <p:spPr>
          <a:xfrm>
            <a:off x="679622" y="1825625"/>
            <a:ext cx="6493338"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ubtitle 2"/>
          <p:cNvSpPr txBox="1">
            <a:spLocks/>
          </p:cNvSpPr>
          <p:nvPr userDrawn="1"/>
        </p:nvSpPr>
        <p:spPr>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98355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with Diagra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1" name="Rectangle 10"/>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5" name="Content Placeholder 2"/>
          <p:cNvSpPr>
            <a:spLocks noGrp="1"/>
          </p:cNvSpPr>
          <p:nvPr>
            <p:ph idx="1"/>
          </p:nvPr>
        </p:nvSpPr>
        <p:spPr>
          <a:xfrm>
            <a:off x="679622" y="1825625"/>
            <a:ext cx="6493338" cy="3660775"/>
          </a:xfrm>
          <a:prstGeom prst="rect">
            <a:avLst/>
          </a:prstGeom>
        </p:spPr>
        <p:txBody>
          <a:bodyPr>
            <a:normAutofit/>
          </a:bodyPr>
          <a:lstStyle>
            <a:lvl1pPr>
              <a:lnSpc>
                <a:spcPct val="100000"/>
              </a:lnSpc>
              <a:defRPr sz="2200" b="0" i="0">
                <a:solidFill>
                  <a:srgbClr val="63666A"/>
                </a:solidFill>
                <a:latin typeface="Helvetica Neue" charset="0"/>
                <a:ea typeface="Helvetica Neue" charset="0"/>
                <a:cs typeface="Helvetica Neue" charset="0"/>
              </a:defRPr>
            </a:lvl1pPr>
            <a:lvl2pPr>
              <a:lnSpc>
                <a:spcPct val="100000"/>
              </a:lnSpc>
              <a:defRPr sz="2200" b="0" i="0">
                <a:solidFill>
                  <a:srgbClr val="63666A"/>
                </a:solidFill>
                <a:latin typeface="Helvetica Neue" charset="0"/>
                <a:ea typeface="Helvetica Neue" charset="0"/>
                <a:cs typeface="Helvetica Neue" charset="0"/>
              </a:defRPr>
            </a:lvl2pPr>
            <a:lvl3pPr>
              <a:lnSpc>
                <a:spcPct val="100000"/>
              </a:lnSpc>
              <a:defRPr sz="2200" b="0" i="0">
                <a:solidFill>
                  <a:srgbClr val="63666A"/>
                </a:solidFill>
                <a:latin typeface="Helvetica Neue" charset="0"/>
                <a:ea typeface="Helvetica Neue" charset="0"/>
                <a:cs typeface="Helvetica Neue" charset="0"/>
              </a:defRPr>
            </a:lvl3pPr>
            <a:lvl4pPr>
              <a:lnSpc>
                <a:spcPct val="100000"/>
              </a:lnSpc>
              <a:defRPr sz="2200" b="0" i="0">
                <a:solidFill>
                  <a:srgbClr val="63666A"/>
                </a:solidFill>
                <a:latin typeface="Helvetica Neue" charset="0"/>
                <a:ea typeface="Helvetica Neue" charset="0"/>
                <a:cs typeface="Helvetica Neue" charset="0"/>
              </a:defRPr>
            </a:lvl4pPr>
            <a:lvl5pPr>
              <a:lnSpc>
                <a:spcPct val="100000"/>
              </a:lnSpc>
              <a:defRPr sz="22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16"/>
          <p:cNvSpPr>
            <a:spLocks noGrp="1"/>
          </p:cNvSpPr>
          <p:nvPr>
            <p:ph type="pic" sz="quarter" idx="13"/>
          </p:nvPr>
        </p:nvSpPr>
        <p:spPr>
          <a:xfrm>
            <a:off x="7172325" y="0"/>
            <a:ext cx="5019675" cy="5999163"/>
          </a:xfrm>
        </p:spPr>
        <p:txBody>
          <a:bodyPr/>
          <a:lstStyle/>
          <a:p>
            <a:endParaRPr lang="en-US"/>
          </a:p>
        </p:txBody>
      </p:sp>
      <p:sp>
        <p:nvSpPr>
          <p:cNvPr id="19" name="Subtitle 2"/>
          <p:cNvSpPr txBox="1">
            <a:spLocks/>
          </p:cNvSpPr>
          <p:nvPr userDrawn="1"/>
        </p:nvSpPr>
        <p:spPr>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3073963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with Diagram">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1" name="Rectangle 10"/>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6493339"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17" name="Picture Placeholder 16"/>
          <p:cNvSpPr>
            <a:spLocks noGrp="1"/>
          </p:cNvSpPr>
          <p:nvPr>
            <p:ph type="pic" sz="quarter" idx="13"/>
          </p:nvPr>
        </p:nvSpPr>
        <p:spPr>
          <a:xfrm>
            <a:off x="679623" y="1690688"/>
            <a:ext cx="11512378" cy="4308475"/>
          </a:xfrm>
        </p:spPr>
        <p:txBody>
          <a:bodyPr/>
          <a:lstStyle/>
          <a:p>
            <a:endParaRPr lang="en-US"/>
          </a:p>
        </p:txBody>
      </p:sp>
      <p:sp>
        <p:nvSpPr>
          <p:cNvPr id="19" name="Subtitle 2"/>
          <p:cNvSpPr txBox="1">
            <a:spLocks/>
          </p:cNvSpPr>
          <p:nvPr userDrawn="1"/>
        </p:nvSpPr>
        <p:spPr>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1606799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8" name="Title 1"/>
          <p:cNvSpPr>
            <a:spLocks noGrp="1"/>
          </p:cNvSpPr>
          <p:nvPr>
            <p:ph type="title"/>
          </p:nvPr>
        </p:nvSpPr>
        <p:spPr>
          <a:xfrm>
            <a:off x="283590" y="1841157"/>
            <a:ext cx="6889372" cy="3064475"/>
          </a:xfrm>
        </p:spPr>
        <p:txBody>
          <a:bodyPr>
            <a:normAutofit/>
          </a:bodyPr>
          <a:lstStyle>
            <a:lvl1pPr>
              <a:defRPr sz="3600" b="1">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Subtitle 2"/>
          <p:cNvSpPr txBox="1">
            <a:spLocks/>
          </p:cNvSpPr>
          <p:nvPr userDrawn="1"/>
        </p:nvSpPr>
        <p:spPr>
          <a:xfrm>
            <a:off x="283590" y="383059"/>
            <a:ext cx="3979492" cy="630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t>Professional Education Services </a:t>
            </a:r>
          </a:p>
          <a:p>
            <a:pPr algn="l">
              <a:lnSpc>
                <a:spcPct val="10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915547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5" cy="559510"/>
          </a:xfrm>
          <a:prstGeom prst="rect">
            <a:avLst/>
          </a:prstGeom>
        </p:spPr>
      </p:pic>
      <p:sp>
        <p:nvSpPr>
          <p:cNvPr id="7" name="Title 1"/>
          <p:cNvSpPr>
            <a:spLocks noGrp="1"/>
          </p:cNvSpPr>
          <p:nvPr>
            <p:ph type="title"/>
          </p:nvPr>
        </p:nvSpPr>
        <p:spPr>
          <a:xfrm>
            <a:off x="283590" y="1841157"/>
            <a:ext cx="6889372" cy="3064475"/>
          </a:xfrm>
        </p:spPr>
        <p:txBody>
          <a:bodyPr>
            <a:normAutofit/>
          </a:bodyPr>
          <a:lstStyle>
            <a:lvl1pPr>
              <a:defRPr sz="3600" b="1">
                <a:solidFill>
                  <a:srgbClr val="ED8B00"/>
                </a:solidFill>
                <a:latin typeface="Helvetica Neue" charset="0"/>
                <a:ea typeface="Helvetica Neue" charset="0"/>
                <a:cs typeface="Helvetica Neue" charset="0"/>
              </a:defRPr>
            </a:lvl1pPr>
          </a:lstStyle>
          <a:p>
            <a:r>
              <a:rPr lang="en-US" dirty="0"/>
              <a:t>Click to edit Master title style</a:t>
            </a:r>
          </a:p>
        </p:txBody>
      </p:sp>
      <p:sp>
        <p:nvSpPr>
          <p:cNvPr id="8" name="Subtitle 2"/>
          <p:cNvSpPr txBox="1">
            <a:spLocks/>
          </p:cNvSpPr>
          <p:nvPr userDrawn="1"/>
        </p:nvSpPr>
        <p:spPr>
          <a:xfrm>
            <a:off x="283590" y="383059"/>
            <a:ext cx="3979492" cy="6301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0"/>
              </a:spcBef>
            </a:pPr>
            <a:r>
              <a:rPr lang="en-US" sz="1400" dirty="0">
                <a:solidFill>
                  <a:srgbClr val="ED8B00"/>
                </a:solidFill>
              </a:rPr>
              <a:t>Professional Education Services </a:t>
            </a:r>
          </a:p>
          <a:p>
            <a:pPr algn="l">
              <a:lnSpc>
                <a:spcPct val="100000"/>
              </a:lnSpc>
              <a:spcBef>
                <a:spcPts val="0"/>
              </a:spcBef>
            </a:pPr>
            <a:r>
              <a:rPr lang="en-US" sz="1400" dirty="0" err="1">
                <a:solidFill>
                  <a:srgbClr val="ED8B00"/>
                </a:solidFill>
              </a:rPr>
              <a:t>professionals.childhood.org.au</a:t>
            </a:r>
            <a:endParaRPr lang="en-US" sz="1400" dirty="0">
              <a:solidFill>
                <a:srgbClr val="ED8B00"/>
              </a:solidFill>
            </a:endParaRPr>
          </a:p>
        </p:txBody>
      </p:sp>
    </p:spTree>
    <p:extLst>
      <p:ext uri="{BB962C8B-B14F-4D97-AF65-F5344CB8AC3E}">
        <p14:creationId xmlns:p14="http://schemas.microsoft.com/office/powerpoint/2010/main" val="747355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3548" y="5017477"/>
            <a:ext cx="2150973" cy="834879"/>
          </a:xfrm>
          <a:prstGeom prst="rect">
            <a:avLst/>
          </a:prstGeom>
        </p:spPr>
      </p:pic>
      <p:sp>
        <p:nvSpPr>
          <p:cNvPr id="10" name="Title 1"/>
          <p:cNvSpPr>
            <a:spLocks noGrp="1"/>
          </p:cNvSpPr>
          <p:nvPr>
            <p:ph type="title" hasCustomPrompt="1"/>
          </p:nvPr>
        </p:nvSpPr>
        <p:spPr>
          <a:xfrm>
            <a:off x="3446584" y="2497015"/>
            <a:ext cx="5380893" cy="2051539"/>
          </a:xfrm>
        </p:spPr>
        <p:txBody>
          <a:bodyPr>
            <a:normAutofit/>
          </a:bodyPr>
          <a:lstStyle>
            <a:lvl1pPr algn="ctr">
              <a:defRPr sz="3600" b="1">
                <a:solidFill>
                  <a:schemeClr val="bg1"/>
                </a:solidFill>
                <a:latin typeface="Helvetica Neue" charset="0"/>
                <a:ea typeface="Helvetica Neue" charset="0"/>
                <a:cs typeface="Helvetica Neue" charset="0"/>
              </a:defRPr>
            </a:lvl1pPr>
          </a:lstStyle>
          <a:p>
            <a:r>
              <a:rPr lang="en-US" dirty="0"/>
              <a:t>Click to edit </a:t>
            </a:r>
            <a:br>
              <a:rPr lang="en-US" dirty="0"/>
            </a:br>
            <a:r>
              <a:rPr lang="en-US" dirty="0"/>
              <a:t>Master title style</a:t>
            </a:r>
          </a:p>
        </p:txBody>
      </p:sp>
      <p:sp>
        <p:nvSpPr>
          <p:cNvPr id="11" name="Subtitle 2"/>
          <p:cNvSpPr txBox="1">
            <a:spLocks/>
          </p:cNvSpPr>
          <p:nvPr userDrawn="1"/>
        </p:nvSpPr>
        <p:spPr>
          <a:xfrm>
            <a:off x="3446584" y="1324707"/>
            <a:ext cx="5380892" cy="7033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ctr">
              <a:lnSpc>
                <a:spcPct val="130000"/>
              </a:lnSpc>
              <a:spcBef>
                <a:spcPts val="0"/>
              </a:spcBef>
            </a:pPr>
            <a:r>
              <a:rPr lang="en-US" sz="1400" dirty="0"/>
              <a:t>Professional Education Services </a:t>
            </a:r>
          </a:p>
          <a:p>
            <a:pPr algn="ctr">
              <a:lnSpc>
                <a:spcPct val="130000"/>
              </a:lnSpc>
              <a:spcBef>
                <a:spcPts val="0"/>
              </a:spcBef>
            </a:pPr>
            <a:r>
              <a:rPr lang="en-US" sz="1400" dirty="0" err="1"/>
              <a:t>professionals.childhood.org.au</a:t>
            </a:r>
            <a:endParaRPr lang="en-US" sz="1400" dirty="0"/>
          </a:p>
        </p:txBody>
      </p:sp>
    </p:spTree>
    <p:extLst>
      <p:ext uri="{BB962C8B-B14F-4D97-AF65-F5344CB8AC3E}">
        <p14:creationId xmlns:p14="http://schemas.microsoft.com/office/powerpoint/2010/main" val="1181995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773" y="5830459"/>
            <a:ext cx="1912984" cy="742506"/>
          </a:xfrm>
          <a:prstGeom prst="rect">
            <a:avLst/>
          </a:prstGeom>
        </p:spPr>
      </p:pic>
      <p:sp>
        <p:nvSpPr>
          <p:cNvPr id="9" name="Subtitle 2"/>
          <p:cNvSpPr txBox="1">
            <a:spLocks/>
          </p:cNvSpPr>
          <p:nvPr userDrawn="1"/>
        </p:nvSpPr>
        <p:spPr>
          <a:xfrm>
            <a:off x="407773" y="457200"/>
            <a:ext cx="4414164" cy="704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pPr>
            <a:r>
              <a:rPr lang="en-US" sz="1600" dirty="0"/>
              <a:t>Professional Education Services </a:t>
            </a:r>
            <a:r>
              <a:rPr lang="en-US" sz="1600" dirty="0" err="1"/>
              <a:t>professionals.childhood.org.au</a:t>
            </a:r>
            <a:endParaRPr lang="en-US" sz="1600" dirty="0"/>
          </a:p>
        </p:txBody>
      </p:sp>
      <p:sp>
        <p:nvSpPr>
          <p:cNvPr id="2" name="Title 1"/>
          <p:cNvSpPr>
            <a:spLocks noGrp="1"/>
          </p:cNvSpPr>
          <p:nvPr>
            <p:ph type="ctrTitle" hasCustomPrompt="1"/>
          </p:nvPr>
        </p:nvSpPr>
        <p:spPr>
          <a:xfrm>
            <a:off x="504092" y="2002732"/>
            <a:ext cx="4700954" cy="1026647"/>
          </a:xfrm>
        </p:spPr>
        <p:txBody>
          <a:bodyPr anchor="b">
            <a:normAutofit/>
          </a:bodyPr>
          <a:lstStyle>
            <a:lvl1pPr algn="l">
              <a:defRPr sz="3600" b="1">
                <a:solidFill>
                  <a:schemeClr val="bg1"/>
                </a:solidFill>
                <a:latin typeface="Helvetica Neue" charset="0"/>
                <a:ea typeface="Helvetica Neue" charset="0"/>
                <a:cs typeface="Helvetica Neue" charset="0"/>
              </a:defRPr>
            </a:lvl1pPr>
          </a:lstStyle>
          <a:p>
            <a:r>
              <a:rPr lang="en-US" dirty="0"/>
              <a:t>Name</a:t>
            </a:r>
          </a:p>
        </p:txBody>
      </p:sp>
      <p:sp>
        <p:nvSpPr>
          <p:cNvPr id="3" name="Subtitle 2"/>
          <p:cNvSpPr>
            <a:spLocks noGrp="1"/>
          </p:cNvSpPr>
          <p:nvPr>
            <p:ph type="subTitle" idx="1" hasCustomPrompt="1"/>
          </p:nvPr>
        </p:nvSpPr>
        <p:spPr>
          <a:xfrm>
            <a:off x="504092" y="3029379"/>
            <a:ext cx="4700954" cy="1847421"/>
          </a:xfrm>
        </p:spPr>
        <p:txBody>
          <a:bodyPr>
            <a:normAutofit/>
          </a:bodyPr>
          <a:lstStyle>
            <a:lvl1pPr marL="0" indent="0" algn="l">
              <a:buNone/>
              <a:defRPr sz="2000">
                <a:solidFill>
                  <a:schemeClr val="bg1"/>
                </a:solidFill>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Role/Title</a:t>
            </a:r>
            <a:br>
              <a:rPr lang="en-US" dirty="0"/>
            </a:br>
            <a:r>
              <a:rPr lang="en-US" dirty="0"/>
              <a:t>Program</a:t>
            </a:r>
            <a:br>
              <a:rPr lang="en-US" dirty="0"/>
            </a:br>
            <a:r>
              <a:rPr lang="en-US" dirty="0"/>
              <a:t>Mobile</a:t>
            </a:r>
            <a:br>
              <a:rPr lang="en-US" dirty="0"/>
            </a:br>
            <a:r>
              <a:rPr lang="en-US" dirty="0" err="1"/>
              <a:t>email@childhood.org.au</a:t>
            </a:r>
            <a:endParaRPr lang="en-US" dirty="0"/>
          </a:p>
        </p:txBody>
      </p:sp>
    </p:spTree>
    <p:extLst>
      <p:ext uri="{BB962C8B-B14F-4D97-AF65-F5344CB8AC3E}">
        <p14:creationId xmlns:p14="http://schemas.microsoft.com/office/powerpoint/2010/main" val="2576925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Halo Title Page">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6" name="Subtitle 2"/>
          <p:cNvSpPr>
            <a:spLocks noGrp="1"/>
          </p:cNvSpPr>
          <p:nvPr>
            <p:ph type="subTitle" idx="1" hasCustomPrompt="1"/>
          </p:nvPr>
        </p:nvSpPr>
        <p:spPr>
          <a:xfrm>
            <a:off x="792481" y="2194560"/>
            <a:ext cx="3877056" cy="2840736"/>
          </a:xfrm>
          <a:prstGeom prst="rect">
            <a:avLst/>
          </a:prstGeom>
        </p:spPr>
        <p:txBody>
          <a:bodyPr/>
          <a:lstStyle>
            <a:lvl1pPr marL="0" indent="0" algn="l">
              <a:buNone/>
              <a:defRPr sz="4000" b="1" i="0">
                <a:solidFill>
                  <a:srgbClr val="FFD100"/>
                </a:solidFill>
                <a:latin typeface="Helvetica Neue" charset="0"/>
                <a:ea typeface="Helvetica Neue" charset="0"/>
                <a:cs typeface="Helvetica Neue"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title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62" y="6064745"/>
            <a:ext cx="1564064" cy="607076"/>
          </a:xfrm>
          <a:prstGeom prst="rect">
            <a:avLst/>
          </a:prstGeom>
        </p:spPr>
      </p:pic>
      <p:grpSp>
        <p:nvGrpSpPr>
          <p:cNvPr id="10" name="Group 9"/>
          <p:cNvGrpSpPr/>
          <p:nvPr/>
        </p:nvGrpSpPr>
        <p:grpSpPr>
          <a:xfrm>
            <a:off x="1925545" y="6064745"/>
            <a:ext cx="4914784" cy="631566"/>
            <a:chOff x="1925545" y="6064745"/>
            <a:chExt cx="4914784" cy="631566"/>
          </a:xfrm>
        </p:grpSpPr>
        <p:sp>
          <p:nvSpPr>
            <p:cNvPr id="7"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9" name="Picture 8"/>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182185424"/>
      </p:ext>
    </p:extLst>
  </p:cSld>
  <p:clrMapOvr>
    <a:masterClrMapping/>
  </p:clrMapOvr>
  <p:hf sldNum="0" hdr="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Left - FADED CIRCLES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7"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p:nvSpPr>
        <p:spPr>
          <a:xfrm>
            <a:off x="9697799" y="4349093"/>
            <a:ext cx="184666" cy="369332"/>
          </a:xfrm>
          <a:prstGeom prst="rect">
            <a:avLst/>
          </a:prstGeom>
          <a:noFill/>
        </p:spPr>
        <p:txBody>
          <a:bodyPr wrap="none" rtlCol="0">
            <a:spAutoFit/>
          </a:bodyPr>
          <a:lstStyle/>
          <a:p>
            <a:endParaRPr lang="en-US" dirty="0"/>
          </a:p>
        </p:txBody>
      </p:sp>
      <p:sp>
        <p:nvSpPr>
          <p:cNvPr id="5" name="TextBox 4"/>
          <p:cNvSpPr txBox="1"/>
          <p:nvPr/>
        </p:nvSpPr>
        <p:spPr>
          <a:xfrm>
            <a:off x="7946808" y="3540854"/>
            <a:ext cx="184666" cy="369332"/>
          </a:xfrm>
          <a:prstGeom prst="rect">
            <a:avLst/>
          </a:prstGeom>
          <a:noFill/>
        </p:spPr>
        <p:txBody>
          <a:bodyPr wrap="none" rtlCol="0">
            <a:spAutoFit/>
          </a:bodyPr>
          <a:lstStyle/>
          <a:p>
            <a:endParaRPr lang="en-US" dirty="0"/>
          </a:p>
        </p:txBody>
      </p:sp>
      <p:grpSp>
        <p:nvGrpSpPr>
          <p:cNvPr id="11" name="Group 10"/>
          <p:cNvGrpSpPr/>
          <p:nvPr/>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706082386"/>
      </p:ext>
    </p:extLst>
  </p:cSld>
  <p:clrMapOvr>
    <a:overrideClrMapping bg1="lt1" tx1="dk1" bg2="lt2" tx2="dk2" accent1="accent1" accent2="accent2" accent3="accent3" accent4="accent4" accent5="accent5" accent6="accent6" hlink="hlink" folHlink="folHlink"/>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Copy Page 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2" name="Rectangle 1"/>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1" name="Group 10"/>
          <p:cNvGrpSpPr/>
          <p:nvPr userDrawn="1"/>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820360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WHITE - no photo">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sp>
        <p:nvSpPr>
          <p:cNvPr id="2" name="Title 1"/>
          <p:cNvSpPr>
            <a:spLocks noGrp="1"/>
          </p:cNvSpPr>
          <p:nvPr>
            <p:ph type="title"/>
          </p:nvPr>
        </p:nvSpPr>
        <p:spPr>
          <a:xfrm>
            <a:off x="838200" y="365125"/>
            <a:ext cx="694029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6288464"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a:off x="1925545" y="6201905"/>
            <a:ext cx="4914784" cy="631566"/>
            <a:chOff x="1925545" y="6064745"/>
            <a:chExt cx="4914784" cy="631566"/>
          </a:xfrm>
        </p:grpSpPr>
        <p:sp>
          <p:nvSpPr>
            <p:cNvPr id="10"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1" name="Picture 10"/>
            <p:cNvPicPr>
              <a:picLocks noChangeAspect="1"/>
            </p:cNvPicPr>
            <p:nvPr userDrawn="1"/>
          </p:nvPicPr>
          <p:blipFill>
            <a:blip r:embed="rId3"/>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14770967"/>
      </p:ext>
    </p:extLst>
  </p:cSld>
  <p:clrMapOvr>
    <a:masterClrMapping/>
  </p:clrMapOvr>
  <p:hf sldNum="0"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 Copy Page 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5" cy="6856214"/>
          </a:xfrm>
          <a:prstGeom prst="rect">
            <a:avLst/>
          </a:prstGeom>
        </p:spPr>
      </p:pic>
      <p:sp>
        <p:nvSpPr>
          <p:cNvPr id="2" name="Rectangle 1"/>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1" name="Group 10"/>
          <p:cNvGrpSpPr/>
          <p:nvPr/>
        </p:nvGrpSpPr>
        <p:grpSpPr>
          <a:xfrm>
            <a:off x="1925545" y="6201905"/>
            <a:ext cx="4914784" cy="631566"/>
            <a:chOff x="1925545" y="6064745"/>
            <a:chExt cx="4914784" cy="631566"/>
          </a:xfrm>
        </p:grpSpPr>
        <p:sp>
          <p:nvSpPr>
            <p:cNvPr id="12"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3" name="Picture 12"/>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573838246"/>
      </p:ext>
    </p:extLst>
  </p:cSld>
  <p:clrMapOvr>
    <a:masterClrMapping/>
  </p:clrMapOvr>
  <p:hf sldNum="0" hd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mage Copy Page 2">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688231288"/>
      </p:ext>
    </p:extLst>
  </p:cSld>
  <p:clrMapOvr>
    <a:masterClrMapping/>
  </p:clrMapOvr>
  <p:hf sldNum="0" hdr="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Image Copy Page 3">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511647520"/>
      </p:ext>
    </p:extLst>
  </p:cSld>
  <p:clrMapOvr>
    <a:masterClrMapping/>
  </p:clrMapOvr>
  <p:hf sldNum="0" hdr="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 Copy Page 4">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40172680"/>
      </p:ext>
    </p:extLst>
  </p:cSld>
  <p:clrMapOvr>
    <a:masterClrMapping/>
  </p:clrMapOvr>
  <p:hf sldNum="0" hdr="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Image Copy Page 5">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916797460"/>
      </p:ext>
    </p:extLst>
  </p:cSld>
  <p:clrMapOvr>
    <a:masterClrMapping/>
  </p:clrMapOvr>
  <p:hf sldNum="0" hdr="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mage Copy Page 6">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768262286"/>
      </p:ext>
    </p:extLst>
  </p:cSld>
  <p:clrMapOvr>
    <a:masterClrMapping/>
  </p:clrMapOvr>
  <p:hf sldNum="0" hdr="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mage Copy Page 7">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319315342"/>
      </p:ext>
    </p:extLst>
  </p:cSld>
  <p:clrMapOvr>
    <a:masterClrMapping/>
  </p:clrMapOvr>
  <p:hf sldNum="0" hd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mage Copy Page 8">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3"/>
            <a:ext cx="12188823" cy="6856212"/>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097105290"/>
      </p:ext>
    </p:extLst>
  </p:cSld>
  <p:clrMapOvr>
    <a:masterClrMapping/>
  </p:clrMapOvr>
  <p:hf sldNum="0" hd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mage Copy Page 9">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88821" cy="6856212"/>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552797996"/>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Copy Page 2">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6861509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mage Copy Page 10">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88821" cy="6856211"/>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597102016"/>
      </p:ext>
    </p:extLst>
  </p:cSld>
  <p:clrMapOvr>
    <a:masterClrMapping/>
  </p:clrMapOvr>
  <p:hf sldNum="0" hd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mage Copy Page 11">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893"/>
            <a:ext cx="12188819" cy="6856211"/>
          </a:xfrm>
          <a:prstGeom prst="rect">
            <a:avLst/>
          </a:prstGeom>
        </p:spPr>
      </p:pic>
      <p:sp>
        <p:nvSpPr>
          <p:cNvPr id="11" name="Rectangle 10"/>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a:t>Click to edit Master title style</a:t>
            </a:r>
            <a:endParaRPr lang="en-US" dirty="0"/>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967665330"/>
      </p:ext>
    </p:extLst>
  </p:cSld>
  <p:clrMapOvr>
    <a:masterClrMapping/>
  </p:clrMapOvr>
  <p:hf sldNum="0" hdr="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pPr>
              <a:defRPr/>
            </a:pPr>
            <a:fld id="{FED43C2E-3C2E-4987-AA21-6FE8F3138496}" type="slidenum">
              <a:rPr lang="en-US" smtClean="0"/>
              <a:pPr>
                <a:defRPr/>
              </a:pPr>
              <a:t>‹#›</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pic>
        <p:nvPicPr>
          <p:cNvPr id="8" name="Picture 7" descr="ACF%20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88" y="892133"/>
            <a:ext cx="4381645" cy="4391252"/>
          </a:xfrm>
          <a:prstGeom prst="rect">
            <a:avLst/>
          </a:prstGeom>
        </p:spPr>
      </p:pic>
      <p:grpSp>
        <p:nvGrpSpPr>
          <p:cNvPr id="7" name="Group 6"/>
          <p:cNvGrpSpPr/>
          <p:nvPr/>
        </p:nvGrpSpPr>
        <p:grpSpPr>
          <a:xfrm>
            <a:off x="1925545" y="6201905"/>
            <a:ext cx="4914784" cy="631566"/>
            <a:chOff x="1925545" y="6064745"/>
            <a:chExt cx="4914784" cy="631566"/>
          </a:xfrm>
        </p:grpSpPr>
        <p:sp>
          <p:nvSpPr>
            <p:cNvPr id="9"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0" name="Picture 9"/>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3750799021"/>
      </p:ext>
    </p:extLst>
  </p:cSld>
  <p:clrMapOvr>
    <a:masterClrMapping/>
  </p:clrMapOvr>
  <p:hf sldNum="0" hdr="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CF Section Cover 6">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9"/>
            <a:ext cx="12192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1314450"/>
            <a:ext cx="5795433" cy="15890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1313759"/>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endParaRPr lang="en-US" dirty="0"/>
          </a:p>
        </p:txBody>
      </p:sp>
    </p:spTree>
    <p:extLst>
      <p:ext uri="{BB962C8B-B14F-4D97-AF65-F5344CB8AC3E}">
        <p14:creationId xmlns:p14="http://schemas.microsoft.com/office/powerpoint/2010/main" val="33243609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raditional custodians (MANDATORY SLIDE)">
    <p:spTree>
      <p:nvGrpSpPr>
        <p:cNvPr id="1" name=""/>
        <p:cNvGrpSpPr/>
        <p:nvPr/>
      </p:nvGrpSpPr>
      <p:grpSpPr>
        <a:xfrm>
          <a:off x="0" y="0"/>
          <a:ext cx="0" cy="0"/>
          <a:chOff x="0" y="0"/>
          <a:chExt cx="0" cy="0"/>
        </a:xfrm>
      </p:grpSpPr>
      <p:pic>
        <p:nvPicPr>
          <p:cNvPr id="2" name="Picture 6" descr="shutterstock_102365650 extended.jpg"/>
          <p:cNvPicPr>
            <a:picLocks noChangeAspect="1"/>
          </p:cNvPicPr>
          <p:nvPr/>
        </p:nvPicPr>
        <p:blipFill>
          <a:blip r:embed="rId2">
            <a:extLst>
              <a:ext uri="{28A0092B-C50C-407E-A947-70E740481C1C}">
                <a14:useLocalDpi xmlns:a14="http://schemas.microsoft.com/office/drawing/2010/main" val="0"/>
              </a:ext>
            </a:extLst>
          </a:blip>
          <a:srcRect r="6017" b="6290"/>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4013201"/>
            <a:ext cx="5767917" cy="18383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a:spLocks noChangeArrowheads="1"/>
          </p:cNvSpPr>
          <p:nvPr/>
        </p:nvSpPr>
        <p:spPr bwMode="auto">
          <a:xfrm>
            <a:off x="0" y="4064000"/>
            <a:ext cx="576791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defRPr/>
            </a:pPr>
            <a:r>
              <a:rPr lang="en-AU" altLang="en-US">
                <a:solidFill>
                  <a:srgbClr val="FBAE25"/>
                </a:solidFill>
                <a:latin typeface="Century Gothic" pitchFamily="34" charset="0"/>
                <a:ea typeface="Century Gothic" pitchFamily="34" charset="0"/>
                <a:cs typeface="Century Gothic" pitchFamily="34" charset="0"/>
              </a:rPr>
              <a:t>The Australian Childhood Foundation acknowledges Aboriginal and Torres Strait Islander people as the traditional custodians of this land and we pay our respect to their Elders past, present and future.</a:t>
            </a:r>
          </a:p>
        </p:txBody>
      </p:sp>
      <p:grpSp>
        <p:nvGrpSpPr>
          <p:cNvPr id="5" name="Group 9"/>
          <p:cNvGrpSpPr>
            <a:grpSpLocks/>
          </p:cNvGrpSpPr>
          <p:nvPr/>
        </p:nvGrpSpPr>
        <p:grpSpPr bwMode="auto">
          <a:xfrm>
            <a:off x="0" y="6154739"/>
            <a:ext cx="12192000" cy="714375"/>
            <a:chOff x="0" y="6154367"/>
            <a:chExt cx="9144000" cy="715213"/>
          </a:xfrm>
        </p:grpSpPr>
        <p:sp>
          <p:nvSpPr>
            <p:cNvPr id="6" name="Rectangle 5"/>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7" name="Picture 11"/>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9" name="TextBox 13"/>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0" name="Picture 14"/>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96270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ACF Text Only">
    <p:spTree>
      <p:nvGrpSpPr>
        <p:cNvPr id="1" name=""/>
        <p:cNvGrpSpPr/>
        <p:nvPr/>
      </p:nvGrpSpPr>
      <p:grpSpPr>
        <a:xfrm>
          <a:off x="0" y="0"/>
          <a:ext cx="0" cy="0"/>
          <a:chOff x="0" y="0"/>
          <a:chExt cx="0" cy="0"/>
        </a:xfrm>
      </p:grpSpPr>
      <p:sp>
        <p:nvSpPr>
          <p:cNvPr id="4" name="Rectangle 3"/>
          <p:cNvSpPr/>
          <p:nvPr/>
        </p:nvSpPr>
        <p:spPr>
          <a:xfrm>
            <a:off x="0" y="0"/>
            <a:ext cx="12192000" cy="10302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8151285" y="5881688"/>
            <a:ext cx="4040716"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88" tIns="41994" rIns="83988" bIns="41994"/>
          <a:lstStyle>
            <a:lvl1pPr defTabSz="419100">
              <a:defRPr>
                <a:solidFill>
                  <a:schemeClr val="tx1"/>
                </a:solidFill>
                <a:latin typeface="Calibri" pitchFamily="34" charset="0"/>
              </a:defRPr>
            </a:lvl1pPr>
            <a:lvl2pPr marL="742950" indent="-285750" defTabSz="419100">
              <a:defRPr>
                <a:solidFill>
                  <a:schemeClr val="tx1"/>
                </a:solidFill>
                <a:latin typeface="Calibri" pitchFamily="34" charset="0"/>
              </a:defRPr>
            </a:lvl2pPr>
            <a:lvl3pPr marL="1143000" indent="-228600" defTabSz="419100">
              <a:defRPr>
                <a:solidFill>
                  <a:schemeClr val="tx1"/>
                </a:solidFill>
                <a:latin typeface="Calibri" pitchFamily="34" charset="0"/>
              </a:defRPr>
            </a:lvl3pPr>
            <a:lvl4pPr marL="1600200" indent="-228600" defTabSz="419100">
              <a:defRPr>
                <a:solidFill>
                  <a:schemeClr val="tx1"/>
                </a:solidFill>
                <a:latin typeface="Calibri" pitchFamily="34" charset="0"/>
              </a:defRPr>
            </a:lvl4pPr>
            <a:lvl5pPr marL="2057400" indent="-228600" defTabSz="419100">
              <a:defRPr>
                <a:solidFill>
                  <a:schemeClr val="tx1"/>
                </a:solidFill>
                <a:latin typeface="Calibri" pitchFamily="34" charset="0"/>
              </a:defRPr>
            </a:lvl5pPr>
            <a:lvl6pPr marL="2514600" indent="-228600" defTabSz="419100" fontAlgn="base">
              <a:spcBef>
                <a:spcPct val="0"/>
              </a:spcBef>
              <a:spcAft>
                <a:spcPct val="0"/>
              </a:spcAft>
              <a:defRPr>
                <a:solidFill>
                  <a:schemeClr val="tx1"/>
                </a:solidFill>
                <a:latin typeface="Calibri" pitchFamily="34" charset="0"/>
              </a:defRPr>
            </a:lvl6pPr>
            <a:lvl7pPr marL="2971800" indent="-228600" defTabSz="419100" fontAlgn="base">
              <a:spcBef>
                <a:spcPct val="0"/>
              </a:spcBef>
              <a:spcAft>
                <a:spcPct val="0"/>
              </a:spcAft>
              <a:defRPr>
                <a:solidFill>
                  <a:schemeClr val="tx1"/>
                </a:solidFill>
                <a:latin typeface="Calibri" pitchFamily="34" charset="0"/>
              </a:defRPr>
            </a:lvl7pPr>
            <a:lvl8pPr marL="3429000" indent="-228600" defTabSz="419100" fontAlgn="base">
              <a:spcBef>
                <a:spcPct val="0"/>
              </a:spcBef>
              <a:spcAft>
                <a:spcPct val="0"/>
              </a:spcAft>
              <a:defRPr>
                <a:solidFill>
                  <a:schemeClr val="tx1"/>
                </a:solidFill>
                <a:latin typeface="Calibri" pitchFamily="34" charset="0"/>
              </a:defRPr>
            </a:lvl8pPr>
            <a:lvl9pPr marL="3886200" indent="-228600" defTabSz="419100" fontAlgn="base">
              <a:spcBef>
                <a:spcPct val="0"/>
              </a:spcBef>
              <a:spcAft>
                <a:spcPct val="0"/>
              </a:spcAft>
              <a:defRPr>
                <a:solidFill>
                  <a:schemeClr val="tx1"/>
                </a:solidFill>
                <a:latin typeface="Calibri" pitchFamily="34" charset="0"/>
              </a:defRPr>
            </a:lvl9pPr>
          </a:lstStyle>
          <a:p>
            <a:pPr algn="r">
              <a:spcAft>
                <a:spcPts val="2750"/>
              </a:spcAft>
              <a:defRPr/>
            </a:pPr>
            <a:r>
              <a:rPr lang="en-AU" altLang="en-US" sz="1100" dirty="0">
                <a:latin typeface="Arial" charset="0"/>
              </a:rPr>
              <a:t>© Australian Childhood Foundation, 2016</a:t>
            </a:r>
          </a:p>
        </p:txBody>
      </p:sp>
      <p:grpSp>
        <p:nvGrpSpPr>
          <p:cNvPr id="6" name="Group 8"/>
          <p:cNvGrpSpPr>
            <a:grpSpLocks/>
          </p:cNvGrpSpPr>
          <p:nvPr/>
        </p:nvGrpSpPr>
        <p:grpSpPr bwMode="auto">
          <a:xfrm>
            <a:off x="0" y="6154739"/>
            <a:ext cx="12192000" cy="714375"/>
            <a:chOff x="0" y="6154367"/>
            <a:chExt cx="9144000" cy="715213"/>
          </a:xfrm>
        </p:grpSpPr>
        <p:sp>
          <p:nvSpPr>
            <p:cNvPr id="7" name="Rectangle 6"/>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8" name="Picture 10"/>
            <p:cNvPicPr>
              <a:picLocks noChangeAspect="1"/>
            </p:cNvPicPr>
            <p:nvPr/>
          </p:nvPicPr>
          <p:blipFill>
            <a:blip r:embed="rId2">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0" name="TextBox 12"/>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1" name="Picture 13"/>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705432" y="1399389"/>
            <a:ext cx="10224000" cy="4644802"/>
          </a:xfrm>
        </p:spPr>
        <p:txBody>
          <a:bodyPr>
            <a:noAutofit/>
          </a:bodyPr>
          <a:lstStyle>
            <a:lvl1pPr>
              <a:spcBef>
                <a:spcPts val="600"/>
              </a:spcBef>
              <a:spcAft>
                <a:spcPts val="600"/>
              </a:spcAft>
              <a:defRPr sz="2200">
                <a:latin typeface="Arial"/>
                <a:cs typeface="Arial"/>
              </a:defRPr>
            </a:lvl1pPr>
            <a:lvl2pPr marL="633600" indent="-248400">
              <a:spcBef>
                <a:spcPts val="0"/>
              </a:spcBef>
              <a:spcAft>
                <a:spcPts val="600"/>
              </a:spcAft>
              <a:buSzPct val="40000"/>
              <a:buFont typeface="Wingdings" charset="2"/>
              <a:buChar char=""/>
              <a:defRPr sz="2200" baseline="0">
                <a:latin typeface="Arial"/>
                <a:cs typeface="Arial"/>
              </a:defRPr>
            </a:lvl2pPr>
            <a:lvl3pPr>
              <a:defRPr sz="20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p:txBody>
      </p:sp>
      <p:sp>
        <p:nvSpPr>
          <p:cNvPr id="13" name="Title 1"/>
          <p:cNvSpPr>
            <a:spLocks noGrp="1"/>
          </p:cNvSpPr>
          <p:nvPr>
            <p:ph type="title"/>
          </p:nvPr>
        </p:nvSpPr>
        <p:spPr>
          <a:xfrm>
            <a:off x="644901" y="222705"/>
            <a:ext cx="10224000" cy="792000"/>
          </a:xfrm>
          <a:prstGeom prst="roundRect">
            <a:avLst/>
          </a:prstGeom>
          <a:noFill/>
          <a:ln>
            <a:noFill/>
          </a:ln>
        </p:spPr>
        <p:txBody>
          <a:bodyPr tIns="46800">
            <a:noAutofit/>
          </a:bodyPr>
          <a:lstStyle>
            <a:lvl1pPr indent="0" algn="l">
              <a:lnSpc>
                <a:spcPct val="90000"/>
              </a:lnSpc>
              <a:defRPr sz="30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1514963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4_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r="10255" b="18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9"/>
          <p:cNvGrpSpPr>
            <a:grpSpLocks/>
          </p:cNvGrpSpPr>
          <p:nvPr/>
        </p:nvGrpSpPr>
        <p:grpSpPr bwMode="auto">
          <a:xfrm>
            <a:off x="0" y="6154739"/>
            <a:ext cx="12192000" cy="714375"/>
            <a:chOff x="0" y="6154367"/>
            <a:chExt cx="9144000" cy="715213"/>
          </a:xfrm>
        </p:grpSpPr>
        <p:sp>
          <p:nvSpPr>
            <p:cNvPr id="7" name="Rectangle 6"/>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8" name="Picture 11"/>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0" name="TextBox 13"/>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1" name="Picture 14"/>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endParaRPr lang="en-US" dirty="0"/>
          </a:p>
        </p:txBody>
      </p:sp>
    </p:spTree>
    <p:extLst>
      <p:ext uri="{BB962C8B-B14F-4D97-AF65-F5344CB8AC3E}">
        <p14:creationId xmlns:p14="http://schemas.microsoft.com/office/powerpoint/2010/main" val="1603712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ACF Section Cover 2">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2987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2299022"/>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102284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ACF Section Cover 7">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684214"/>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684491"/>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155155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CF Section Cover 1">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1"/>
            <a:ext cx="12198351"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3633789"/>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3634169"/>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586059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Copy Page 3">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19167866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CF Section Cover 3">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2987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2299022"/>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7878371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CF Section Cover 4">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 y="684214"/>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7" name="Picture 10"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522576" y="684491"/>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4378195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CF Section Cover 5">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522818" y="3925888"/>
            <a:ext cx="5964767" cy="1009650"/>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dirty="0">
                <a:solidFill>
                  <a:schemeClr val="tx1"/>
                </a:solidFill>
              </a:rPr>
              <a:t>Click to edit master subtitle style</a:t>
            </a:r>
          </a:p>
        </p:txBody>
      </p:sp>
      <p:sp>
        <p:nvSpPr>
          <p:cNvPr id="8" name="Rectangle 7"/>
          <p:cNvSpPr/>
          <p:nvPr/>
        </p:nvSpPr>
        <p:spPr>
          <a:xfrm>
            <a:off x="1" y="2336800"/>
            <a:ext cx="5795433" cy="15890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2336317"/>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2962773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 y="-1588"/>
            <a:ext cx="12194117"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6267450"/>
            <a:ext cx="12192000" cy="590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8553451" y="6408739"/>
            <a:ext cx="296333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defRPr/>
            </a:pPr>
            <a:r>
              <a:rPr lang="en-AU" altLang="en-US" sz="1200">
                <a:solidFill>
                  <a:srgbClr val="FFB819"/>
                </a:solidFill>
                <a:latin typeface="Arial" charset="0"/>
              </a:rPr>
              <a:t>childhood.org.au</a:t>
            </a:r>
          </a:p>
        </p:txBody>
      </p:sp>
      <p:pic>
        <p:nvPicPr>
          <p:cNvPr id="6" name="Picture 9" descr="Logo Horizontal Reversed.a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968" y="6188075"/>
            <a:ext cx="390101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696683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12194117"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522818" y="3435351"/>
            <a:ext cx="5964767" cy="1008063"/>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dirty="0">
                <a:solidFill>
                  <a:schemeClr val="bg1"/>
                </a:solidFill>
              </a:rPr>
              <a:t>Click to edit master subtitle style</a:t>
            </a:r>
          </a:p>
        </p:txBody>
      </p:sp>
      <p:pic>
        <p:nvPicPr>
          <p:cNvPr id="5" name="Picture 11"/>
          <p:cNvPicPr>
            <a:picLocks noChangeAspect="1"/>
          </p:cNvPicPr>
          <p:nvPr/>
        </p:nvPicPr>
        <p:blipFill>
          <a:blip r:embed="rId3">
            <a:extLst>
              <a:ext uri="{28A0092B-C50C-407E-A947-70E740481C1C}">
                <a14:useLocalDpi xmlns:a14="http://schemas.microsoft.com/office/drawing/2010/main" val="0"/>
              </a:ext>
            </a:extLst>
          </a:blip>
          <a:srcRect r="2777"/>
          <a:stretch>
            <a:fillRect/>
          </a:stretch>
        </p:blipFill>
        <p:spPr bwMode="auto">
          <a:xfrm>
            <a:off x="-2117" y="1"/>
            <a:ext cx="12194117"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0"/>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9" name="Picture 12"/>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1" name="TextBox 14"/>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2" name="Picture 15"/>
            <p:cNvPicPr>
              <a:picLocks noChangeAspect="1"/>
            </p:cNvPicPr>
            <p:nvPr/>
          </p:nvPicPr>
          <p:blipFill>
            <a:blip r:embed="rId5">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1424350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CF Section Cover 8">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7" y="0"/>
            <a:ext cx="12194117"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296585" y="3406776"/>
            <a:ext cx="5964767" cy="1008063"/>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dirty="0">
                <a:solidFill>
                  <a:schemeClr val="bg1"/>
                </a:solidFill>
              </a:rPr>
              <a:t>Click to edit master subtitle style</a:t>
            </a:r>
          </a:p>
        </p:txBody>
      </p:sp>
      <p:pic>
        <p:nvPicPr>
          <p:cNvPr id="5" name="Picture 11"/>
          <p:cNvPicPr>
            <a:picLocks noChangeAspect="1"/>
          </p:cNvPicPr>
          <p:nvPr/>
        </p:nvPicPr>
        <p:blipFill>
          <a:blip r:embed="rId3">
            <a:extLst>
              <a:ext uri="{28A0092B-C50C-407E-A947-70E740481C1C}">
                <a14:useLocalDpi xmlns:a14="http://schemas.microsoft.com/office/drawing/2010/main" val="0"/>
              </a:ext>
            </a:extLst>
          </a:blip>
          <a:srcRect r="2107"/>
          <a:stretch>
            <a:fillRect/>
          </a:stretch>
        </p:blipFill>
        <p:spPr bwMode="auto">
          <a:xfrm>
            <a:off x="-2117" y="0"/>
            <a:ext cx="12194117"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 y="1816101"/>
            <a:ext cx="5795433" cy="15906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0"/>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9" name="Picture 12"/>
            <p:cNvPicPr>
              <a:picLocks noChangeAspect="1"/>
            </p:cNvPicPr>
            <p:nvPr/>
          </p:nvPicPr>
          <p:blipFill>
            <a:blip r:embed="rId4">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1" name="TextBox 14"/>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2" name="Picture 15"/>
            <p:cNvPicPr>
              <a:picLocks noChangeAspect="1"/>
            </p:cNvPicPr>
            <p:nvPr/>
          </p:nvPicPr>
          <p:blipFill>
            <a:blip r:embed="rId5">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itle 1"/>
          <p:cNvSpPr>
            <a:spLocks noGrp="1"/>
          </p:cNvSpPr>
          <p:nvPr>
            <p:ph type="title"/>
          </p:nvPr>
        </p:nvSpPr>
        <p:spPr>
          <a:xfrm>
            <a:off x="522576" y="1815838"/>
            <a:ext cx="5167024" cy="1590260"/>
          </a:xfrm>
          <a:prstGeom prst="roundRect">
            <a:avLst/>
          </a:prstGeom>
          <a:noFill/>
          <a:ln>
            <a:noFill/>
          </a:ln>
        </p:spPr>
        <p:txBody>
          <a:bodyPr tIns="46800">
            <a:noAutofit/>
          </a:bodyPr>
          <a:lstStyle>
            <a:lvl1pPr indent="0" algn="l">
              <a:lnSpc>
                <a:spcPct val="90000"/>
              </a:lnSpc>
              <a:defRPr sz="3500" b="0" i="0" cap="none" baseline="0">
                <a:solidFill>
                  <a:srgbClr val="FFB819"/>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1411115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CF Text + Pic">
    <p:spTree>
      <p:nvGrpSpPr>
        <p:cNvPr id="1" name=""/>
        <p:cNvGrpSpPr/>
        <p:nvPr/>
      </p:nvGrpSpPr>
      <p:grpSpPr>
        <a:xfrm>
          <a:off x="0" y="0"/>
          <a:ext cx="0" cy="0"/>
          <a:chOff x="0" y="0"/>
          <a:chExt cx="0" cy="0"/>
        </a:xfrm>
      </p:grpSpPr>
      <p:sp>
        <p:nvSpPr>
          <p:cNvPr id="5" name="Rectangle 4"/>
          <p:cNvSpPr/>
          <p:nvPr/>
        </p:nvSpPr>
        <p:spPr>
          <a:xfrm>
            <a:off x="0" y="0"/>
            <a:ext cx="12192000" cy="10302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7990418" y="5883276"/>
            <a:ext cx="4040716"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988" tIns="41994" rIns="83988" bIns="41994"/>
          <a:lstStyle>
            <a:lvl1pPr defTabSz="419100">
              <a:defRPr>
                <a:solidFill>
                  <a:schemeClr val="tx1"/>
                </a:solidFill>
                <a:latin typeface="Calibri" pitchFamily="34" charset="0"/>
              </a:defRPr>
            </a:lvl1pPr>
            <a:lvl2pPr marL="742950" indent="-285750" defTabSz="419100">
              <a:defRPr>
                <a:solidFill>
                  <a:schemeClr val="tx1"/>
                </a:solidFill>
                <a:latin typeface="Calibri" pitchFamily="34" charset="0"/>
              </a:defRPr>
            </a:lvl2pPr>
            <a:lvl3pPr marL="1143000" indent="-228600" defTabSz="419100">
              <a:defRPr>
                <a:solidFill>
                  <a:schemeClr val="tx1"/>
                </a:solidFill>
                <a:latin typeface="Calibri" pitchFamily="34" charset="0"/>
              </a:defRPr>
            </a:lvl3pPr>
            <a:lvl4pPr marL="1600200" indent="-228600" defTabSz="419100">
              <a:defRPr>
                <a:solidFill>
                  <a:schemeClr val="tx1"/>
                </a:solidFill>
                <a:latin typeface="Calibri" pitchFamily="34" charset="0"/>
              </a:defRPr>
            </a:lvl4pPr>
            <a:lvl5pPr marL="2057400" indent="-228600" defTabSz="419100">
              <a:defRPr>
                <a:solidFill>
                  <a:schemeClr val="tx1"/>
                </a:solidFill>
                <a:latin typeface="Calibri" pitchFamily="34" charset="0"/>
              </a:defRPr>
            </a:lvl5pPr>
            <a:lvl6pPr marL="2514600" indent="-228600" defTabSz="419100" fontAlgn="base">
              <a:spcBef>
                <a:spcPct val="0"/>
              </a:spcBef>
              <a:spcAft>
                <a:spcPct val="0"/>
              </a:spcAft>
              <a:defRPr>
                <a:solidFill>
                  <a:schemeClr val="tx1"/>
                </a:solidFill>
                <a:latin typeface="Calibri" pitchFamily="34" charset="0"/>
              </a:defRPr>
            </a:lvl6pPr>
            <a:lvl7pPr marL="2971800" indent="-228600" defTabSz="419100" fontAlgn="base">
              <a:spcBef>
                <a:spcPct val="0"/>
              </a:spcBef>
              <a:spcAft>
                <a:spcPct val="0"/>
              </a:spcAft>
              <a:defRPr>
                <a:solidFill>
                  <a:schemeClr val="tx1"/>
                </a:solidFill>
                <a:latin typeface="Calibri" pitchFamily="34" charset="0"/>
              </a:defRPr>
            </a:lvl7pPr>
            <a:lvl8pPr marL="3429000" indent="-228600" defTabSz="419100" fontAlgn="base">
              <a:spcBef>
                <a:spcPct val="0"/>
              </a:spcBef>
              <a:spcAft>
                <a:spcPct val="0"/>
              </a:spcAft>
              <a:defRPr>
                <a:solidFill>
                  <a:schemeClr val="tx1"/>
                </a:solidFill>
                <a:latin typeface="Calibri" pitchFamily="34" charset="0"/>
              </a:defRPr>
            </a:lvl8pPr>
            <a:lvl9pPr marL="3886200" indent="-228600" defTabSz="419100" fontAlgn="base">
              <a:spcBef>
                <a:spcPct val="0"/>
              </a:spcBef>
              <a:spcAft>
                <a:spcPct val="0"/>
              </a:spcAft>
              <a:defRPr>
                <a:solidFill>
                  <a:schemeClr val="tx1"/>
                </a:solidFill>
                <a:latin typeface="Calibri" pitchFamily="34" charset="0"/>
              </a:defRPr>
            </a:lvl9pPr>
          </a:lstStyle>
          <a:p>
            <a:pPr algn="r">
              <a:spcAft>
                <a:spcPts val="2750"/>
              </a:spcAft>
              <a:defRPr/>
            </a:pPr>
            <a:r>
              <a:rPr lang="en-AU" altLang="en-US" sz="1100" dirty="0">
                <a:latin typeface="Arial" charset="0"/>
              </a:rPr>
              <a:t>© Australian Childhood Foundation, 2016</a:t>
            </a:r>
          </a:p>
        </p:txBody>
      </p:sp>
      <p:grpSp>
        <p:nvGrpSpPr>
          <p:cNvPr id="7" name="Group 8"/>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9" name="Picture 10"/>
            <p:cNvPicPr>
              <a:picLocks noChangeAspect="1"/>
            </p:cNvPicPr>
            <p:nvPr/>
          </p:nvPicPr>
          <p:blipFill>
            <a:blip r:embed="rId2">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1"/>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2" name="TextBox 12"/>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4" name="Picture 13"/>
            <p:cNvPicPr>
              <a:picLocks noChangeAspect="1"/>
            </p:cNvPicPr>
            <p:nvPr/>
          </p:nvPicPr>
          <p:blipFill>
            <a:blip r:embed="rId3">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5914741" y="1399389"/>
            <a:ext cx="5105560" cy="4644802"/>
          </a:xfrm>
          <a:prstGeom prst="rect">
            <a:avLst/>
          </a:prstGeom>
        </p:spPr>
        <p:txBody>
          <a:bodyPr>
            <a:noAutofit/>
          </a:bodyPr>
          <a:lstStyle>
            <a:lvl1pPr>
              <a:spcBef>
                <a:spcPts val="600"/>
              </a:spcBef>
              <a:spcAft>
                <a:spcPts val="600"/>
              </a:spcAft>
              <a:defRPr sz="2200">
                <a:latin typeface="Arial"/>
                <a:cs typeface="Arial"/>
              </a:defRPr>
            </a:lvl1pPr>
            <a:lvl2pPr marL="633600" indent="-248400">
              <a:spcBef>
                <a:spcPts val="0"/>
              </a:spcBef>
              <a:spcAft>
                <a:spcPts val="600"/>
              </a:spcAft>
              <a:buSzPct val="40000"/>
              <a:buFont typeface="Wingdings" charset="2"/>
              <a:buChar char=""/>
              <a:defRPr sz="2200" baseline="0">
                <a:latin typeface="Arial"/>
                <a:cs typeface="Arial"/>
              </a:defRPr>
            </a:lvl2pPr>
            <a:lvl3pPr>
              <a:defRPr sz="20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p:txBody>
      </p:sp>
      <p:sp>
        <p:nvSpPr>
          <p:cNvPr id="13" name="Title 1"/>
          <p:cNvSpPr>
            <a:spLocks noGrp="1"/>
          </p:cNvSpPr>
          <p:nvPr>
            <p:ph type="title"/>
          </p:nvPr>
        </p:nvSpPr>
        <p:spPr>
          <a:xfrm>
            <a:off x="644901" y="222705"/>
            <a:ext cx="10224000" cy="792000"/>
          </a:xfrm>
          <a:prstGeom prst="roundRect">
            <a:avLst/>
          </a:prstGeom>
          <a:noFill/>
          <a:ln>
            <a:noFill/>
          </a:ln>
        </p:spPr>
        <p:txBody>
          <a:bodyPr tIns="46800">
            <a:noAutofit/>
          </a:bodyPr>
          <a:lstStyle>
            <a:lvl1pPr indent="0" algn="l">
              <a:lnSpc>
                <a:spcPct val="90000"/>
              </a:lnSpc>
              <a:defRPr sz="3000" b="0" i="0" cap="none" baseline="0">
                <a:solidFill>
                  <a:srgbClr val="FFB819"/>
                </a:solidFill>
                <a:latin typeface="Arial"/>
              </a:defRPr>
            </a:lvl1pPr>
          </a:lstStyle>
          <a:p>
            <a:r>
              <a:rPr lang="en-US"/>
              <a:t>Click to edit Master title style</a:t>
            </a:r>
            <a:endParaRPr lang="en-US" dirty="0"/>
          </a:p>
        </p:txBody>
      </p:sp>
      <p:sp>
        <p:nvSpPr>
          <p:cNvPr id="10" name="Content Placeholder 2"/>
          <p:cNvSpPr>
            <a:spLocks noGrp="1"/>
          </p:cNvSpPr>
          <p:nvPr>
            <p:ph idx="10"/>
          </p:nvPr>
        </p:nvSpPr>
        <p:spPr>
          <a:xfrm>
            <a:off x="644901" y="1399389"/>
            <a:ext cx="5105560" cy="4644802"/>
          </a:xfrm>
          <a:prstGeom prst="rect">
            <a:avLst/>
          </a:prstGeom>
        </p:spPr>
        <p:txBody>
          <a:bodyPr>
            <a:noAutofit/>
          </a:bodyPr>
          <a:lstStyle>
            <a:lvl1pPr>
              <a:spcBef>
                <a:spcPts val="600"/>
              </a:spcBef>
              <a:spcAft>
                <a:spcPts val="600"/>
              </a:spcAft>
              <a:defRPr sz="2200">
                <a:latin typeface="Arial"/>
                <a:cs typeface="Arial"/>
              </a:defRPr>
            </a:lvl1pPr>
            <a:lvl2pPr marL="633600" indent="-248400">
              <a:spcBef>
                <a:spcPts val="0"/>
              </a:spcBef>
              <a:spcAft>
                <a:spcPts val="600"/>
              </a:spcAft>
              <a:buSzPct val="40000"/>
              <a:buFont typeface="Wingdings" charset="2"/>
              <a:buChar char=""/>
              <a:defRPr sz="2200" baseline="0">
                <a:latin typeface="Arial"/>
                <a:cs typeface="Arial"/>
              </a:defRPr>
            </a:lvl2pPr>
            <a:lvl3pPr>
              <a:defRPr sz="2000">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17340019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ACF Section Cover 8">
    <p:spTree>
      <p:nvGrpSpPr>
        <p:cNvPr id="1" name=""/>
        <p:cNvGrpSpPr/>
        <p:nvPr/>
      </p:nvGrpSpPr>
      <p:grpSpPr>
        <a:xfrm>
          <a:off x="0" y="0"/>
          <a:ext cx="0" cy="0"/>
          <a:chOff x="0" y="0"/>
          <a:chExt cx="0" cy="0"/>
        </a:xfrm>
      </p:grpSpPr>
      <p:sp>
        <p:nvSpPr>
          <p:cNvPr id="2" name="Title 1"/>
          <p:cNvSpPr txBox="1">
            <a:spLocks/>
          </p:cNvSpPr>
          <p:nvPr/>
        </p:nvSpPr>
        <p:spPr>
          <a:xfrm>
            <a:off x="522818" y="3435351"/>
            <a:ext cx="5964767" cy="1008063"/>
          </a:xfrm>
          <a:prstGeom prst="roundRect">
            <a:avLst/>
          </a:prstGeom>
          <a:noFill/>
          <a:ln>
            <a:noFill/>
          </a:ln>
        </p:spPr>
        <p:txBody>
          <a:bodyPr tIns="46800" anchor="ctr"/>
          <a:lstStyle>
            <a:lvl1pPr indent="0" algn="l" defTabSz="457200" rtl="0" eaLnBrk="1" latinLnBrk="0" hangingPunct="1">
              <a:lnSpc>
                <a:spcPct val="90000"/>
              </a:lnSpc>
              <a:spcBef>
                <a:spcPct val="0"/>
              </a:spcBef>
              <a:buNone/>
              <a:defRPr sz="3500" b="0" i="0" kern="1200" cap="none" baseline="0">
                <a:solidFill>
                  <a:srgbClr val="FFB819"/>
                </a:solidFill>
                <a:latin typeface="Arial"/>
                <a:ea typeface="+mj-ea"/>
                <a:cs typeface="+mj-cs"/>
              </a:defRPr>
            </a:lvl1pPr>
          </a:lstStyle>
          <a:p>
            <a:pPr fontAlgn="auto">
              <a:spcAft>
                <a:spcPts val="0"/>
              </a:spcAft>
              <a:defRPr/>
            </a:pPr>
            <a:r>
              <a:rPr lang="en-US" sz="2800" dirty="0">
                <a:solidFill>
                  <a:schemeClr val="bg1"/>
                </a:solidFill>
              </a:rPr>
              <a:t>Click to edit master subtitle style</a:t>
            </a:r>
          </a:p>
        </p:txBody>
      </p:sp>
      <p:sp>
        <p:nvSpPr>
          <p:cNvPr id="3" name="TextBox 2"/>
          <p:cNvSpPr txBox="1"/>
          <p:nvPr/>
        </p:nvSpPr>
        <p:spPr>
          <a:xfrm>
            <a:off x="950385" y="201614"/>
            <a:ext cx="10291233" cy="4031873"/>
          </a:xfrm>
          <a:prstGeom prst="rect">
            <a:avLst/>
          </a:prstGeom>
          <a:noFill/>
        </p:spPr>
        <p:txBody>
          <a:bodyPr>
            <a:spAutoFit/>
          </a:bodyPr>
          <a:lstStyle/>
          <a:p>
            <a:pPr fontAlgn="auto">
              <a:spcBef>
                <a:spcPts val="0"/>
              </a:spcBef>
              <a:spcAft>
                <a:spcPts val="0"/>
              </a:spcAft>
              <a:defRPr/>
            </a:pPr>
            <a:r>
              <a:rPr lang="en-AU" sz="4000" b="1" dirty="0">
                <a:latin typeface="+mn-lt"/>
                <a:cs typeface="+mn-cs"/>
              </a:rPr>
              <a:t>Using this PowerPoint Master</a:t>
            </a:r>
          </a:p>
          <a:p>
            <a:pPr fontAlgn="auto">
              <a:spcBef>
                <a:spcPts val="0"/>
              </a:spcBef>
              <a:spcAft>
                <a:spcPts val="0"/>
              </a:spcAft>
              <a:defRPr/>
            </a:pPr>
            <a:endParaRPr lang="en-AU" dirty="0">
              <a:latin typeface="+mn-lt"/>
              <a:cs typeface="+mn-cs"/>
            </a:endParaRPr>
          </a:p>
          <a:p>
            <a:pPr fontAlgn="auto">
              <a:spcBef>
                <a:spcPts val="0"/>
              </a:spcBef>
              <a:spcAft>
                <a:spcPts val="0"/>
              </a:spcAft>
              <a:defRPr/>
            </a:pPr>
            <a:r>
              <a:rPr lang="en-AU" dirty="0">
                <a:latin typeface="+mn-lt"/>
                <a:cs typeface="+mn-cs"/>
              </a:rPr>
              <a:t>Multiple page layouts are set up for you to choose from.  Options include header image page and basic slide template. To see options, please follow the below information:</a:t>
            </a:r>
            <a:br>
              <a:rPr lang="en-AU" dirty="0">
                <a:latin typeface="+mn-lt"/>
                <a:cs typeface="+mn-cs"/>
              </a:rPr>
            </a:br>
            <a:r>
              <a:rPr lang="en-AU" dirty="0">
                <a:latin typeface="+mn-lt"/>
                <a:cs typeface="+mn-cs"/>
              </a:rPr>
              <a:t>-    Click Home page</a:t>
            </a:r>
          </a:p>
          <a:p>
            <a:pPr marL="285750" indent="-285750" fontAlgn="auto">
              <a:spcBef>
                <a:spcPts val="0"/>
              </a:spcBef>
              <a:spcAft>
                <a:spcPts val="0"/>
              </a:spcAft>
              <a:buFontTx/>
              <a:buChar char="-"/>
              <a:defRPr/>
            </a:pPr>
            <a:r>
              <a:rPr lang="en-AU" dirty="0">
                <a:latin typeface="+mn-lt"/>
                <a:cs typeface="+mn-cs"/>
              </a:rPr>
              <a:t>Select New Slide drop down box</a:t>
            </a:r>
          </a:p>
          <a:p>
            <a:pPr marL="285750" indent="-285750" fontAlgn="auto">
              <a:spcBef>
                <a:spcPts val="0"/>
              </a:spcBef>
              <a:spcAft>
                <a:spcPts val="0"/>
              </a:spcAft>
              <a:buFontTx/>
              <a:buChar char="-"/>
              <a:defRPr/>
            </a:pPr>
            <a:r>
              <a:rPr lang="en-AU" dirty="0">
                <a:latin typeface="+mn-lt"/>
                <a:cs typeface="+mn-cs"/>
              </a:rPr>
              <a:t>Select Heading slide layout as relevant to the workshop</a:t>
            </a:r>
          </a:p>
          <a:p>
            <a:pPr marL="285750" indent="-285750" fontAlgn="auto">
              <a:spcBef>
                <a:spcPts val="0"/>
              </a:spcBef>
              <a:spcAft>
                <a:spcPts val="0"/>
              </a:spcAft>
              <a:buFontTx/>
              <a:buChar char="-"/>
              <a:defRPr/>
            </a:pPr>
            <a:r>
              <a:rPr lang="en-AU" dirty="0">
                <a:latin typeface="+mn-lt"/>
                <a:cs typeface="+mn-cs"/>
              </a:rPr>
              <a:t>Select the content slide as needed</a:t>
            </a:r>
          </a:p>
          <a:p>
            <a:pPr fontAlgn="auto">
              <a:spcBef>
                <a:spcPts val="0"/>
              </a:spcBef>
              <a:spcAft>
                <a:spcPts val="0"/>
              </a:spcAft>
              <a:defRPr/>
            </a:pPr>
            <a:r>
              <a:rPr lang="en-AU" dirty="0">
                <a:latin typeface="+mn-lt"/>
                <a:cs typeface="+mn-cs"/>
              </a:rPr>
              <a:t>You can also change the slide layout at any time by selecting the slide, then following the same steps as above.</a:t>
            </a:r>
          </a:p>
          <a:p>
            <a:pPr fontAlgn="auto">
              <a:spcBef>
                <a:spcPts val="0"/>
              </a:spcBef>
              <a:spcAft>
                <a:spcPts val="0"/>
              </a:spcAft>
              <a:defRPr/>
            </a:pPr>
            <a:r>
              <a:rPr lang="en-AU" dirty="0">
                <a:latin typeface="+mn-lt"/>
                <a:cs typeface="+mn-cs"/>
              </a:rPr>
              <a:t>Options include:</a:t>
            </a:r>
          </a:p>
          <a:p>
            <a:pPr marL="285750" indent="-285750" fontAlgn="auto">
              <a:spcBef>
                <a:spcPts val="0"/>
              </a:spcBef>
              <a:spcAft>
                <a:spcPts val="0"/>
              </a:spcAft>
              <a:buFontTx/>
              <a:buChar char="-"/>
              <a:defRPr/>
            </a:pPr>
            <a:endParaRPr lang="en-AU" dirty="0">
              <a:latin typeface="+mn-lt"/>
              <a:cs typeface="+mn-cs"/>
            </a:endParaRPr>
          </a:p>
          <a:p>
            <a:pPr marL="285750" indent="-285750" fontAlgn="auto">
              <a:spcBef>
                <a:spcPts val="0"/>
              </a:spcBef>
              <a:spcAft>
                <a:spcPts val="0"/>
              </a:spcAft>
              <a:buFontTx/>
              <a:buChar char="-"/>
              <a:defRPr/>
            </a:pPr>
            <a:endParaRPr lang="en-AU" dirty="0">
              <a:latin typeface="+mn-lt"/>
              <a:cs typeface="+mn-cs"/>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18" y="4024313"/>
            <a:ext cx="3380316"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951" y="4024313"/>
            <a:ext cx="3594100"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551" y="4024313"/>
            <a:ext cx="3393016" cy="191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11"/>
          <p:cNvGrpSpPr>
            <a:grpSpLocks/>
          </p:cNvGrpSpPr>
          <p:nvPr/>
        </p:nvGrpSpPr>
        <p:grpSpPr bwMode="auto">
          <a:xfrm>
            <a:off x="0" y="6154739"/>
            <a:ext cx="12192000" cy="714375"/>
            <a:chOff x="0" y="6154367"/>
            <a:chExt cx="9144000" cy="715213"/>
          </a:xfrm>
        </p:grpSpPr>
        <p:sp>
          <p:nvSpPr>
            <p:cNvPr id="8" name="Rectangle 7"/>
            <p:cNvSpPr/>
            <p:nvPr/>
          </p:nvSpPr>
          <p:spPr>
            <a:xfrm>
              <a:off x="0" y="6219530"/>
              <a:ext cx="9144000" cy="63892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dirty="0"/>
            </a:p>
          </p:txBody>
        </p:sp>
        <p:pic>
          <p:nvPicPr>
            <p:cNvPr id="9" name="Picture 13"/>
            <p:cNvPicPr>
              <a:picLocks noChangeAspect="1"/>
            </p:cNvPicPr>
            <p:nvPr/>
          </p:nvPicPr>
          <p:blipFill>
            <a:blip r:embed="rId5">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363538" y="6394603"/>
              <a:ext cx="590371" cy="38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4"/>
            <p:cNvSpPr txBox="1">
              <a:spLocks noChangeArrowheads="1"/>
            </p:cNvSpPr>
            <p:nvPr/>
          </p:nvSpPr>
          <p:spPr bwMode="auto">
            <a:xfrm>
              <a:off x="1050586" y="6464375"/>
              <a:ext cx="2173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009CE2"/>
                  </a:solidFill>
                  <a:latin typeface="Century Gothic" pitchFamily="34" charset="0"/>
                </a:rPr>
                <a:t>Australian</a:t>
              </a:r>
            </a:p>
            <a:p>
              <a:pPr eaLnBrk="1" hangingPunct="1"/>
              <a:r>
                <a:rPr lang="en-AU" altLang="en-US" sz="1000">
                  <a:solidFill>
                    <a:srgbClr val="009CE2"/>
                  </a:solidFill>
                  <a:latin typeface="Century Gothic" pitchFamily="34" charset="0"/>
                </a:rPr>
                <a:t>Childhood Foundation</a:t>
              </a:r>
            </a:p>
          </p:txBody>
        </p:sp>
        <p:sp>
          <p:nvSpPr>
            <p:cNvPr id="11" name="TextBox 15"/>
            <p:cNvSpPr txBox="1">
              <a:spLocks noChangeArrowheads="1"/>
            </p:cNvSpPr>
            <p:nvPr/>
          </p:nvSpPr>
          <p:spPr bwMode="auto">
            <a:xfrm>
              <a:off x="2743135" y="6469470"/>
              <a:ext cx="4760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sz="1000">
                  <a:solidFill>
                    <a:srgbClr val="F89822"/>
                  </a:solidFill>
                  <a:latin typeface="Century Gothic" pitchFamily="34" charset="0"/>
                </a:rPr>
                <a:t>SMART</a:t>
              </a:r>
            </a:p>
            <a:p>
              <a:pPr eaLnBrk="1" hangingPunct="1"/>
              <a:r>
                <a:rPr lang="en-AU" altLang="en-US" sz="1000">
                  <a:solidFill>
                    <a:srgbClr val="F89822"/>
                  </a:solidFill>
                  <a:latin typeface="Century Gothic" pitchFamily="34" charset="0"/>
                </a:rPr>
                <a:t>Strategies for Managing Abuse Related Trauma</a:t>
              </a:r>
            </a:p>
          </p:txBody>
        </p:sp>
        <p:pic>
          <p:nvPicPr>
            <p:cNvPr id="12" name="Picture 16"/>
            <p:cNvPicPr>
              <a:picLocks noChangeAspect="1"/>
            </p:cNvPicPr>
            <p:nvPr/>
          </p:nvPicPr>
          <p:blipFill>
            <a:blip r:embed="rId6">
              <a:clrChange>
                <a:clrFrom>
                  <a:srgbClr val="1B1714"/>
                </a:clrFrom>
                <a:clrTo>
                  <a:srgbClr val="1B1714">
                    <a:alpha val="0"/>
                  </a:srgbClr>
                </a:clrTo>
              </a:clrChange>
              <a:extLst>
                <a:ext uri="{28A0092B-C50C-407E-A947-70E740481C1C}">
                  <a14:useLocalDpi xmlns:a14="http://schemas.microsoft.com/office/drawing/2010/main" val="0"/>
                </a:ext>
              </a:extLst>
            </a:blip>
            <a:srcRect/>
            <a:stretch>
              <a:fillRect/>
            </a:stretch>
          </p:blipFill>
          <p:spPr bwMode="auto">
            <a:xfrm>
              <a:off x="2592649" y="6154367"/>
              <a:ext cx="172268" cy="7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767151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12192000" cy="68580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defRPr/>
            </a:pPr>
            <a:endParaRPr lang="en-AU" altLang="en-US" sz="2400"/>
          </a:p>
        </p:txBody>
      </p:sp>
    </p:spTree>
    <p:extLst>
      <p:ext uri="{BB962C8B-B14F-4D97-AF65-F5344CB8AC3E}">
        <p14:creationId xmlns:p14="http://schemas.microsoft.com/office/powerpoint/2010/main" val="32632474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ext without Watermark">
    <p:spTree>
      <p:nvGrpSpPr>
        <p:cNvPr id="1" name=""/>
        <p:cNvGrpSpPr/>
        <p:nvPr/>
      </p:nvGrpSpPr>
      <p:grpSpPr>
        <a:xfrm>
          <a:off x="0" y="0"/>
          <a:ext cx="0" cy="0"/>
          <a:chOff x="0" y="0"/>
          <a:chExt cx="0" cy="0"/>
        </a:xfrm>
      </p:grpSpPr>
      <p:sp>
        <p:nvSpPr>
          <p:cNvPr id="8" name="Rectangle 7"/>
          <p:cNvSpPr/>
          <p:nvPr/>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1" name="Title 1"/>
          <p:cNvSpPr>
            <a:spLocks noGrp="1"/>
          </p:cNvSpPr>
          <p:nvPr>
            <p:ph type="title"/>
          </p:nvPr>
        </p:nvSpPr>
        <p:spPr>
          <a:xfrm>
            <a:off x="679622" y="365125"/>
            <a:ext cx="11224511"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endParaRPr lang="en-US" dirty="0"/>
          </a:p>
        </p:txBody>
      </p:sp>
      <p:sp>
        <p:nvSpPr>
          <p:cNvPr id="12" name="Content Placeholder 2"/>
          <p:cNvSpPr>
            <a:spLocks noGrp="1"/>
          </p:cNvSpPr>
          <p:nvPr>
            <p:ph idx="1"/>
          </p:nvPr>
        </p:nvSpPr>
        <p:spPr>
          <a:xfrm>
            <a:off x="679621" y="1825625"/>
            <a:ext cx="11224511"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txBox="1">
            <a:spLocks/>
          </p:cNvSpPr>
          <p:nvPr/>
        </p:nvSpPr>
        <p:spPr bwMode="white">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a:t>professionals.childhood.org.au</a:t>
            </a:r>
          </a:p>
        </p:txBody>
      </p:sp>
    </p:spTree>
    <p:extLst>
      <p:ext uri="{BB962C8B-B14F-4D97-AF65-F5344CB8AC3E}">
        <p14:creationId xmlns:p14="http://schemas.microsoft.com/office/powerpoint/2010/main" val="381553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Copy Page 4">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3"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chemeClr val="bg1"/>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chemeClr val="bg1"/>
                </a:solidFill>
                <a:latin typeface="Helvetica Neue" charset="0"/>
                <a:ea typeface="Helvetica Neue" charset="0"/>
                <a:cs typeface="Helvetica Neue" charset="0"/>
              </a:defRPr>
            </a:lvl1pPr>
            <a:lvl2pPr>
              <a:defRPr sz="2400" b="0" i="0">
                <a:solidFill>
                  <a:schemeClr val="bg1"/>
                </a:solidFill>
                <a:latin typeface="Helvetica Neue" charset="0"/>
                <a:ea typeface="Helvetica Neue" charset="0"/>
                <a:cs typeface="Helvetica Neue" charset="0"/>
              </a:defRPr>
            </a:lvl2pPr>
            <a:lvl3pPr>
              <a:defRPr sz="2400" b="0" i="0">
                <a:solidFill>
                  <a:schemeClr val="bg1"/>
                </a:solidFill>
                <a:latin typeface="Helvetica Neue" charset="0"/>
                <a:ea typeface="Helvetica Neue" charset="0"/>
                <a:cs typeface="Helvetica Neue" charset="0"/>
              </a:defRPr>
            </a:lvl3pPr>
            <a:lvl4pPr>
              <a:defRPr sz="2400" b="0" i="0">
                <a:solidFill>
                  <a:schemeClr val="bg1"/>
                </a:solidFill>
                <a:latin typeface="Helvetica Neue" charset="0"/>
                <a:ea typeface="Helvetica Neue" charset="0"/>
                <a:cs typeface="Helvetica Neue" charset="0"/>
              </a:defRPr>
            </a:lvl4pPr>
            <a:lvl5pPr>
              <a:defRPr sz="2400" b="0" i="0">
                <a:solidFill>
                  <a:schemeClr val="bg1"/>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3362205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ext with Watermark">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2" name="Rectangle 11"/>
          <p:cNvSpPr/>
          <p:nvPr/>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11132358"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Content Placeholder 2"/>
          <p:cNvSpPr>
            <a:spLocks noGrp="1"/>
          </p:cNvSpPr>
          <p:nvPr>
            <p:ph idx="1"/>
          </p:nvPr>
        </p:nvSpPr>
        <p:spPr>
          <a:xfrm>
            <a:off x="679622" y="1825625"/>
            <a:ext cx="1115815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ubtitle 2"/>
          <p:cNvSpPr txBox="1">
            <a:spLocks/>
          </p:cNvSpPr>
          <p:nvPr/>
        </p:nvSpPr>
        <p:spPr bwMode="white">
          <a:xfrm>
            <a:off x="8711513" y="6133793"/>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solidFill>
                  <a:schemeClr val="bg1"/>
                </a:solidFill>
              </a:rPr>
              <a:t>Professional Education Services </a:t>
            </a:r>
          </a:p>
          <a:p>
            <a:pPr marL="0" marR="0" lvl="0" indent="0" algn="r" defTabSz="914400" rtl="0" eaLnBrk="1" fontAlgn="auto" latinLnBrk="0" hangingPunct="1">
              <a:lnSpc>
                <a:spcPct val="100000"/>
              </a:lnSpc>
              <a:spcBef>
                <a:spcPts val="0"/>
              </a:spcBef>
              <a:spcAft>
                <a:spcPts val="0"/>
              </a:spcAft>
              <a:buClrTx/>
              <a:buSzTx/>
              <a:buFont typeface="Arial"/>
              <a:buNone/>
              <a:tabLst/>
              <a:defRPr/>
            </a:pPr>
            <a:r>
              <a:rPr lang="en-US" sz="1400" dirty="0">
                <a:solidFill>
                  <a:schemeClr val="bg1"/>
                </a:solidFill>
              </a:rPr>
              <a:t>professionals.childhood.org.au</a:t>
            </a:r>
          </a:p>
          <a:p>
            <a:pPr algn="r">
              <a:lnSpc>
                <a:spcPct val="100000"/>
              </a:lnSpc>
              <a:spcBef>
                <a:spcPts val="0"/>
              </a:spcBef>
            </a:pPr>
            <a:endParaRPr lang="en-US" sz="1400" dirty="0"/>
          </a:p>
        </p:txBody>
      </p:sp>
    </p:spTree>
    <p:extLst>
      <p:ext uri="{BB962C8B-B14F-4D97-AF65-F5344CB8AC3E}">
        <p14:creationId xmlns:p14="http://schemas.microsoft.com/office/powerpoint/2010/main" val="1012222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ext with Diagram">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2" y="-1"/>
            <a:ext cx="11811980" cy="6644239"/>
          </a:xfrm>
          <a:prstGeom prst="rect">
            <a:avLst/>
          </a:prstGeom>
        </p:spPr>
      </p:pic>
      <p:sp>
        <p:nvSpPr>
          <p:cNvPr id="11" name="Rectangle 10"/>
          <p:cNvSpPr/>
          <p:nvPr/>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4" name="Title 1"/>
          <p:cNvSpPr>
            <a:spLocks noGrp="1"/>
          </p:cNvSpPr>
          <p:nvPr>
            <p:ph type="title"/>
          </p:nvPr>
        </p:nvSpPr>
        <p:spPr>
          <a:xfrm>
            <a:off x="679622" y="365125"/>
            <a:ext cx="11183942"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endParaRPr lang="en-US" dirty="0"/>
          </a:p>
        </p:txBody>
      </p:sp>
      <p:sp>
        <p:nvSpPr>
          <p:cNvPr id="15" name="Content Placeholder 2"/>
          <p:cNvSpPr>
            <a:spLocks noGrp="1"/>
          </p:cNvSpPr>
          <p:nvPr>
            <p:ph idx="1"/>
          </p:nvPr>
        </p:nvSpPr>
        <p:spPr>
          <a:xfrm>
            <a:off x="679622" y="1825625"/>
            <a:ext cx="6493338"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3"/>
          </p:nvPr>
        </p:nvSpPr>
        <p:spPr>
          <a:xfrm>
            <a:off x="7172325" y="1825625"/>
            <a:ext cx="4691239" cy="3660775"/>
          </a:xfrm>
        </p:spPr>
        <p:txBody>
          <a:bodyPr/>
          <a:lstStyle/>
          <a:p>
            <a:r>
              <a:rPr lang="en-US"/>
              <a:t>Click icon to add picture</a:t>
            </a:r>
            <a:endParaRPr lang="en-US" dirty="0"/>
          </a:p>
        </p:txBody>
      </p:sp>
      <p:sp>
        <p:nvSpPr>
          <p:cNvPr id="19" name="Subtitle 2"/>
          <p:cNvSpPr txBox="1">
            <a:spLocks/>
          </p:cNvSpPr>
          <p:nvPr/>
        </p:nvSpPr>
        <p:spPr bwMode="white">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a:t>professionals.childhood.org.au</a:t>
            </a:r>
          </a:p>
        </p:txBody>
      </p:sp>
      <p:pic>
        <p:nvPicPr>
          <p:cNvPr id="9" name="Picture 8">
            <a:extLst>
              <a:ext uri="{FF2B5EF4-FFF2-40B4-BE49-F238E27FC236}">
                <a16:creationId xmlns:a16="http://schemas.microsoft.com/office/drawing/2014/main" id="{66061C4F-06C5-49D2-A764-C0084A558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92" y="-1"/>
            <a:ext cx="11811980" cy="6644239"/>
          </a:xfrm>
          <a:prstGeom prst="rect">
            <a:avLst/>
          </a:prstGeom>
        </p:spPr>
      </p:pic>
      <p:sp>
        <p:nvSpPr>
          <p:cNvPr id="13" name="Rectangle 12">
            <a:extLst>
              <a:ext uri="{FF2B5EF4-FFF2-40B4-BE49-F238E27FC236}">
                <a16:creationId xmlns:a16="http://schemas.microsoft.com/office/drawing/2014/main" id="{7483426E-63C7-4F8C-A6D8-42FDECA23AAC}"/>
              </a:ext>
            </a:extLst>
          </p:cNvPr>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B35781F-E59E-4A7E-A6E8-7207A06339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8" name="Subtitle 2">
            <a:extLst>
              <a:ext uri="{FF2B5EF4-FFF2-40B4-BE49-F238E27FC236}">
                <a16:creationId xmlns:a16="http://schemas.microsoft.com/office/drawing/2014/main" id="{3CDF2568-D771-4722-8137-842CCAAF6CF0}"/>
              </a:ext>
            </a:extLst>
          </p:cNvPr>
          <p:cNvSpPr txBox="1">
            <a:spLocks/>
          </p:cNvSpPr>
          <p:nvPr userDrawn="1"/>
        </p:nvSpPr>
        <p:spPr bwMode="white">
          <a:xfrm>
            <a:off x="8711513" y="6146150"/>
            <a:ext cx="3126259" cy="7118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 Education Services </a:t>
            </a:r>
          </a:p>
          <a:p>
            <a:pPr algn="r">
              <a:lnSpc>
                <a:spcPct val="100000"/>
              </a:lnSpc>
              <a:spcBef>
                <a:spcPts val="0"/>
              </a:spcBef>
            </a:pPr>
            <a:r>
              <a:rPr lang="en-US" sz="1400" dirty="0"/>
              <a:t>professionals.childhood.org.au</a:t>
            </a:r>
          </a:p>
        </p:txBody>
      </p:sp>
    </p:spTree>
    <p:extLst>
      <p:ext uri="{BB962C8B-B14F-4D97-AF65-F5344CB8AC3E}">
        <p14:creationId xmlns:p14="http://schemas.microsoft.com/office/powerpoint/2010/main" val="1322026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Copy Page 5">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4"/>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830877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Copy Page 6">
    <p:bg>
      <p:bgPr>
        <a:solidFill>
          <a:schemeClr val="bg1"/>
        </a:solidFill>
        <a:effectLst/>
      </p:bgPr>
    </p:bg>
    <p:spTree>
      <p:nvGrpSpPr>
        <p:cNvPr id="1" name=""/>
        <p:cNvGrpSpPr/>
        <p:nvPr/>
      </p:nvGrpSpPr>
      <p:grpSpPr>
        <a:xfrm>
          <a:off x="0" y="0"/>
          <a:ext cx="0" cy="0"/>
          <a:chOff x="0" y="0"/>
          <a:chExt cx="0" cy="0"/>
        </a:xfrm>
      </p:grpSpPr>
      <p:pic>
        <p:nvPicPr>
          <p:cNvPr id="5" name="Picture Placeholder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93"/>
            <a:ext cx="12188824" cy="6856213"/>
          </a:xfrm>
          <a:prstGeom prst="rect">
            <a:avLst/>
          </a:prstGeom>
        </p:spPr>
      </p:pic>
      <p:sp>
        <p:nvSpPr>
          <p:cNvPr id="11" name="Rectangle 10"/>
          <p:cNvSpPr/>
          <p:nvPr userDrawn="1"/>
        </p:nvSpPr>
        <p:spPr>
          <a:xfrm>
            <a:off x="0" y="6108700"/>
            <a:ext cx="12192000" cy="748407"/>
          </a:xfrm>
          <a:prstGeom prst="rect">
            <a:avLst/>
          </a:prstGeom>
          <a:solidFill>
            <a:srgbClr val="FF6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p:cNvSpPr>
            <a:spLocks noGrp="1"/>
          </p:cNvSpPr>
          <p:nvPr>
            <p:ph type="sldNum" sz="quarter" idx="12"/>
          </p:nvPr>
        </p:nvSpPr>
        <p:spPr>
          <a:xfrm>
            <a:off x="9719036" y="6308644"/>
            <a:ext cx="2304662" cy="422094"/>
          </a:xfrm>
        </p:spPr>
        <p:txBody>
          <a:bodyPr/>
          <a:lstStyle>
            <a:lvl1pPr>
              <a:defRPr b="1">
                <a:solidFill>
                  <a:schemeClr val="bg1"/>
                </a:solidFill>
              </a:defRPr>
            </a:lvl1pPr>
          </a:lstStyle>
          <a:p>
            <a:r>
              <a:rPr lang="en-US" dirty="0" err="1"/>
              <a:t>childhood.org.au</a:t>
            </a:r>
            <a:endParaRPr lang="en-US" dirty="0"/>
          </a:p>
        </p:txBody>
      </p:sp>
      <p:sp>
        <p:nvSpPr>
          <p:cNvPr id="8" name="Title 1"/>
          <p:cNvSpPr>
            <a:spLocks noGrp="1"/>
          </p:cNvSpPr>
          <p:nvPr>
            <p:ph type="title"/>
          </p:nvPr>
        </p:nvSpPr>
        <p:spPr>
          <a:xfrm>
            <a:off x="838200" y="365125"/>
            <a:ext cx="8193505" cy="1325563"/>
          </a:xfrm>
          <a:prstGeom prst="rect">
            <a:avLst/>
          </a:prstGeom>
        </p:spPr>
        <p:txBody>
          <a:bodyPr>
            <a:normAutofit/>
          </a:bodyPr>
          <a:lstStyle>
            <a:lvl1pPr>
              <a:defRPr sz="3800">
                <a:solidFill>
                  <a:srgbClr val="63666A"/>
                </a:solidFill>
                <a:latin typeface="Helvetica Neue" charset="0"/>
                <a:ea typeface="Helvetica Neue" charset="0"/>
                <a:cs typeface="Helvetica Neue" charset="0"/>
              </a:defRPr>
            </a:lvl1pPr>
          </a:lstStyle>
          <a:p>
            <a:r>
              <a:rPr lang="en-US" dirty="0"/>
              <a:t>Click to edit Master title style</a:t>
            </a:r>
          </a:p>
        </p:txBody>
      </p:sp>
      <p:sp>
        <p:nvSpPr>
          <p:cNvPr id="9" name="Content Placeholder 2"/>
          <p:cNvSpPr>
            <a:spLocks noGrp="1"/>
          </p:cNvSpPr>
          <p:nvPr>
            <p:ph idx="1"/>
          </p:nvPr>
        </p:nvSpPr>
        <p:spPr>
          <a:xfrm>
            <a:off x="838200" y="1825625"/>
            <a:ext cx="633476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79812"/>
            <a:ext cx="1564064" cy="607076"/>
          </a:xfrm>
          <a:prstGeom prst="rect">
            <a:avLst/>
          </a:prstGeom>
        </p:spPr>
      </p:pic>
      <p:grpSp>
        <p:nvGrpSpPr>
          <p:cNvPr id="12" name="Group 11"/>
          <p:cNvGrpSpPr/>
          <p:nvPr userDrawn="1"/>
        </p:nvGrpSpPr>
        <p:grpSpPr>
          <a:xfrm>
            <a:off x="1925545" y="6201905"/>
            <a:ext cx="4914784" cy="631566"/>
            <a:chOff x="1925545" y="6064745"/>
            <a:chExt cx="4914784" cy="631566"/>
          </a:xfrm>
        </p:grpSpPr>
        <p:sp>
          <p:nvSpPr>
            <p:cNvPr id="13" name="TextBox 15"/>
            <p:cNvSpPr txBox="1">
              <a:spLocks noChangeArrowheads="1"/>
            </p:cNvSpPr>
            <p:nvPr userDrawn="1"/>
          </p:nvSpPr>
          <p:spPr bwMode="auto">
            <a:xfrm>
              <a:off x="2080260" y="6087046"/>
              <a:ext cx="476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AU" altLang="en-US" sz="1600" spc="-80" baseline="0" dirty="0">
                  <a:solidFill>
                    <a:schemeClr val="accent1"/>
                  </a:solidFill>
                  <a:latin typeface="HelveticaNeueLT Pro 55 Roman" panose="020B0604020202020204" pitchFamily="34" charset="0"/>
                </a:rPr>
                <a:t>SMART</a:t>
              </a:r>
            </a:p>
            <a:p>
              <a:pPr eaLnBrk="1" hangingPunct="1"/>
              <a:r>
                <a:rPr lang="en-AU" altLang="en-US" sz="1600" spc="-80" baseline="0" dirty="0">
                  <a:solidFill>
                    <a:schemeClr val="accent1"/>
                  </a:solidFill>
                  <a:latin typeface="HelveticaNeueLT Pro 55 Roman" panose="020B0604020202020204" pitchFamily="34" charset="0"/>
                </a:rPr>
                <a:t>Strategies for Managing Abuse Related Trauma</a:t>
              </a:r>
            </a:p>
          </p:txBody>
        </p:sp>
        <p:pic>
          <p:nvPicPr>
            <p:cNvPr id="14" name="Picture 13"/>
            <p:cNvPicPr>
              <a:picLocks noChangeAspect="1"/>
            </p:cNvPicPr>
            <p:nvPr userDrawn="1"/>
          </p:nvPicPr>
          <p:blipFill>
            <a:blip r:embed="rId4"/>
            <a:stretch>
              <a:fillRect/>
            </a:stretch>
          </p:blipFill>
          <p:spPr>
            <a:xfrm>
              <a:off x="1925545" y="6064745"/>
              <a:ext cx="185195" cy="631566"/>
            </a:xfrm>
            <a:prstGeom prst="rect">
              <a:avLst/>
            </a:prstGeom>
          </p:spPr>
        </p:pic>
      </p:grpSp>
    </p:spTree>
    <p:extLst>
      <p:ext uri="{BB962C8B-B14F-4D97-AF65-F5344CB8AC3E}">
        <p14:creationId xmlns:p14="http://schemas.microsoft.com/office/powerpoint/2010/main" val="241859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theme" Target="../theme/theme4.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671F"/>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11489634" y="6308644"/>
            <a:ext cx="534063" cy="365125"/>
          </a:xfrm>
          <a:prstGeom prst="rect">
            <a:avLst/>
          </a:prstGeom>
        </p:spPr>
        <p:txBody>
          <a:bodyPr vert="horz" lIns="91440" tIns="45720" rIns="91440" bIns="45720" rtlCol="0" anchor="ctr"/>
          <a:lstStyle>
            <a:lvl1pPr algn="r">
              <a:defRPr sz="1200" b="0" i="0">
                <a:solidFill>
                  <a:srgbClr val="000000"/>
                </a:solidFill>
                <a:latin typeface="Helvetica Regular" charset="0"/>
              </a:defRPr>
            </a:lvl1pPr>
          </a:lstStyle>
          <a:p>
            <a:fld id="{00B2FB52-422D-9C4E-9E6D-5610FE2F1A49}" type="slidenum">
              <a:rPr lang="en-US" smtClean="0"/>
              <a:pPr/>
              <a:t>‹#›</a:t>
            </a:fld>
            <a:endParaRPr lang="en-US" dirty="0"/>
          </a:p>
        </p:txBody>
      </p:sp>
    </p:spTree>
    <p:extLst>
      <p:ext uri="{BB962C8B-B14F-4D97-AF65-F5344CB8AC3E}">
        <p14:creationId xmlns:p14="http://schemas.microsoft.com/office/powerpoint/2010/main" val="2368596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dt="0"/>
  <p:txStyles>
    <p:title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4DC3B-2EFC-2148-BD62-D83F28376FDC}" type="datetimeFigureOut">
              <a:rPr lang="en-US" smtClean="0"/>
              <a:t>03-May-21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F1585-8CDC-F74F-BC48-4CB6BCA2668A}" type="slidenum">
              <a:rPr lang="en-US" smtClean="0"/>
              <a:t>‹#›</a:t>
            </a:fld>
            <a:endParaRPr lang="en-US"/>
          </a:p>
        </p:txBody>
      </p:sp>
    </p:spTree>
    <p:extLst>
      <p:ext uri="{BB962C8B-B14F-4D97-AF65-F5344CB8AC3E}">
        <p14:creationId xmlns:p14="http://schemas.microsoft.com/office/powerpoint/2010/main" val="294959771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4DC3B-2EFC-2148-BD62-D83F28376FDC}" type="datetimeFigureOut">
              <a:rPr lang="en-US" smtClean="0"/>
              <a:t>03-May-21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F1585-8CDC-F74F-BC48-4CB6BCA2668A}" type="slidenum">
              <a:rPr lang="en-US" smtClean="0"/>
              <a:t>‹#›</a:t>
            </a:fld>
            <a:endParaRPr lang="en-US"/>
          </a:p>
        </p:txBody>
      </p:sp>
    </p:spTree>
    <p:extLst>
      <p:ext uri="{BB962C8B-B14F-4D97-AF65-F5344CB8AC3E}">
        <p14:creationId xmlns:p14="http://schemas.microsoft.com/office/powerpoint/2010/main" val="6406334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671F"/>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11489634" y="6308644"/>
            <a:ext cx="534063" cy="365125"/>
          </a:xfrm>
          <a:prstGeom prst="rect">
            <a:avLst/>
          </a:prstGeom>
        </p:spPr>
        <p:txBody>
          <a:bodyPr vert="horz" lIns="91440" tIns="45720" rIns="91440" bIns="45720" rtlCol="0" anchor="ctr"/>
          <a:lstStyle>
            <a:lvl1pPr algn="r">
              <a:defRPr sz="1200" b="0" i="0">
                <a:solidFill>
                  <a:srgbClr val="000000"/>
                </a:solidFill>
                <a:latin typeface="Helvetica Regular" charset="0"/>
              </a:defRPr>
            </a:lvl1pPr>
          </a:lstStyle>
          <a:p>
            <a:pPr>
              <a:defRPr/>
            </a:pPr>
            <a:fld id="{FED43C2E-3C2E-4987-AA21-6FE8F3138496}" type="slidenum">
              <a:rPr lang="en-US" smtClean="0"/>
              <a:pPr>
                <a:defRPr/>
              </a:pPr>
              <a:t>‹#›</a:t>
            </a:fld>
            <a:endParaRPr lang="en-US" dirty="0"/>
          </a:p>
        </p:txBody>
      </p:sp>
    </p:spTree>
    <p:extLst>
      <p:ext uri="{BB962C8B-B14F-4D97-AF65-F5344CB8AC3E}">
        <p14:creationId xmlns:p14="http://schemas.microsoft.com/office/powerpoint/2010/main" val="188361847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Lst>
  <p:hf sldNum="0" hdr="0"/>
  <p:txStyles>
    <p:titleStyle>
      <a:lvl1pPr algn="l" defTabSz="914377" rtl="0" eaLnBrk="1" latinLnBrk="0" hangingPunct="1">
        <a:lnSpc>
          <a:spcPct val="90000"/>
        </a:lnSpc>
        <a:spcBef>
          <a:spcPct val="0"/>
        </a:spcBef>
        <a:buNone/>
        <a:defRPr sz="4400" b="1" i="0" kern="1200">
          <a:solidFill>
            <a:schemeClr val="bg1"/>
          </a:solidFill>
          <a:latin typeface="Helvetica" charset="0"/>
          <a:ea typeface="Helvetica" charset="0"/>
          <a:cs typeface="Helvetica"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wisc-online.com/asset-repository/viewasset?id=975" TargetMode="Externa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pngall.com/question-mark-p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pixabay.com/en/man-user-profile-person-icon-4293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92480" y="2194559"/>
            <a:ext cx="4373353" cy="3148965"/>
          </a:xfrm>
        </p:spPr>
        <p:txBody>
          <a:bodyPr/>
          <a:lstStyle/>
          <a:p>
            <a:r>
              <a:rPr lang="en-US" dirty="0"/>
              <a:t>Neurobiology of self care and staff wellbeing</a:t>
            </a:r>
          </a:p>
          <a:p>
            <a:endParaRPr lang="en-US" dirty="0"/>
          </a:p>
          <a:p>
            <a:r>
              <a:rPr lang="en-US" dirty="0"/>
              <a:t>SMART 2021</a:t>
            </a:r>
          </a:p>
        </p:txBody>
      </p:sp>
    </p:spTree>
    <p:extLst>
      <p:ext uri="{BB962C8B-B14F-4D97-AF65-F5344CB8AC3E}">
        <p14:creationId xmlns:p14="http://schemas.microsoft.com/office/powerpoint/2010/main" val="3198502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3B786-D955-49E7-86D5-0D2581343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C40BCE29-C5BC-49AF-8BBD-2BE55C013F31}"/>
              </a:ext>
            </a:extLst>
          </p:cNvPr>
          <p:cNvSpPr>
            <a:spLocks noGrp="1"/>
          </p:cNvSpPr>
          <p:nvPr>
            <p:ph type="title"/>
          </p:nvPr>
        </p:nvSpPr>
        <p:spPr/>
        <p:txBody>
          <a:bodyPr/>
          <a:lstStyle/>
          <a:p>
            <a:r>
              <a:rPr lang="en-AU" dirty="0"/>
              <a:t>Possible indicators</a:t>
            </a:r>
            <a:br>
              <a:rPr lang="en-AU" dirty="0"/>
            </a:br>
            <a:r>
              <a:rPr lang="en-AU" dirty="0"/>
              <a:t>of vicarious trauma</a:t>
            </a:r>
          </a:p>
        </p:txBody>
      </p:sp>
      <p:pic>
        <p:nvPicPr>
          <p:cNvPr id="5" name="Content Placeholder 4">
            <a:extLst>
              <a:ext uri="{FF2B5EF4-FFF2-40B4-BE49-F238E27FC236}">
                <a16:creationId xmlns:a16="http://schemas.microsoft.com/office/drawing/2014/main" id="{5F614074-A549-4C3C-AFB5-C117E580D8BA}"/>
              </a:ext>
            </a:extLst>
          </p:cNvPr>
          <p:cNvPicPr>
            <a:picLocks noGrp="1" noChangeAspect="1"/>
          </p:cNvPicPr>
          <p:nvPr>
            <p:ph idx="1"/>
          </p:nvPr>
        </p:nvPicPr>
        <p:blipFill>
          <a:blip r:embed="rId3"/>
          <a:stretch>
            <a:fillRect/>
          </a:stretch>
        </p:blipFill>
        <p:spPr>
          <a:xfrm>
            <a:off x="6618574" y="76300"/>
            <a:ext cx="4457922" cy="6056928"/>
          </a:xfrm>
          <a:prstGeom prst="rect">
            <a:avLst/>
          </a:prstGeom>
        </p:spPr>
      </p:pic>
      <p:pic>
        <p:nvPicPr>
          <p:cNvPr id="7" name="Picture 6" descr="A close up of a logo&#10;&#10;Description automatically generated">
            <a:extLst>
              <a:ext uri="{FF2B5EF4-FFF2-40B4-BE49-F238E27FC236}">
                <a16:creationId xmlns:a16="http://schemas.microsoft.com/office/drawing/2014/main" id="{99F24761-051A-4D95-BBD2-C80EB0B38E5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8651" y="2182055"/>
            <a:ext cx="5200650" cy="2802833"/>
          </a:xfrm>
          <a:prstGeom prst="rect">
            <a:avLst/>
          </a:prstGeom>
        </p:spPr>
      </p:pic>
    </p:spTree>
    <p:extLst>
      <p:ext uri="{BB962C8B-B14F-4D97-AF65-F5344CB8AC3E}">
        <p14:creationId xmlns:p14="http://schemas.microsoft.com/office/powerpoint/2010/main" val="1865752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0212F4-56BD-4788-95DD-4B4021B7FA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52D3B475-ED27-4D5A-AFB0-0AA9D2DCFC10}"/>
              </a:ext>
            </a:extLst>
          </p:cNvPr>
          <p:cNvSpPr>
            <a:spLocks noGrp="1"/>
          </p:cNvSpPr>
          <p:nvPr>
            <p:ph type="title"/>
          </p:nvPr>
        </p:nvSpPr>
        <p:spPr/>
        <p:txBody>
          <a:bodyPr/>
          <a:lstStyle/>
          <a:p>
            <a:r>
              <a:rPr lang="en-AU" dirty="0"/>
              <a:t>How do I know how I am doing?</a:t>
            </a:r>
          </a:p>
        </p:txBody>
      </p:sp>
      <p:sp>
        <p:nvSpPr>
          <p:cNvPr id="4" name="Content Placeholder 3">
            <a:extLst>
              <a:ext uri="{FF2B5EF4-FFF2-40B4-BE49-F238E27FC236}">
                <a16:creationId xmlns:a16="http://schemas.microsoft.com/office/drawing/2014/main" id="{31C52EE9-07FF-419C-AC72-5F36232AF2C5}"/>
              </a:ext>
            </a:extLst>
          </p:cNvPr>
          <p:cNvSpPr>
            <a:spLocks noGrp="1"/>
          </p:cNvSpPr>
          <p:nvPr>
            <p:ph idx="1"/>
          </p:nvPr>
        </p:nvSpPr>
        <p:spPr>
          <a:xfrm>
            <a:off x="838200" y="1825625"/>
            <a:ext cx="8705850" cy="3660775"/>
          </a:xfrm>
        </p:spPr>
        <p:txBody>
          <a:bodyPr lIns="91440" tIns="45720" rIns="91440" bIns="45720" anchor="t"/>
          <a:lstStyle/>
          <a:p>
            <a:pPr marL="227965" indent="-227965"/>
            <a:r>
              <a:rPr lang="en-US" dirty="0"/>
              <a:t>Useful to monitor impact on the educator or practitioner</a:t>
            </a:r>
            <a:endParaRPr lang="en-US"/>
          </a:p>
          <a:p>
            <a:pPr marL="227965" indent="-227965"/>
            <a:r>
              <a:rPr lang="en-US" dirty="0">
                <a:latin typeface="Helvetica Neue"/>
              </a:rPr>
              <a:t>A useful tool to monitor your own wellbeing is the </a:t>
            </a:r>
            <a:r>
              <a:rPr lang="en-US" err="1">
                <a:latin typeface="Helvetica Neue"/>
              </a:rPr>
              <a:t>ProQol</a:t>
            </a:r>
            <a:r>
              <a:rPr lang="en-US" dirty="0">
                <a:latin typeface="Helvetica Neue"/>
              </a:rPr>
              <a:t> (Professional Quality of Life)</a:t>
            </a:r>
          </a:p>
          <a:p>
            <a:pPr marL="227965" indent="-227965"/>
            <a:r>
              <a:rPr lang="en-US" dirty="0"/>
              <a:t>https://www.proqol.org/</a:t>
            </a:r>
          </a:p>
          <a:p>
            <a:pPr marL="227965" indent="-227965"/>
            <a:r>
              <a:rPr lang="en-US" dirty="0"/>
              <a:t>This tool provides a snapshot in time of how an educator is travelling re: their sense of self in the work.</a:t>
            </a:r>
          </a:p>
          <a:p>
            <a:pPr marL="227965" indent="-227965"/>
            <a:endParaRPr lang="en-US" dirty="0"/>
          </a:p>
          <a:p>
            <a:pPr marL="0" indent="0">
              <a:buNone/>
            </a:pPr>
            <a:r>
              <a:rPr lang="en-US" dirty="0">
                <a:latin typeface="Helvetica Neue"/>
              </a:rPr>
              <a:t>Consider ways you might use this tool or other ideas from the </a:t>
            </a:r>
            <a:r>
              <a:rPr lang="en-US">
                <a:latin typeface="Helvetica Neue"/>
              </a:rPr>
              <a:t>department myWellbeing intranet</a:t>
            </a:r>
            <a:r>
              <a:rPr lang="en-US" dirty="0">
                <a:latin typeface="Helvetica Neue"/>
              </a:rPr>
              <a:t> page in your school or site and across your team?</a:t>
            </a:r>
          </a:p>
          <a:p>
            <a:pPr marL="227965" indent="-227965"/>
            <a:endParaRPr lang="en-AU" dirty="0"/>
          </a:p>
        </p:txBody>
      </p:sp>
    </p:spTree>
    <p:extLst>
      <p:ext uri="{BB962C8B-B14F-4D97-AF65-F5344CB8AC3E}">
        <p14:creationId xmlns:p14="http://schemas.microsoft.com/office/powerpoint/2010/main" val="1694649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15490-464F-4829-9B21-48977C1906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EB03C5C4-5BE9-4D06-A2D4-03754C467227}"/>
              </a:ext>
            </a:extLst>
          </p:cNvPr>
          <p:cNvSpPr>
            <a:spLocks noGrp="1"/>
          </p:cNvSpPr>
          <p:nvPr>
            <p:ph type="title"/>
          </p:nvPr>
        </p:nvSpPr>
        <p:spPr/>
        <p:txBody>
          <a:bodyPr/>
          <a:lstStyle/>
          <a:p>
            <a:r>
              <a:rPr lang="en-AU" dirty="0"/>
              <a:t>Self-care wheel</a:t>
            </a:r>
          </a:p>
        </p:txBody>
      </p:sp>
      <p:graphicFrame>
        <p:nvGraphicFramePr>
          <p:cNvPr id="5" name="Content Placeholder 4">
            <a:extLst>
              <a:ext uri="{FF2B5EF4-FFF2-40B4-BE49-F238E27FC236}">
                <a16:creationId xmlns:a16="http://schemas.microsoft.com/office/drawing/2014/main" id="{0A2AA718-E93D-4299-9C89-A67CBC151BB1}"/>
              </a:ext>
            </a:extLst>
          </p:cNvPr>
          <p:cNvGraphicFramePr>
            <a:graphicFrameLocks noGrp="1"/>
          </p:cNvGraphicFramePr>
          <p:nvPr>
            <p:ph idx="1"/>
          </p:nvPr>
        </p:nvGraphicFramePr>
        <p:xfrm>
          <a:off x="571499" y="800100"/>
          <a:ext cx="9147537" cy="5307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598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226079-0D03-4E4F-A0B0-596E3E0FAB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AAD3F102-E762-49C2-A9BC-327463D53666}"/>
              </a:ext>
            </a:extLst>
          </p:cNvPr>
          <p:cNvSpPr>
            <a:spLocks noGrp="1"/>
          </p:cNvSpPr>
          <p:nvPr>
            <p:ph type="title"/>
          </p:nvPr>
        </p:nvSpPr>
        <p:spPr/>
        <p:txBody>
          <a:bodyPr/>
          <a:lstStyle/>
          <a:p>
            <a:r>
              <a:rPr lang="en-AU" dirty="0"/>
              <a:t>Key points about self-care</a:t>
            </a:r>
          </a:p>
        </p:txBody>
      </p:sp>
      <p:sp>
        <p:nvSpPr>
          <p:cNvPr id="4" name="Content Placeholder 3">
            <a:extLst>
              <a:ext uri="{FF2B5EF4-FFF2-40B4-BE49-F238E27FC236}">
                <a16:creationId xmlns:a16="http://schemas.microsoft.com/office/drawing/2014/main" id="{F6A1E7B8-E84E-4972-8F66-C5C3F21F20FD}"/>
              </a:ext>
            </a:extLst>
          </p:cNvPr>
          <p:cNvSpPr>
            <a:spLocks noGrp="1"/>
          </p:cNvSpPr>
          <p:nvPr>
            <p:ph idx="1"/>
          </p:nvPr>
        </p:nvSpPr>
        <p:spPr>
          <a:xfrm>
            <a:off x="838200" y="1825625"/>
            <a:ext cx="8880836" cy="3660775"/>
          </a:xfrm>
        </p:spPr>
        <p:txBody>
          <a:bodyPr/>
          <a:lstStyle/>
          <a:p>
            <a:r>
              <a:rPr lang="en-AU" dirty="0"/>
              <a:t>We need multiple self-care strategies available to us</a:t>
            </a:r>
          </a:p>
          <a:p>
            <a:r>
              <a:rPr lang="en-AU" dirty="0"/>
              <a:t>What works for us may be different from what works for someone else</a:t>
            </a:r>
          </a:p>
          <a:p>
            <a:r>
              <a:rPr lang="en-AU" dirty="0"/>
              <a:t>Many self-care strategies focus on the lower parts of the brain and body</a:t>
            </a:r>
          </a:p>
          <a:p>
            <a:r>
              <a:rPr lang="en-AU" dirty="0"/>
              <a:t>Many self-care strategies we use are also valuable for the children and young people with whom we work</a:t>
            </a:r>
          </a:p>
          <a:p>
            <a:r>
              <a:rPr lang="en-AU" dirty="0"/>
              <a:t>Repetition is required – keep working on your own wellbeing!</a:t>
            </a:r>
          </a:p>
        </p:txBody>
      </p:sp>
    </p:spTree>
    <p:extLst>
      <p:ext uri="{BB962C8B-B14F-4D97-AF65-F5344CB8AC3E}">
        <p14:creationId xmlns:p14="http://schemas.microsoft.com/office/powerpoint/2010/main" val="3143674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18D1BE-F77D-443F-9A9F-0666C5053A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7051A4F1-93F4-48AC-BA3C-986E1D79A32A}"/>
              </a:ext>
            </a:extLst>
          </p:cNvPr>
          <p:cNvSpPr>
            <a:spLocks noGrp="1"/>
          </p:cNvSpPr>
          <p:nvPr>
            <p:ph type="title"/>
          </p:nvPr>
        </p:nvSpPr>
        <p:spPr/>
        <p:txBody>
          <a:bodyPr/>
          <a:lstStyle/>
          <a:p>
            <a:r>
              <a:rPr lang="en-AU" dirty="0"/>
              <a:t>Reflective questions</a:t>
            </a:r>
          </a:p>
        </p:txBody>
      </p:sp>
      <p:sp>
        <p:nvSpPr>
          <p:cNvPr id="4" name="Content Placeholder 3">
            <a:extLst>
              <a:ext uri="{FF2B5EF4-FFF2-40B4-BE49-F238E27FC236}">
                <a16:creationId xmlns:a16="http://schemas.microsoft.com/office/drawing/2014/main" id="{E3592847-3629-4C11-A493-EFCE9AAEA7EE}"/>
              </a:ext>
            </a:extLst>
          </p:cNvPr>
          <p:cNvSpPr>
            <a:spLocks noGrp="1"/>
          </p:cNvSpPr>
          <p:nvPr>
            <p:ph idx="1"/>
          </p:nvPr>
        </p:nvSpPr>
        <p:spPr/>
        <p:txBody>
          <a:bodyPr/>
          <a:lstStyle/>
          <a:p>
            <a:r>
              <a:rPr lang="en-AU" dirty="0"/>
              <a:t>What can I do?</a:t>
            </a:r>
          </a:p>
          <a:p>
            <a:r>
              <a:rPr lang="en-AU" dirty="0"/>
              <a:t>What can we do?</a:t>
            </a:r>
          </a:p>
          <a:p>
            <a:r>
              <a:rPr lang="en-AU" dirty="0"/>
              <a:t>What do we need to do right now?</a:t>
            </a:r>
          </a:p>
        </p:txBody>
      </p:sp>
      <p:pic>
        <p:nvPicPr>
          <p:cNvPr id="6" name="Picture 5" descr="Icon&#10;&#10;Description automatically generated">
            <a:extLst>
              <a:ext uri="{FF2B5EF4-FFF2-40B4-BE49-F238E27FC236}">
                <a16:creationId xmlns:a16="http://schemas.microsoft.com/office/drawing/2014/main" id="{95333BBC-DF52-4286-8419-EA197F657B6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71750" y="3090736"/>
            <a:ext cx="5414962" cy="3217908"/>
          </a:xfrm>
          <a:prstGeom prst="rect">
            <a:avLst/>
          </a:prstGeom>
        </p:spPr>
      </p:pic>
      <p:sp>
        <p:nvSpPr>
          <p:cNvPr id="7" name="TextBox 6">
            <a:extLst>
              <a:ext uri="{FF2B5EF4-FFF2-40B4-BE49-F238E27FC236}">
                <a16:creationId xmlns:a16="http://schemas.microsoft.com/office/drawing/2014/main" id="{DF38EF9E-3DA8-4602-8932-4371715737A9}"/>
              </a:ext>
            </a:extLst>
          </p:cNvPr>
          <p:cNvSpPr txBox="1"/>
          <p:nvPr/>
        </p:nvSpPr>
        <p:spPr>
          <a:xfrm>
            <a:off x="2571750" y="6455102"/>
            <a:ext cx="541496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000000"/>
                </a:solidFill>
                <a:effectLst/>
                <a:uLnTx/>
                <a:uFillTx/>
                <a:latin typeface="Rockwell"/>
                <a:ea typeface="+mn-ea"/>
                <a:cs typeface="+mn-cs"/>
                <a:hlinkClick r:id="rId4" tooltip="http://www.pngall.com/question-mark-png"/>
              </a:rPr>
              <a:t>This Photo</a:t>
            </a:r>
            <a:endParaRPr kumimoji="0" lang="en-AU" sz="900" b="0" i="0" u="none" strike="noStrike" kern="1200" cap="none" spc="0" normalizeH="0" baseline="0" noProof="0" dirty="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2318808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33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p:cNvSpPr>
            <a:spLocks noGrp="1"/>
          </p:cNvSpPr>
          <p:nvPr>
            <p:ph type="title"/>
          </p:nvPr>
        </p:nvSpPr>
        <p:spPr/>
        <p:txBody>
          <a:bodyPr/>
          <a:lstStyle/>
          <a:p>
            <a:r>
              <a:rPr lang="en-US" dirty="0"/>
              <a:t>Your wellbeing</a:t>
            </a:r>
          </a:p>
        </p:txBody>
      </p:sp>
      <p:sp>
        <p:nvSpPr>
          <p:cNvPr id="4" name="Content Placeholder 3"/>
          <p:cNvSpPr>
            <a:spLocks noGrp="1"/>
          </p:cNvSpPr>
          <p:nvPr>
            <p:ph idx="1"/>
          </p:nvPr>
        </p:nvSpPr>
        <p:spPr/>
        <p:txBody>
          <a:bodyPr/>
          <a:lstStyle/>
          <a:p>
            <a:r>
              <a:rPr lang="en-US" dirty="0"/>
              <a:t>Please know that your emotional safety is paramount during this session.</a:t>
            </a:r>
          </a:p>
          <a:p>
            <a:r>
              <a:rPr lang="en-US" dirty="0"/>
              <a:t>Talking about the impact of our work and our own wellbeing can be challenging for us for a range of ways.</a:t>
            </a:r>
          </a:p>
          <a:p>
            <a:r>
              <a:rPr lang="en-US" dirty="0"/>
              <a:t>Please do whatever you need to do to keep yourself safe during the session.</a:t>
            </a:r>
          </a:p>
          <a:p>
            <a:r>
              <a:rPr lang="en-US" dirty="0"/>
              <a:t>One strategy is to leave this session or find someone to debrief with if you would find that helpful.</a:t>
            </a:r>
          </a:p>
        </p:txBody>
      </p:sp>
    </p:spTree>
    <p:extLst>
      <p:ext uri="{BB962C8B-B14F-4D97-AF65-F5344CB8AC3E}">
        <p14:creationId xmlns:p14="http://schemas.microsoft.com/office/powerpoint/2010/main" val="402287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 criteria</a:t>
            </a:r>
          </a:p>
        </p:txBody>
      </p:sp>
      <p:sp>
        <p:nvSpPr>
          <p:cNvPr id="3" name="Content Placeholder 2"/>
          <p:cNvSpPr>
            <a:spLocks noGrp="1"/>
          </p:cNvSpPr>
          <p:nvPr>
            <p:ph idx="1"/>
          </p:nvPr>
        </p:nvSpPr>
        <p:spPr>
          <a:xfrm>
            <a:off x="838199" y="1825625"/>
            <a:ext cx="7116519" cy="3660775"/>
          </a:xfrm>
        </p:spPr>
        <p:txBody>
          <a:bodyPr/>
          <a:lstStyle/>
          <a:p>
            <a:r>
              <a:rPr lang="en-US" dirty="0"/>
              <a:t>Linked an understanding of developmental, relational, trauma focusing on brain and body functioning to professional practice;</a:t>
            </a:r>
          </a:p>
          <a:p>
            <a:r>
              <a:rPr lang="en-US" dirty="0"/>
              <a:t>Explored the possible impacts of trauma on professionals working in education environments;</a:t>
            </a:r>
          </a:p>
          <a:p>
            <a:r>
              <a:rPr lang="en-US" dirty="0"/>
              <a:t>Built skills and strategies to enable effective self-care and wellbeing at an individual and site level; and</a:t>
            </a:r>
          </a:p>
          <a:p>
            <a:r>
              <a:rPr lang="en-US" dirty="0"/>
              <a:t>Identified areas for further learning and development</a:t>
            </a:r>
          </a:p>
          <a:p>
            <a:endParaRPr lang="en-US" dirty="0"/>
          </a:p>
        </p:txBody>
      </p:sp>
      <p:sp>
        <p:nvSpPr>
          <p:cNvPr id="4" name="Slide Number Placeholder 3"/>
          <p:cNvSpPr>
            <a:spLocks noGrp="1"/>
          </p:cNvSpPr>
          <p:nvPr>
            <p:ph type="sldNum" sz="quarter" idx="12"/>
          </p:nvPr>
        </p:nvSpPr>
        <p:spPr>
          <a:xfrm>
            <a:off x="8616677" y="6308644"/>
            <a:ext cx="3407021" cy="422094"/>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Helvetica Regular" charset="0"/>
                <a:ea typeface="+mn-ea"/>
                <a:cs typeface="+mn-cs"/>
              </a:rPr>
              <a:t>professionals.childhood.org.au</a:t>
            </a:r>
          </a:p>
        </p:txBody>
      </p:sp>
    </p:spTree>
    <p:extLst>
      <p:ext uri="{BB962C8B-B14F-4D97-AF65-F5344CB8AC3E}">
        <p14:creationId xmlns:p14="http://schemas.microsoft.com/office/powerpoint/2010/main" val="126766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B337D7-0FA5-4269-8668-81D2DA14AD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AA608B0E-A447-4B1E-8EDC-2E8223398786}"/>
              </a:ext>
            </a:extLst>
          </p:cNvPr>
          <p:cNvSpPr>
            <a:spLocks noGrp="1"/>
          </p:cNvSpPr>
          <p:nvPr>
            <p:ph type="title"/>
          </p:nvPr>
        </p:nvSpPr>
        <p:spPr/>
        <p:txBody>
          <a:bodyPr/>
          <a:lstStyle/>
          <a:p>
            <a:r>
              <a:rPr lang="en-US" dirty="0"/>
              <a:t>Key messages</a:t>
            </a:r>
          </a:p>
        </p:txBody>
      </p:sp>
      <p:pic>
        <p:nvPicPr>
          <p:cNvPr id="6" name="Picture 5">
            <a:extLst>
              <a:ext uri="{FF2B5EF4-FFF2-40B4-BE49-F238E27FC236}">
                <a16:creationId xmlns:a16="http://schemas.microsoft.com/office/drawing/2014/main" id="{C32E7900-9CC8-4B47-B503-9CDFC3E8A8AB}"/>
              </a:ext>
            </a:extLst>
          </p:cNvPr>
          <p:cNvPicPr>
            <a:picLocks noChangeAspect="1"/>
          </p:cNvPicPr>
          <p:nvPr/>
        </p:nvPicPr>
        <p:blipFill>
          <a:blip r:embed="rId3"/>
          <a:stretch>
            <a:fillRect/>
          </a:stretch>
        </p:blipFill>
        <p:spPr>
          <a:xfrm>
            <a:off x="3395215" y="590747"/>
            <a:ext cx="3805566" cy="3148517"/>
          </a:xfrm>
          <a:prstGeom prst="rect">
            <a:avLst/>
          </a:prstGeom>
        </p:spPr>
      </p:pic>
      <p:pic>
        <p:nvPicPr>
          <p:cNvPr id="7" name="Picture 6">
            <a:extLst>
              <a:ext uri="{FF2B5EF4-FFF2-40B4-BE49-F238E27FC236}">
                <a16:creationId xmlns:a16="http://schemas.microsoft.com/office/drawing/2014/main" id="{237194D4-F8B7-4FD6-A9F8-5E090FD878A5}"/>
              </a:ext>
            </a:extLst>
          </p:cNvPr>
          <p:cNvPicPr>
            <a:picLocks noChangeAspect="1"/>
          </p:cNvPicPr>
          <p:nvPr/>
        </p:nvPicPr>
        <p:blipFill>
          <a:blip r:embed="rId4"/>
          <a:stretch>
            <a:fillRect/>
          </a:stretch>
        </p:blipFill>
        <p:spPr>
          <a:xfrm>
            <a:off x="8154612" y="3359545"/>
            <a:ext cx="3869086" cy="2460657"/>
          </a:xfrm>
          <a:prstGeom prst="rect">
            <a:avLst/>
          </a:prstGeom>
        </p:spPr>
      </p:pic>
      <p:pic>
        <p:nvPicPr>
          <p:cNvPr id="9" name="Picture 8">
            <a:extLst>
              <a:ext uri="{FF2B5EF4-FFF2-40B4-BE49-F238E27FC236}">
                <a16:creationId xmlns:a16="http://schemas.microsoft.com/office/drawing/2014/main" id="{98F8BB2E-FF68-4551-A95C-FB9445C44EB0}"/>
              </a:ext>
            </a:extLst>
          </p:cNvPr>
          <p:cNvPicPr>
            <a:picLocks noChangeAspect="1"/>
          </p:cNvPicPr>
          <p:nvPr/>
        </p:nvPicPr>
        <p:blipFill>
          <a:blip r:embed="rId5"/>
          <a:stretch>
            <a:fillRect/>
          </a:stretch>
        </p:blipFill>
        <p:spPr>
          <a:xfrm>
            <a:off x="8111740" y="127262"/>
            <a:ext cx="4080260" cy="3199470"/>
          </a:xfrm>
          <a:prstGeom prst="rect">
            <a:avLst/>
          </a:prstGeom>
        </p:spPr>
      </p:pic>
      <p:pic>
        <p:nvPicPr>
          <p:cNvPr id="10" name="Picture 9">
            <a:extLst>
              <a:ext uri="{FF2B5EF4-FFF2-40B4-BE49-F238E27FC236}">
                <a16:creationId xmlns:a16="http://schemas.microsoft.com/office/drawing/2014/main" id="{C8AEFD4A-F9F7-4FC1-BBAA-733241170750}"/>
              </a:ext>
            </a:extLst>
          </p:cNvPr>
          <p:cNvPicPr>
            <a:picLocks noChangeAspect="1"/>
          </p:cNvPicPr>
          <p:nvPr/>
        </p:nvPicPr>
        <p:blipFill>
          <a:blip r:embed="rId6"/>
          <a:stretch>
            <a:fillRect/>
          </a:stretch>
        </p:blipFill>
        <p:spPr>
          <a:xfrm>
            <a:off x="764381" y="3643779"/>
            <a:ext cx="7139256" cy="2467334"/>
          </a:xfrm>
          <a:prstGeom prst="rect">
            <a:avLst/>
          </a:prstGeom>
        </p:spPr>
      </p:pic>
    </p:spTree>
    <p:extLst>
      <p:ext uri="{BB962C8B-B14F-4D97-AF65-F5344CB8AC3E}">
        <p14:creationId xmlns:p14="http://schemas.microsoft.com/office/powerpoint/2010/main" val="2944761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7C04FA-F40E-4585-BF78-A8EE642A24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B8AABA6E-264F-461F-8155-6D19DB7C7661}"/>
              </a:ext>
            </a:extLst>
          </p:cNvPr>
          <p:cNvSpPr>
            <a:spLocks noGrp="1"/>
          </p:cNvSpPr>
          <p:nvPr>
            <p:ph type="title"/>
          </p:nvPr>
        </p:nvSpPr>
        <p:spPr/>
        <p:txBody>
          <a:bodyPr/>
          <a:lstStyle/>
          <a:p>
            <a:r>
              <a:rPr lang="en-AU" dirty="0"/>
              <a:t>Why talk about the neurobiology of self-care?</a:t>
            </a:r>
          </a:p>
        </p:txBody>
      </p:sp>
      <p:pic>
        <p:nvPicPr>
          <p:cNvPr id="5" name="Content Placeholder 4">
            <a:extLst>
              <a:ext uri="{FF2B5EF4-FFF2-40B4-BE49-F238E27FC236}">
                <a16:creationId xmlns:a16="http://schemas.microsoft.com/office/drawing/2014/main" id="{1AB2DBBD-14A1-4590-A0E9-4D3C74C32CF2}"/>
              </a:ext>
            </a:extLst>
          </p:cNvPr>
          <p:cNvPicPr>
            <a:picLocks noGrp="1" noChangeAspect="1"/>
          </p:cNvPicPr>
          <p:nvPr>
            <p:ph idx="1"/>
          </p:nvPr>
        </p:nvPicPr>
        <p:blipFill>
          <a:blip r:embed="rId3"/>
          <a:stretch>
            <a:fillRect/>
          </a:stretch>
        </p:blipFill>
        <p:spPr>
          <a:xfrm>
            <a:off x="414338" y="1814513"/>
            <a:ext cx="8826860" cy="3872112"/>
          </a:xfrm>
          <a:prstGeom prst="rect">
            <a:avLst/>
          </a:prstGeom>
        </p:spPr>
      </p:pic>
    </p:spTree>
    <p:extLst>
      <p:ext uri="{BB962C8B-B14F-4D97-AF65-F5344CB8AC3E}">
        <p14:creationId xmlns:p14="http://schemas.microsoft.com/office/powerpoint/2010/main" val="3676440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622" y="365125"/>
            <a:ext cx="10864678" cy="1325563"/>
          </a:xfrm>
        </p:spPr>
        <p:txBody>
          <a:bodyPr/>
          <a:lstStyle/>
          <a:p>
            <a:r>
              <a:rPr lang="en-US" dirty="0"/>
              <a:t>Thinking about the impacts, defining the terminology</a:t>
            </a:r>
          </a:p>
        </p:txBody>
      </p:sp>
      <p:grpSp>
        <p:nvGrpSpPr>
          <p:cNvPr id="5" name="Group 4"/>
          <p:cNvGrpSpPr/>
          <p:nvPr/>
        </p:nvGrpSpPr>
        <p:grpSpPr>
          <a:xfrm>
            <a:off x="5306830" y="3035466"/>
            <a:ext cx="1073119" cy="1073119"/>
            <a:chOff x="4021380" y="1678018"/>
            <a:chExt cx="1073119" cy="1073119"/>
          </a:xfrm>
          <a:solidFill>
            <a:srgbClr val="FF671F"/>
          </a:solidFill>
        </p:grpSpPr>
        <p:sp>
          <p:nvSpPr>
            <p:cNvPr id="24" name="Oval 23"/>
            <p:cNvSpPr/>
            <p:nvPr/>
          </p:nvSpPr>
          <p:spPr>
            <a:xfrm>
              <a:off x="4021380" y="1678018"/>
              <a:ext cx="1073119" cy="1073119"/>
            </a:xfrm>
            <a:prstGeom prst="ellipse">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Oval 4"/>
            <p:cNvSpPr/>
            <p:nvPr/>
          </p:nvSpPr>
          <p:spPr>
            <a:xfrm>
              <a:off x="4178535" y="1835173"/>
              <a:ext cx="758809" cy="7588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Terms</a:t>
              </a:r>
              <a:endParaRPr kumimoji="0" lang="en-US" sz="18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grpSp>
      <p:grpSp>
        <p:nvGrpSpPr>
          <p:cNvPr id="6" name="Group 5"/>
          <p:cNvGrpSpPr/>
          <p:nvPr/>
        </p:nvGrpSpPr>
        <p:grpSpPr>
          <a:xfrm>
            <a:off x="5645285" y="2652182"/>
            <a:ext cx="396210" cy="270853"/>
            <a:chOff x="4359835" y="1294734"/>
            <a:chExt cx="396210" cy="270853"/>
          </a:xfrm>
          <a:solidFill>
            <a:srgbClr val="FF671F"/>
          </a:solidFill>
        </p:grpSpPr>
        <p:sp>
          <p:nvSpPr>
            <p:cNvPr id="22" name="Right Arrow 21"/>
            <p:cNvSpPr/>
            <p:nvPr/>
          </p:nvSpPr>
          <p:spPr>
            <a:xfrm rot="16200000">
              <a:off x="4422513" y="1232056"/>
              <a:ext cx="270853" cy="396210"/>
            </a:xfrm>
            <a:prstGeom prst="rightArrow">
              <a:avLst>
                <a:gd name="adj1" fmla="val 60000"/>
                <a:gd name="adj2" fmla="val 50000"/>
              </a:avLst>
            </a:prstGeom>
            <a:grpFill/>
          </p:spPr>
          <p:style>
            <a:lnRef idx="0">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23" name="Right Arrow 6"/>
            <p:cNvSpPr/>
            <p:nvPr/>
          </p:nvSpPr>
          <p:spPr>
            <a:xfrm rot="16200000">
              <a:off x="4463141" y="1351926"/>
              <a:ext cx="189597" cy="2377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AU"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6372526" y="3004804"/>
            <a:ext cx="220384" cy="396210"/>
            <a:chOff x="5087076" y="1647356"/>
            <a:chExt cx="220384" cy="396210"/>
          </a:xfrm>
          <a:solidFill>
            <a:srgbClr val="808184"/>
          </a:solidFill>
        </p:grpSpPr>
        <p:sp>
          <p:nvSpPr>
            <p:cNvPr id="20" name="Right Arrow 19"/>
            <p:cNvSpPr/>
            <p:nvPr/>
          </p:nvSpPr>
          <p:spPr>
            <a:xfrm rot="19800000">
              <a:off x="5087076" y="1647356"/>
              <a:ext cx="220384" cy="396210"/>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1" name="Right Arrow 8"/>
            <p:cNvSpPr/>
            <p:nvPr/>
          </p:nvSpPr>
          <p:spPr>
            <a:xfrm rot="19800000">
              <a:off x="5091505" y="1743127"/>
              <a:ext cx="154269" cy="2377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AU"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p:cNvGrpSpPr/>
          <p:nvPr/>
        </p:nvGrpSpPr>
        <p:grpSpPr>
          <a:xfrm>
            <a:off x="6362639" y="3727571"/>
            <a:ext cx="186582" cy="396210"/>
            <a:chOff x="5077189" y="2370123"/>
            <a:chExt cx="186582" cy="396210"/>
          </a:xfrm>
          <a:solidFill>
            <a:srgbClr val="FFB81C"/>
          </a:solidFill>
        </p:grpSpPr>
        <p:sp>
          <p:nvSpPr>
            <p:cNvPr id="18" name="Right Arrow 17"/>
            <p:cNvSpPr/>
            <p:nvPr/>
          </p:nvSpPr>
          <p:spPr>
            <a:xfrm rot="1800000">
              <a:off x="5077189" y="2370123"/>
              <a:ext cx="186582" cy="396210"/>
            </a:xfrm>
            <a:prstGeom prst="rightArrow">
              <a:avLst>
                <a:gd name="adj1" fmla="val 60000"/>
                <a:gd name="adj2" fmla="val 50000"/>
              </a:avLst>
            </a:prstGeom>
            <a:grpFill/>
          </p:spPr>
          <p:style>
            <a:lnRef idx="0">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19" name="Right Arrow 10"/>
            <p:cNvSpPr/>
            <p:nvPr/>
          </p:nvSpPr>
          <p:spPr>
            <a:xfrm rot="1800000">
              <a:off x="5080939" y="2435371"/>
              <a:ext cx="130607" cy="2377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5645285" y="4221014"/>
            <a:ext cx="396210" cy="270853"/>
            <a:chOff x="4359835" y="2863566"/>
            <a:chExt cx="396210" cy="270853"/>
          </a:xfrm>
          <a:solidFill>
            <a:srgbClr val="ED8B00"/>
          </a:solidFill>
        </p:grpSpPr>
        <p:sp>
          <p:nvSpPr>
            <p:cNvPr id="16" name="Right Arrow 15"/>
            <p:cNvSpPr/>
            <p:nvPr/>
          </p:nvSpPr>
          <p:spPr>
            <a:xfrm rot="5400000">
              <a:off x="4422513" y="2800888"/>
              <a:ext cx="270853" cy="396210"/>
            </a:xfrm>
            <a:prstGeom prst="rightArrow">
              <a:avLst>
                <a:gd name="adj1" fmla="val 60000"/>
                <a:gd name="adj2" fmla="val 50000"/>
              </a:avLst>
            </a:prstGeom>
            <a:grp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7" name="Right Arrow 12"/>
            <p:cNvSpPr/>
            <p:nvPr/>
          </p:nvSpPr>
          <p:spPr>
            <a:xfrm rot="5400000">
              <a:off x="4463141" y="2839502"/>
              <a:ext cx="189597" cy="2377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AU"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5119189" y="3734074"/>
            <a:ext cx="200795" cy="396210"/>
            <a:chOff x="3833739" y="2376626"/>
            <a:chExt cx="200795" cy="396210"/>
          </a:xfrm>
          <a:solidFill>
            <a:srgbClr val="FFD100"/>
          </a:solidFill>
        </p:grpSpPr>
        <p:sp>
          <p:nvSpPr>
            <p:cNvPr id="14" name="Right Arrow 13"/>
            <p:cNvSpPr/>
            <p:nvPr/>
          </p:nvSpPr>
          <p:spPr>
            <a:xfrm rot="9000000">
              <a:off x="3833739" y="2376626"/>
              <a:ext cx="200795" cy="396210"/>
            </a:xfrm>
            <a:prstGeom prst="rightArrow">
              <a:avLst>
                <a:gd name="adj1" fmla="val 60000"/>
                <a:gd name="adj2" fmla="val 50000"/>
              </a:avLst>
            </a:prstGeom>
            <a:grpFill/>
          </p:spPr>
          <p:style>
            <a:lnRef idx="0">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sp>
        <p:sp>
          <p:nvSpPr>
            <p:cNvPr id="15" name="Right Arrow 14"/>
            <p:cNvSpPr/>
            <p:nvPr/>
          </p:nvSpPr>
          <p:spPr>
            <a:xfrm rot="19800000">
              <a:off x="3889942" y="2440809"/>
              <a:ext cx="140557" cy="2377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AU"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p:cNvGrpSpPr/>
          <p:nvPr/>
        </p:nvGrpSpPr>
        <p:grpSpPr>
          <a:xfrm>
            <a:off x="5127140" y="3016582"/>
            <a:ext cx="194643" cy="396210"/>
            <a:chOff x="3841690" y="1659134"/>
            <a:chExt cx="194643" cy="396210"/>
          </a:xfrm>
          <a:solidFill>
            <a:srgbClr val="BA0C2F"/>
          </a:solidFill>
        </p:grpSpPr>
        <p:sp>
          <p:nvSpPr>
            <p:cNvPr id="12" name="Right Arrow 11"/>
            <p:cNvSpPr/>
            <p:nvPr/>
          </p:nvSpPr>
          <p:spPr>
            <a:xfrm rot="12600000">
              <a:off x="3841690" y="1659134"/>
              <a:ext cx="194643" cy="396210"/>
            </a:xfrm>
            <a:prstGeom prst="rightArrow">
              <a:avLst>
                <a:gd name="adj1" fmla="val 60000"/>
                <a:gd name="adj2" fmla="val 50000"/>
              </a:avLst>
            </a:prstGeom>
            <a:grpFill/>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3" name="Right Arrow 16"/>
            <p:cNvSpPr/>
            <p:nvPr/>
          </p:nvSpPr>
          <p:spPr>
            <a:xfrm rot="23400000">
              <a:off x="3896171" y="1752974"/>
              <a:ext cx="136250" cy="2377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AU"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p:cNvGrpSpPr/>
          <p:nvPr/>
        </p:nvGrpSpPr>
        <p:grpSpPr>
          <a:xfrm>
            <a:off x="5260727" y="1406497"/>
            <a:ext cx="1165324" cy="1165324"/>
            <a:chOff x="3975278" y="1650"/>
            <a:chExt cx="1165324" cy="1165324"/>
          </a:xfrm>
          <a:solidFill>
            <a:srgbClr val="FF671F"/>
          </a:solidFill>
        </p:grpSpPr>
        <p:sp>
          <p:nvSpPr>
            <p:cNvPr id="27" name="Oval 26"/>
            <p:cNvSpPr/>
            <p:nvPr/>
          </p:nvSpPr>
          <p:spPr>
            <a:xfrm>
              <a:off x="3975278" y="1650"/>
              <a:ext cx="1165324" cy="1165324"/>
            </a:xfrm>
            <a:prstGeom prst="ellipse">
              <a:avLst/>
            </a:prstGeom>
            <a:gr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28" name="Oval 4"/>
            <p:cNvSpPr/>
            <p:nvPr/>
          </p:nvSpPr>
          <p:spPr>
            <a:xfrm>
              <a:off x="4145936" y="172308"/>
              <a:ext cx="824008" cy="82400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Stress</a:t>
              </a:r>
            </a:p>
          </p:txBody>
        </p:sp>
      </p:grpSp>
      <p:grpSp>
        <p:nvGrpSpPr>
          <p:cNvPr id="29" name="Group 28"/>
          <p:cNvGrpSpPr/>
          <p:nvPr/>
        </p:nvGrpSpPr>
        <p:grpSpPr>
          <a:xfrm>
            <a:off x="5260727" y="4542619"/>
            <a:ext cx="1165324" cy="1165324"/>
            <a:chOff x="3975278" y="1650"/>
            <a:chExt cx="1165324" cy="1165324"/>
          </a:xfrm>
        </p:grpSpPr>
        <p:sp>
          <p:nvSpPr>
            <p:cNvPr id="30" name="Oval 29"/>
            <p:cNvSpPr/>
            <p:nvPr/>
          </p:nvSpPr>
          <p:spPr>
            <a:xfrm>
              <a:off x="3975278" y="1650"/>
              <a:ext cx="1165324" cy="1165324"/>
            </a:xfrm>
            <a:prstGeom prst="ellipse">
              <a:avLst/>
            </a:prstGeom>
            <a:solidFill>
              <a:srgbClr val="ED8B00"/>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31" name="Oval 4"/>
            <p:cNvSpPr/>
            <p:nvPr/>
          </p:nvSpPr>
          <p:spPr>
            <a:xfrm>
              <a:off x="4021381" y="172308"/>
              <a:ext cx="1119221" cy="824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Secondary Traumatic Stress</a:t>
              </a:r>
            </a:p>
          </p:txBody>
        </p:sp>
      </p:grpSp>
      <p:grpSp>
        <p:nvGrpSpPr>
          <p:cNvPr id="38" name="Group 37"/>
          <p:cNvGrpSpPr/>
          <p:nvPr/>
        </p:nvGrpSpPr>
        <p:grpSpPr>
          <a:xfrm>
            <a:off x="6668239" y="2245575"/>
            <a:ext cx="1165324" cy="1165324"/>
            <a:chOff x="3975278" y="1650"/>
            <a:chExt cx="1165324" cy="1165324"/>
          </a:xfrm>
          <a:solidFill>
            <a:srgbClr val="808184"/>
          </a:solidFill>
        </p:grpSpPr>
        <p:sp>
          <p:nvSpPr>
            <p:cNvPr id="39" name="Oval 38"/>
            <p:cNvSpPr/>
            <p:nvPr/>
          </p:nvSpPr>
          <p:spPr>
            <a:xfrm>
              <a:off x="3975278" y="1650"/>
              <a:ext cx="1165324" cy="1165324"/>
            </a:xfrm>
            <a:prstGeom prst="ellipse">
              <a:avLst/>
            </a:prstGeom>
            <a:gr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40" name="Oval 4"/>
            <p:cNvSpPr/>
            <p:nvPr/>
          </p:nvSpPr>
          <p:spPr>
            <a:xfrm>
              <a:off x="4145936" y="263727"/>
              <a:ext cx="824008" cy="6849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Trauma</a:t>
              </a:r>
            </a:p>
          </p:txBody>
        </p:sp>
      </p:grpSp>
      <p:grpSp>
        <p:nvGrpSpPr>
          <p:cNvPr id="41" name="Group 40"/>
          <p:cNvGrpSpPr/>
          <p:nvPr/>
        </p:nvGrpSpPr>
        <p:grpSpPr>
          <a:xfrm>
            <a:off x="3930168" y="2267474"/>
            <a:ext cx="1165324" cy="1165324"/>
            <a:chOff x="3975278" y="1650"/>
            <a:chExt cx="1165324" cy="1165324"/>
          </a:xfrm>
          <a:solidFill>
            <a:srgbClr val="808184"/>
          </a:solidFill>
        </p:grpSpPr>
        <p:sp>
          <p:nvSpPr>
            <p:cNvPr id="42" name="Oval 41"/>
            <p:cNvSpPr/>
            <p:nvPr/>
          </p:nvSpPr>
          <p:spPr>
            <a:xfrm>
              <a:off x="3975278" y="1650"/>
              <a:ext cx="1165324" cy="1165324"/>
            </a:xfrm>
            <a:prstGeom prst="ellipse">
              <a:avLst/>
            </a:prstGeom>
            <a:solidFill>
              <a:srgbClr val="BA0C2F"/>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43" name="Oval 4"/>
            <p:cNvSpPr/>
            <p:nvPr/>
          </p:nvSpPr>
          <p:spPr>
            <a:xfrm>
              <a:off x="4145936" y="263727"/>
              <a:ext cx="824008" cy="684969"/>
            </a:xfrm>
            <a:prstGeom prst="rect">
              <a:avLst/>
            </a:prstGeom>
            <a:solidFill>
              <a:srgbClr val="BA0C2F"/>
            </a:solid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Burnout</a:t>
              </a:r>
            </a:p>
          </p:txBody>
        </p:sp>
      </p:grpSp>
      <p:grpSp>
        <p:nvGrpSpPr>
          <p:cNvPr id="44" name="Group 43"/>
          <p:cNvGrpSpPr/>
          <p:nvPr/>
        </p:nvGrpSpPr>
        <p:grpSpPr>
          <a:xfrm>
            <a:off x="3868263" y="3756166"/>
            <a:ext cx="1165324" cy="1165324"/>
            <a:chOff x="3975278" y="1650"/>
            <a:chExt cx="1165324" cy="1165324"/>
          </a:xfrm>
          <a:solidFill>
            <a:srgbClr val="808184"/>
          </a:solidFill>
        </p:grpSpPr>
        <p:sp>
          <p:nvSpPr>
            <p:cNvPr id="45" name="Oval 44"/>
            <p:cNvSpPr/>
            <p:nvPr/>
          </p:nvSpPr>
          <p:spPr>
            <a:xfrm>
              <a:off x="3975278" y="1650"/>
              <a:ext cx="1165324" cy="1165324"/>
            </a:xfrm>
            <a:prstGeom prst="ellipse">
              <a:avLst/>
            </a:prstGeom>
            <a:solidFill>
              <a:srgbClr val="FFD100"/>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46" name="Oval 4"/>
            <p:cNvSpPr/>
            <p:nvPr/>
          </p:nvSpPr>
          <p:spPr>
            <a:xfrm>
              <a:off x="3999992" y="362307"/>
              <a:ext cx="1136638" cy="59462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Compassion</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Fatigue</a:t>
              </a:r>
            </a:p>
          </p:txBody>
        </p:sp>
      </p:grpSp>
      <p:grpSp>
        <p:nvGrpSpPr>
          <p:cNvPr id="47" name="Group 46"/>
          <p:cNvGrpSpPr/>
          <p:nvPr/>
        </p:nvGrpSpPr>
        <p:grpSpPr>
          <a:xfrm>
            <a:off x="6601565" y="3756166"/>
            <a:ext cx="1165324" cy="1165324"/>
            <a:chOff x="3975278" y="1650"/>
            <a:chExt cx="1165324" cy="1165324"/>
          </a:xfrm>
          <a:solidFill>
            <a:srgbClr val="FFB81C"/>
          </a:solidFill>
        </p:grpSpPr>
        <p:sp>
          <p:nvSpPr>
            <p:cNvPr id="48" name="Oval 47"/>
            <p:cNvSpPr/>
            <p:nvPr/>
          </p:nvSpPr>
          <p:spPr>
            <a:xfrm>
              <a:off x="3975278" y="1650"/>
              <a:ext cx="1165324" cy="1165324"/>
            </a:xfrm>
            <a:prstGeom prst="ellipse">
              <a:avLst/>
            </a:prstGeom>
            <a:gr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sp>
        <p:sp>
          <p:nvSpPr>
            <p:cNvPr id="49" name="Oval 4"/>
            <p:cNvSpPr/>
            <p:nvPr/>
          </p:nvSpPr>
          <p:spPr>
            <a:xfrm>
              <a:off x="4055317" y="263727"/>
              <a:ext cx="971435" cy="68496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Neue" charset="0"/>
                  <a:ea typeface="Helvetica Neue" charset="0"/>
                  <a:cs typeface="Helvetica Neue" charset="0"/>
                </a:rPr>
                <a:t>Vicarious Trauma</a:t>
              </a:r>
              <a:endParaRPr kumimoji="0" lang="en-US" sz="14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endParaRPr>
            </a:p>
          </p:txBody>
        </p:sp>
      </p:grpSp>
      <p:sp>
        <p:nvSpPr>
          <p:cNvPr id="50" name="Rectangle 49"/>
          <p:cNvSpPr/>
          <p:nvPr/>
        </p:nvSpPr>
        <p:spPr>
          <a:xfrm>
            <a:off x="994612" y="2345092"/>
            <a:ext cx="284763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Related to a feeling of being overloaded which is primary to client problems of chronicity and complexity, but can occur in any profession</a:t>
            </a:r>
          </a:p>
        </p:txBody>
      </p:sp>
      <p:sp>
        <p:nvSpPr>
          <p:cNvPr id="51" name="TextBox 50"/>
          <p:cNvSpPr txBox="1"/>
          <p:nvPr/>
        </p:nvSpPr>
        <p:spPr>
          <a:xfrm>
            <a:off x="994611" y="3798209"/>
            <a:ext cx="27944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A state of exhaustion &amp; dysfunction – biologically, psychologically, &amp; socially – as a result of prolonged exposure to compassion stress (</a:t>
            </a:r>
            <a:r>
              <a:rPr kumimoji="0" lang="en-US" sz="1200" b="0" i="0" u="none" strike="noStrike" kern="1200" cap="none" spc="0" normalizeH="0" baseline="0" noProof="0" dirty="0" err="1">
                <a:ln>
                  <a:noFill/>
                </a:ln>
                <a:solidFill>
                  <a:srgbClr val="63666A"/>
                </a:solidFill>
                <a:effectLst/>
                <a:uLnTx/>
                <a:uFillTx/>
                <a:latin typeface="Helvetica Neue" charset="0"/>
                <a:ea typeface="Helvetica Neue" charset="0"/>
                <a:cs typeface="Helvetica Neue" charset="0"/>
              </a:rPr>
              <a:t>Figley</a:t>
            </a:r>
            <a:r>
              <a:rPr kumimoji="0" lang="en-US"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a:t>
            </a:r>
            <a:endParaRPr kumimoji="0" lang="en-AU"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endParaRPr>
          </a:p>
        </p:txBody>
      </p:sp>
      <p:sp>
        <p:nvSpPr>
          <p:cNvPr id="52" name="Rectangle 51"/>
          <p:cNvSpPr/>
          <p:nvPr/>
        </p:nvSpPr>
        <p:spPr>
          <a:xfrm>
            <a:off x="2405353" y="5006060"/>
            <a:ext cx="300640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‘Compassion fatigue’, ‘Secondary Traumatic Stress’ &amp; ‘Vicarious Trauma’ are often used interchangeably. (</a:t>
            </a:r>
            <a:r>
              <a:rPr kumimoji="0" lang="en-AU" sz="1200" b="0" i="0" u="none" strike="noStrike" kern="1200" cap="none" spc="0" normalizeH="0" baseline="0" noProof="0" dirty="0" err="1">
                <a:ln>
                  <a:noFill/>
                </a:ln>
                <a:solidFill>
                  <a:srgbClr val="63666A"/>
                </a:solidFill>
                <a:effectLst/>
                <a:uLnTx/>
                <a:uFillTx/>
                <a:latin typeface="Helvetica Neue" charset="0"/>
                <a:ea typeface="Helvetica Neue" charset="0"/>
                <a:cs typeface="Helvetica Neue" charset="0"/>
              </a:rPr>
              <a:t>Figley</a:t>
            </a:r>
            <a:r>
              <a:rPr kumimoji="0" lang="en-AU"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 1995; McCann &amp; </a:t>
            </a:r>
            <a:r>
              <a:rPr kumimoji="0" lang="en-AU" sz="1200" b="0" i="0" u="none" strike="noStrike" kern="1200" cap="none" spc="0" normalizeH="0" baseline="0" noProof="0" dirty="0" err="1">
                <a:ln>
                  <a:noFill/>
                </a:ln>
                <a:solidFill>
                  <a:srgbClr val="63666A"/>
                </a:solidFill>
                <a:effectLst/>
                <a:uLnTx/>
                <a:uFillTx/>
                <a:latin typeface="Helvetica Neue" charset="0"/>
                <a:ea typeface="Helvetica Neue" charset="0"/>
                <a:cs typeface="Helvetica Neue" charset="0"/>
              </a:rPr>
              <a:t>Saakvitne</a:t>
            </a:r>
            <a:r>
              <a:rPr kumimoji="0" lang="en-AU"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 1995)</a:t>
            </a:r>
          </a:p>
        </p:txBody>
      </p:sp>
      <p:sp>
        <p:nvSpPr>
          <p:cNvPr id="53" name="TextBox 52"/>
          <p:cNvSpPr txBox="1"/>
          <p:nvPr/>
        </p:nvSpPr>
        <p:spPr>
          <a:xfrm>
            <a:off x="6537615" y="1642399"/>
            <a:ext cx="2167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Something that challenges our capacity to cope</a:t>
            </a:r>
          </a:p>
        </p:txBody>
      </p:sp>
      <p:sp>
        <p:nvSpPr>
          <p:cNvPr id="54" name="TextBox 53"/>
          <p:cNvSpPr txBox="1"/>
          <p:nvPr/>
        </p:nvSpPr>
        <p:spPr>
          <a:xfrm>
            <a:off x="7879336" y="2302781"/>
            <a:ext cx="2324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Something that overwhelms our capacity to cope</a:t>
            </a:r>
          </a:p>
        </p:txBody>
      </p:sp>
      <p:sp>
        <p:nvSpPr>
          <p:cNvPr id="55" name="Rectangle 54"/>
          <p:cNvSpPr/>
          <p:nvPr/>
        </p:nvSpPr>
        <p:spPr>
          <a:xfrm>
            <a:off x="7889893" y="3881089"/>
            <a:ext cx="270639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Adverse reactions to clients’ (students’) traumatic material </a:t>
            </a:r>
            <a:r>
              <a:rPr kumimoji="0" lang="en-AU"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which brings about change in the professional’s inner experiences, core beliefs. </a:t>
            </a:r>
          </a:p>
        </p:txBody>
      </p:sp>
      <p:sp>
        <p:nvSpPr>
          <p:cNvPr id="56" name="Rectangle 55"/>
          <p:cNvSpPr/>
          <p:nvPr/>
        </p:nvSpPr>
        <p:spPr>
          <a:xfrm>
            <a:off x="6547679" y="5052681"/>
            <a:ext cx="248874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Adverse reactions to clients’ (students’) traumatic  material </a:t>
            </a:r>
            <a:r>
              <a:rPr kumimoji="0" lang="en-AU" sz="1200" b="0" i="0" u="none" strike="noStrike" kern="1200" cap="none" spc="0" normalizeH="0" baseline="0" noProof="0" dirty="0">
                <a:ln>
                  <a:noFill/>
                </a:ln>
                <a:solidFill>
                  <a:srgbClr val="63666A"/>
                </a:solidFill>
                <a:effectLst/>
                <a:uLnTx/>
                <a:uFillTx/>
                <a:latin typeface="Helvetica Neue" charset="0"/>
                <a:ea typeface="Helvetica Neue" charset="0"/>
                <a:cs typeface="Helvetica Neue" charset="0"/>
              </a:rPr>
              <a:t>with symptoms that parallel PTSD.</a:t>
            </a:r>
          </a:p>
        </p:txBody>
      </p:sp>
    </p:spTree>
    <p:extLst>
      <p:ext uri="{BB962C8B-B14F-4D97-AF65-F5344CB8AC3E}">
        <p14:creationId xmlns:p14="http://schemas.microsoft.com/office/powerpoint/2010/main" val="1846106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21008518">
            <a:off x="3784731" y="1354844"/>
            <a:ext cx="4845781" cy="3942675"/>
          </a:xfrm>
          <a:prstGeom prst="rect">
            <a:avLst/>
          </a:prstGeom>
        </p:spPr>
      </p:pic>
      <p:sp>
        <p:nvSpPr>
          <p:cNvPr id="40962" name="Title 1"/>
          <p:cNvSpPr>
            <a:spLocks noGrp="1"/>
          </p:cNvSpPr>
          <p:nvPr>
            <p:ph type="title"/>
          </p:nvPr>
        </p:nvSpPr>
        <p:spPr>
          <a:xfrm>
            <a:off x="72786" y="213003"/>
            <a:ext cx="3638976" cy="1325563"/>
          </a:xfrm>
        </p:spPr>
        <p:txBody>
          <a:bodyPr>
            <a:normAutofit/>
          </a:bodyPr>
          <a:lstStyle/>
          <a:p>
            <a:r>
              <a:rPr lang="en-AU" sz="2800" dirty="0"/>
              <a:t>We all have a brain!!</a:t>
            </a:r>
            <a:endParaRPr lang="en-US" sz="2800" dirty="0"/>
          </a:p>
        </p:txBody>
      </p:sp>
      <p:sp>
        <p:nvSpPr>
          <p:cNvPr id="40972" name="Line 6"/>
          <p:cNvSpPr>
            <a:spLocks noChangeShapeType="1"/>
          </p:cNvSpPr>
          <p:nvPr/>
        </p:nvSpPr>
        <p:spPr bwMode="auto">
          <a:xfrm flipH="1">
            <a:off x="3000376" y="3645023"/>
            <a:ext cx="2678414" cy="853293"/>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73" name="Text Box 12"/>
          <p:cNvSpPr txBox="1">
            <a:spLocks noChangeArrowheads="1"/>
          </p:cNvSpPr>
          <p:nvPr/>
        </p:nvSpPr>
        <p:spPr bwMode="auto">
          <a:xfrm>
            <a:off x="152400" y="3916338"/>
            <a:ext cx="3097214" cy="1711325"/>
          </a:xfrm>
          <a:prstGeom prst="rect">
            <a:avLst/>
          </a:prstGeom>
          <a:noFill/>
          <a:ln w="9525">
            <a:noFill/>
            <a:miter lim="800000"/>
            <a:headEnd/>
            <a:tailEnd/>
          </a:ln>
        </p:spPr>
        <p:txBody>
          <a:bodyPr>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Amygdala</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Survival response centre within the limbic lobe that becomes enlarged and more sensitive the more it is activated through responding to threats</a:t>
            </a:r>
          </a:p>
        </p:txBody>
      </p:sp>
      <p:sp>
        <p:nvSpPr>
          <p:cNvPr id="40974" name="AutoShape 13"/>
          <p:cNvSpPr>
            <a:spLocks/>
          </p:cNvSpPr>
          <p:nvPr/>
        </p:nvSpPr>
        <p:spPr bwMode="auto">
          <a:xfrm>
            <a:off x="3543837" y="2060699"/>
            <a:ext cx="71438" cy="1584325"/>
          </a:xfrm>
          <a:prstGeom prst="leftBracket">
            <a:avLst>
              <a:gd name="adj" fmla="val 184814"/>
            </a:avLst>
          </a:prstGeom>
          <a:noFill/>
          <a:ln w="38100">
            <a:solidFill>
              <a:schemeClr val="tx1"/>
            </a:solidFill>
            <a:round/>
            <a:headEnd/>
            <a:tailEnd/>
          </a:ln>
        </p:spPr>
        <p:txBody>
          <a:bodyPr wrap="none" anchor="ct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75" name="Line 14"/>
          <p:cNvSpPr>
            <a:spLocks noChangeShapeType="1"/>
          </p:cNvSpPr>
          <p:nvPr/>
        </p:nvSpPr>
        <p:spPr bwMode="auto">
          <a:xfrm flipH="1" flipV="1">
            <a:off x="2823795" y="2856353"/>
            <a:ext cx="720042" cy="0"/>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76" name="Text Box 15"/>
          <p:cNvSpPr txBox="1">
            <a:spLocks noChangeArrowheads="1"/>
          </p:cNvSpPr>
          <p:nvPr/>
        </p:nvSpPr>
        <p:spPr bwMode="auto">
          <a:xfrm>
            <a:off x="372138" y="1530791"/>
            <a:ext cx="2635673" cy="1969770"/>
          </a:xfrm>
          <a:prstGeom prst="rect">
            <a:avLst/>
          </a:prstGeom>
          <a:noFill/>
          <a:ln w="9525">
            <a:noFill/>
            <a:miter lim="800000"/>
            <a:headEnd/>
            <a:tailEnd/>
          </a:ln>
        </p:spPr>
        <p:txBody>
          <a:bodyPr wrap="square">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Prefrontal  cortex</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Responsible for executive functions, such as judgement, reasoning, and self awareness. Final part of the brain to mature in one’s mid 20s.</a:t>
            </a:r>
          </a:p>
        </p:txBody>
      </p:sp>
      <p:sp>
        <p:nvSpPr>
          <p:cNvPr id="40966" name="Line 3"/>
          <p:cNvSpPr>
            <a:spLocks noChangeShapeType="1"/>
          </p:cNvSpPr>
          <p:nvPr/>
        </p:nvSpPr>
        <p:spPr bwMode="auto">
          <a:xfrm>
            <a:off x="6723908" y="3112515"/>
            <a:ext cx="2100496" cy="430326"/>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67" name="Line 4"/>
          <p:cNvSpPr>
            <a:spLocks noChangeShapeType="1"/>
          </p:cNvSpPr>
          <p:nvPr/>
        </p:nvSpPr>
        <p:spPr bwMode="auto">
          <a:xfrm>
            <a:off x="6064932" y="3645024"/>
            <a:ext cx="0" cy="1366838"/>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68" name="Line 5"/>
          <p:cNvSpPr>
            <a:spLocks noChangeShapeType="1"/>
          </p:cNvSpPr>
          <p:nvPr/>
        </p:nvSpPr>
        <p:spPr bwMode="auto">
          <a:xfrm flipV="1">
            <a:off x="6530601" y="1324097"/>
            <a:ext cx="3146059" cy="1216110"/>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0969" name="Text Box 7"/>
          <p:cNvSpPr txBox="1">
            <a:spLocks noChangeArrowheads="1"/>
          </p:cNvSpPr>
          <p:nvPr/>
        </p:nvSpPr>
        <p:spPr bwMode="auto">
          <a:xfrm>
            <a:off x="3670825" y="4812699"/>
            <a:ext cx="5017563" cy="1231106"/>
          </a:xfrm>
          <a:prstGeom prst="rect">
            <a:avLst/>
          </a:prstGeom>
          <a:noFill/>
          <a:ln w="9525">
            <a:noFill/>
            <a:miter lim="800000"/>
            <a:headEnd/>
            <a:tailEnd/>
          </a:ln>
        </p:spPr>
        <p:txBody>
          <a:bodyPr wrap="square">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Hippocampus</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Consolidates memory by providing the context/ sequential data for episodic memories. Goes offline if trauma overwhelms and disrupts cortex.</a:t>
            </a:r>
          </a:p>
        </p:txBody>
      </p:sp>
      <p:sp>
        <p:nvSpPr>
          <p:cNvPr id="40970" name="Text Box 8"/>
          <p:cNvSpPr txBox="1">
            <a:spLocks noChangeArrowheads="1"/>
          </p:cNvSpPr>
          <p:nvPr/>
        </p:nvSpPr>
        <p:spPr bwMode="auto">
          <a:xfrm>
            <a:off x="9112994" y="2802231"/>
            <a:ext cx="2688522" cy="1969770"/>
          </a:xfrm>
          <a:prstGeom prst="rect">
            <a:avLst/>
          </a:prstGeom>
          <a:noFill/>
          <a:ln w="9525">
            <a:noFill/>
            <a:miter lim="800000"/>
            <a:headEnd/>
            <a:tailEnd/>
          </a:ln>
        </p:spPr>
        <p:txBody>
          <a:bodyPr wrap="square">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Thalamus</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Sensory receptor within the diencephalon. Receives and passes on sensory data to be further processed by other areas of the brain </a:t>
            </a:r>
          </a:p>
        </p:txBody>
      </p:sp>
      <p:sp>
        <p:nvSpPr>
          <p:cNvPr id="40971" name="Text Box 9"/>
          <p:cNvSpPr txBox="1">
            <a:spLocks noChangeArrowheads="1"/>
          </p:cNvSpPr>
          <p:nvPr/>
        </p:nvSpPr>
        <p:spPr bwMode="auto">
          <a:xfrm>
            <a:off x="9856830" y="415181"/>
            <a:ext cx="1944686" cy="2246769"/>
          </a:xfrm>
          <a:prstGeom prst="rect">
            <a:avLst/>
          </a:prstGeom>
          <a:noFill/>
          <a:ln w="9525">
            <a:noFill/>
            <a:miter lim="800000"/>
            <a:headEnd/>
            <a:tailEnd/>
          </a:ln>
        </p:spPr>
        <p:txBody>
          <a:bodyPr wrap="square">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Corpus Callosum</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Bridge between the 2 hemispheres. Chronic stress can damage and thin down this bundle of neurons</a:t>
            </a:r>
          </a:p>
        </p:txBody>
      </p:sp>
      <p:cxnSp>
        <p:nvCxnSpPr>
          <p:cNvPr id="5" name="Straight Connector 4"/>
          <p:cNvCxnSpPr/>
          <p:nvPr/>
        </p:nvCxnSpPr>
        <p:spPr bwMode="auto">
          <a:xfrm flipV="1">
            <a:off x="5678790" y="1324097"/>
            <a:ext cx="0" cy="2010360"/>
          </a:xfrm>
          <a:prstGeom prst="line">
            <a:avLst/>
          </a:prstGeom>
          <a:noFill/>
          <a:ln w="38100">
            <a:solidFill>
              <a:schemeClr val="tx1"/>
            </a:solidFill>
            <a:round/>
            <a:headEnd/>
            <a:tailEnd/>
          </a:ln>
        </p:spPr>
      </p:cxnSp>
      <p:sp>
        <p:nvSpPr>
          <p:cNvPr id="21" name="Text Box 8"/>
          <p:cNvSpPr txBox="1">
            <a:spLocks noChangeArrowheads="1"/>
          </p:cNvSpPr>
          <p:nvPr/>
        </p:nvSpPr>
        <p:spPr bwMode="auto">
          <a:xfrm>
            <a:off x="3635558" y="6135"/>
            <a:ext cx="6341805" cy="1264214"/>
          </a:xfrm>
          <a:prstGeom prst="rect">
            <a:avLst/>
          </a:prstGeom>
          <a:noFill/>
          <a:ln w="9525">
            <a:noFill/>
            <a:miter lim="800000"/>
            <a:headEnd/>
            <a:tailEnd/>
          </a:ln>
        </p:spPr>
        <p:txBody>
          <a:bodyPr wrap="square">
            <a:spAutoFit/>
          </a:body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Hypothalamus</a:t>
            </a:r>
          </a:p>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Links the nervous system to the endocrine system via the pituitary gland. </a:t>
            </a:r>
            <a:r>
              <a:rPr kumimoji="0" lang="en-AU"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It synthesizes and secretes hormones to control </a:t>
            </a:r>
            <a:r>
              <a:rPr kumimoji="0" lang="en-US" sz="1600" b="0" i="0" u="none" strike="noStrike" kern="1200" cap="none" spc="0" normalizeH="0" baseline="0" noProof="0" dirty="0">
                <a:ln>
                  <a:noFill/>
                </a:ln>
                <a:solidFill>
                  <a:srgbClr val="63666A"/>
                </a:solidFill>
                <a:effectLst/>
                <a:uLnTx/>
                <a:uFillTx/>
                <a:latin typeface="Helvetica" panose="020B0604020202020204" pitchFamily="34" charset="0"/>
                <a:ea typeface="+mn-ea"/>
                <a:cs typeface="Helvetica" panose="020B0604020202020204" pitchFamily="34" charset="0"/>
              </a:rPr>
              <a:t>body temperature, hunger, thirst, fatigue, sleep, and circadian cycles.</a:t>
            </a:r>
          </a:p>
        </p:txBody>
      </p:sp>
      <p:sp>
        <p:nvSpPr>
          <p:cNvPr id="7" name="TextBox 6">
            <a:extLst>
              <a:ext uri="{FF2B5EF4-FFF2-40B4-BE49-F238E27FC236}">
                <a16:creationId xmlns:a16="http://schemas.microsoft.com/office/drawing/2014/main" id="{6ADA1897-5A03-45F2-B186-9F9C20A240C6}"/>
              </a:ext>
            </a:extLst>
          </p:cNvPr>
          <p:cNvSpPr txBox="1"/>
          <p:nvPr/>
        </p:nvSpPr>
        <p:spPr>
          <a:xfrm>
            <a:off x="8824404" y="4912282"/>
            <a:ext cx="2977112" cy="110799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63666A"/>
                </a:solidFill>
                <a:effectLst/>
                <a:uLnTx/>
                <a:uFillTx/>
                <a:latin typeface="Helvetica" panose="020B0604020202030204" pitchFamily="34" charset="0"/>
                <a:ea typeface="+mn-ea"/>
                <a:cs typeface="+mn-cs"/>
              </a:rPr>
              <a:t>Cerebellum</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63666A"/>
                </a:solidFill>
                <a:effectLst/>
                <a:uLnTx/>
                <a:uFillTx/>
                <a:latin typeface="Helvetica" panose="020B0604020202030204" pitchFamily="34" charset="0"/>
                <a:ea typeface="+mn-ea"/>
                <a:cs typeface="+mn-cs"/>
              </a:rPr>
              <a:t>Balance and coordination, motor skills may be impacted by trauma</a:t>
            </a:r>
          </a:p>
        </p:txBody>
      </p:sp>
      <p:sp>
        <p:nvSpPr>
          <p:cNvPr id="22" name="Line 4">
            <a:extLst>
              <a:ext uri="{FF2B5EF4-FFF2-40B4-BE49-F238E27FC236}">
                <a16:creationId xmlns:a16="http://schemas.microsoft.com/office/drawing/2014/main" id="{E4C9208D-0AF2-466E-A62A-3AFF1BD934FE}"/>
              </a:ext>
            </a:extLst>
          </p:cNvPr>
          <p:cNvSpPr>
            <a:spLocks noChangeShapeType="1"/>
          </p:cNvSpPr>
          <p:nvPr/>
        </p:nvSpPr>
        <p:spPr bwMode="auto">
          <a:xfrm>
            <a:off x="7093258" y="4298971"/>
            <a:ext cx="1731146" cy="832322"/>
          </a:xfrm>
          <a:prstGeom prst="line">
            <a:avLst/>
          </a:prstGeom>
          <a:noFill/>
          <a:ln w="38100">
            <a:solidFill>
              <a:schemeClr val="tx1"/>
            </a:solidFill>
            <a:round/>
            <a:headEnd/>
            <a:tailEnd/>
          </a:ln>
        </p:spPr>
        <p:txBody>
          <a:bodyPr/>
          <a:lstStyle/>
          <a:p>
            <a:pPr marL="0" marR="0" lvl="0" indent="0" algn="l" defTabSz="914377"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9" name="TextBox 18">
            <a:extLst>
              <a:ext uri="{FF2B5EF4-FFF2-40B4-BE49-F238E27FC236}">
                <a16:creationId xmlns:a16="http://schemas.microsoft.com/office/drawing/2014/main" id="{FCE3D6AE-1152-4812-AAC4-474815E70C52}"/>
              </a:ext>
            </a:extLst>
          </p:cNvPr>
          <p:cNvSpPr txBox="1"/>
          <p:nvPr/>
        </p:nvSpPr>
        <p:spPr>
          <a:xfrm>
            <a:off x="5809166" y="4920220"/>
            <a:ext cx="3067050" cy="2616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00000"/>
                </a:solidFill>
                <a:effectLst/>
                <a:uLnTx/>
                <a:uFillTx/>
                <a:latin typeface="Rockwell"/>
                <a:ea typeface="+mn-ea"/>
                <a:cs typeface="+mn-cs"/>
              </a:rPr>
              <a:t>Image source: </a:t>
            </a:r>
            <a:r>
              <a:rPr kumimoji="0" lang="en-AU" sz="1100" b="0" i="0" u="none" strike="noStrike" kern="1200" cap="none" spc="0" normalizeH="0" baseline="0" noProof="0" dirty="0">
                <a:ln>
                  <a:noFill/>
                </a:ln>
                <a:solidFill>
                  <a:srgbClr val="000000"/>
                </a:solidFill>
                <a:effectLst/>
                <a:uLnTx/>
                <a:uFillTx/>
                <a:latin typeface="Rockwell" panose="02060603020205020403" pitchFamily="18" charset="0"/>
                <a:ea typeface="+mn-ea"/>
                <a:cs typeface="+mn-cs"/>
              </a:rPr>
              <a:t>©2018 ACF</a:t>
            </a:r>
            <a:endParaRPr kumimoji="0" lang="en-AU" sz="1100" b="0" i="0" u="none" strike="noStrike" kern="1200" cap="none" spc="0" normalizeH="0" baseline="0" noProof="0" dirty="0">
              <a:ln>
                <a:noFill/>
              </a:ln>
              <a:solidFill>
                <a:srgbClr val="000000"/>
              </a:solidFill>
              <a:effectLst/>
              <a:uLnTx/>
              <a:uFillTx/>
              <a:latin typeface="Rockwell"/>
              <a:ea typeface="+mn-ea"/>
              <a:cs typeface="+mn-cs"/>
            </a:endParaRPr>
          </a:p>
        </p:txBody>
      </p:sp>
    </p:spTree>
    <p:extLst>
      <p:ext uri="{BB962C8B-B14F-4D97-AF65-F5344CB8AC3E}">
        <p14:creationId xmlns:p14="http://schemas.microsoft.com/office/powerpoint/2010/main" val="979418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0B4EE9-91F9-48D4-86B1-2A39EA690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Regular" charset="0"/>
                <a:ea typeface="+mn-ea"/>
                <a:cs typeface="+mn-cs"/>
              </a:rPr>
              <a:t>childhood.org.au</a:t>
            </a:r>
            <a:endParaRPr kumimoji="0" lang="en-US" sz="1200" b="1" i="0" u="none" strike="noStrike" kern="1200" cap="none" spc="0" normalizeH="0" baseline="0" noProof="0" dirty="0">
              <a:ln>
                <a:noFill/>
              </a:ln>
              <a:solidFill>
                <a:srgbClr val="FFFFFF"/>
              </a:solidFill>
              <a:effectLst/>
              <a:uLnTx/>
              <a:uFillTx/>
              <a:latin typeface="Helvetica Regular" charset="0"/>
              <a:ea typeface="+mn-ea"/>
              <a:cs typeface="+mn-cs"/>
            </a:endParaRPr>
          </a:p>
        </p:txBody>
      </p:sp>
      <p:sp>
        <p:nvSpPr>
          <p:cNvPr id="3" name="Title 2">
            <a:extLst>
              <a:ext uri="{FF2B5EF4-FFF2-40B4-BE49-F238E27FC236}">
                <a16:creationId xmlns:a16="http://schemas.microsoft.com/office/drawing/2014/main" id="{DA8BFBBF-283C-48E7-9CAB-BEAB562484D9}"/>
              </a:ext>
            </a:extLst>
          </p:cNvPr>
          <p:cNvSpPr>
            <a:spLocks noGrp="1"/>
          </p:cNvSpPr>
          <p:nvPr>
            <p:ph type="title"/>
          </p:nvPr>
        </p:nvSpPr>
        <p:spPr/>
        <p:txBody>
          <a:bodyPr/>
          <a:lstStyle/>
          <a:p>
            <a:r>
              <a:rPr lang="en-AU" dirty="0"/>
              <a:t>Activity : Impacts of trauma</a:t>
            </a:r>
          </a:p>
        </p:txBody>
      </p:sp>
      <p:pic>
        <p:nvPicPr>
          <p:cNvPr id="6" name="Content Placeholder 5" descr="Icon&#10;&#10;Description automatically generated">
            <a:extLst>
              <a:ext uri="{FF2B5EF4-FFF2-40B4-BE49-F238E27FC236}">
                <a16:creationId xmlns:a16="http://schemas.microsoft.com/office/drawing/2014/main" id="{D0B5CA7A-E487-4206-83E8-5BCBE4EC3E0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55880" y="1907444"/>
            <a:ext cx="3935333" cy="3660775"/>
          </a:xfrm>
        </p:spPr>
      </p:pic>
      <p:pic>
        <p:nvPicPr>
          <p:cNvPr id="7" name="Picture 6">
            <a:extLst>
              <a:ext uri="{FF2B5EF4-FFF2-40B4-BE49-F238E27FC236}">
                <a16:creationId xmlns:a16="http://schemas.microsoft.com/office/drawing/2014/main" id="{54BFFF40-56AA-45C1-BDE9-3DFAD83C17FA}"/>
              </a:ext>
            </a:extLst>
          </p:cNvPr>
          <p:cNvPicPr>
            <a:picLocks noChangeAspect="1"/>
          </p:cNvPicPr>
          <p:nvPr/>
        </p:nvPicPr>
        <p:blipFill>
          <a:blip r:embed="rId5"/>
          <a:stretch>
            <a:fillRect/>
          </a:stretch>
        </p:blipFill>
        <p:spPr>
          <a:xfrm>
            <a:off x="895350" y="2675023"/>
            <a:ext cx="3017680" cy="2807471"/>
          </a:xfrm>
          <a:prstGeom prst="rect">
            <a:avLst/>
          </a:prstGeom>
        </p:spPr>
      </p:pic>
    </p:spTree>
    <p:extLst>
      <p:ext uri="{BB962C8B-B14F-4D97-AF65-F5344CB8AC3E}">
        <p14:creationId xmlns:p14="http://schemas.microsoft.com/office/powerpoint/2010/main" val="3802907093"/>
      </p:ext>
    </p:extLst>
  </p:cSld>
  <p:clrMapOvr>
    <a:masterClrMapping/>
  </p:clrMapOvr>
</p:sld>
</file>

<file path=ppt/theme/theme1.xml><?xml version="1.0" encoding="utf-8"?>
<a:theme xmlns:a="http://schemas.openxmlformats.org/drawingml/2006/main" name="1_Office Theme">
  <a:themeElements>
    <a:clrScheme name="ACF Color Scheme">
      <a:dk1>
        <a:srgbClr val="000000"/>
      </a:dk1>
      <a:lt1>
        <a:srgbClr val="FFFFFF"/>
      </a:lt1>
      <a:dk2>
        <a:srgbClr val="626669"/>
      </a:dk2>
      <a:lt2>
        <a:srgbClr val="FFD000"/>
      </a:lt2>
      <a:accent1>
        <a:srgbClr val="FFD000"/>
      </a:accent1>
      <a:accent2>
        <a:srgbClr val="FFB81C"/>
      </a:accent2>
      <a:accent3>
        <a:srgbClr val="ED8B00"/>
      </a:accent3>
      <a:accent4>
        <a:srgbClr val="FF671F"/>
      </a:accent4>
      <a:accent5>
        <a:srgbClr val="BA0C2F"/>
      </a:accent5>
      <a:accent6>
        <a:srgbClr val="636669"/>
      </a:accent6>
      <a:hlink>
        <a:srgbClr val="FF661F"/>
      </a:hlink>
      <a:folHlink>
        <a:srgbClr val="B90C2F"/>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CF &amp; SMART Co-Branded Final Powerpoint Template Presentation">
  <a:themeElements>
    <a:clrScheme name="ACF Color Scheme">
      <a:dk1>
        <a:srgbClr val="000000"/>
      </a:dk1>
      <a:lt1>
        <a:srgbClr val="FFFFFF"/>
      </a:lt1>
      <a:dk2>
        <a:srgbClr val="626669"/>
      </a:dk2>
      <a:lt2>
        <a:srgbClr val="FFD000"/>
      </a:lt2>
      <a:accent1>
        <a:srgbClr val="FFD000"/>
      </a:accent1>
      <a:accent2>
        <a:srgbClr val="FFB81C"/>
      </a:accent2>
      <a:accent3>
        <a:srgbClr val="ED8B00"/>
      </a:accent3>
      <a:accent4>
        <a:srgbClr val="FF671F"/>
      </a:accent4>
      <a:accent5>
        <a:srgbClr val="BA0C2F"/>
      </a:accent5>
      <a:accent6>
        <a:srgbClr val="636669"/>
      </a:accent6>
      <a:hlink>
        <a:srgbClr val="FF661F"/>
      </a:hlink>
      <a:folHlink>
        <a:srgbClr val="B90C2F"/>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05C98DCB372640B22A97EE71CD4AE4" ma:contentTypeVersion="11" ma:contentTypeDescription="Create a new document." ma:contentTypeScope="" ma:versionID="f1949e728d12087ec37ea276a4b08706">
  <xsd:schema xmlns:xsd="http://www.w3.org/2001/XMLSchema" xmlns:xs="http://www.w3.org/2001/XMLSchema" xmlns:p="http://schemas.microsoft.com/office/2006/metadata/properties" xmlns:ns2="fc1daf2a-eda1-43a6-951a-875fa6b812ca" xmlns:ns3="2f047896-8028-4a0f-ad28-9ad7f953f067" targetNamespace="http://schemas.microsoft.com/office/2006/metadata/properties" ma:root="true" ma:fieldsID="bcef7a99e76d4c3dea127815f19767eb" ns2:_="" ns3:_="">
    <xsd:import namespace="fc1daf2a-eda1-43a6-951a-875fa6b812ca"/>
    <xsd:import namespace="2f047896-8028-4a0f-ad28-9ad7f953f0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1daf2a-eda1-43a6-951a-875fa6b81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047896-8028-4a0f-ad28-9ad7f953f0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A14AB0-4DA3-4C0F-84CE-414844C3B39B}">
  <ds:schemaRefs>
    <ds:schemaRef ds:uri="http://schemas.microsoft.com/sharepoint/v3/contenttype/forms"/>
  </ds:schemaRefs>
</ds:datastoreItem>
</file>

<file path=customXml/itemProps2.xml><?xml version="1.0" encoding="utf-8"?>
<ds:datastoreItem xmlns:ds="http://schemas.openxmlformats.org/officeDocument/2006/customXml" ds:itemID="{EE2E4080-D230-4829-9FFE-5D08701462D3}">
  <ds:schemaRefs>
    <ds:schemaRef ds:uri="http://purl.org/dc/dcmitype/"/>
    <ds:schemaRef ds:uri="http://schemas.microsoft.com/office/infopath/2007/PartnerControls"/>
    <ds:schemaRef ds:uri="fc1daf2a-eda1-43a6-951a-875fa6b812ca"/>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2f047896-8028-4a0f-ad28-9ad7f953f067"/>
    <ds:schemaRef ds:uri="http://www.w3.org/XML/1998/namespace"/>
  </ds:schemaRefs>
</ds:datastoreItem>
</file>

<file path=customXml/itemProps3.xml><?xml version="1.0" encoding="utf-8"?>
<ds:datastoreItem xmlns:ds="http://schemas.openxmlformats.org/officeDocument/2006/customXml" ds:itemID="{D90414D1-AEAF-4C65-8CF6-9FE0398E87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1daf2a-eda1-43a6-951a-875fa6b812ca"/>
    <ds:schemaRef ds:uri="2f047896-8028-4a0f-ad28-9ad7f953f0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986</TotalTime>
  <Words>4726</Words>
  <Application>Microsoft Office PowerPoint</Application>
  <PresentationFormat>Widescreen</PresentationFormat>
  <Paragraphs>276</Paragraphs>
  <Slides>14</Slides>
  <Notes>14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14</vt:i4>
      </vt:variant>
    </vt:vector>
  </HeadingPairs>
  <TitlesOfParts>
    <vt:vector size="29" baseType="lpstr">
      <vt:lpstr>Arial</vt:lpstr>
      <vt:lpstr>Calibri</vt:lpstr>
      <vt:lpstr>Calibri Light</vt:lpstr>
      <vt:lpstr>Century Gothic</vt:lpstr>
      <vt:lpstr>Helvetica</vt:lpstr>
      <vt:lpstr>Helvetica Neue</vt:lpstr>
      <vt:lpstr>Helvetica Regular</vt:lpstr>
      <vt:lpstr>HelveticaNeueLT Pro 45 Lt</vt:lpstr>
      <vt:lpstr>HelveticaNeueLT Pro 55 Roman</vt:lpstr>
      <vt:lpstr>Rockwell</vt:lpstr>
      <vt:lpstr>Wingdings</vt:lpstr>
      <vt:lpstr>1_Office Theme</vt:lpstr>
      <vt:lpstr>2_Office Theme</vt:lpstr>
      <vt:lpstr>3_Office Theme</vt:lpstr>
      <vt:lpstr>ACF &amp; SMART Co-Branded Final Powerpoint Template Presentation</vt:lpstr>
      <vt:lpstr>PowerPoint Presentation</vt:lpstr>
      <vt:lpstr>PowerPoint Presentation</vt:lpstr>
      <vt:lpstr>Your wellbeing</vt:lpstr>
      <vt:lpstr>Success criteria</vt:lpstr>
      <vt:lpstr>Key messages</vt:lpstr>
      <vt:lpstr>Why talk about the neurobiology of self-care?</vt:lpstr>
      <vt:lpstr>Thinking about the impacts, defining the terminology</vt:lpstr>
      <vt:lpstr>We all have a brain!!</vt:lpstr>
      <vt:lpstr>Activity : Impacts of trauma</vt:lpstr>
      <vt:lpstr>Possible indicators of vicarious trauma</vt:lpstr>
      <vt:lpstr>How do I know how I am doing?</vt:lpstr>
      <vt:lpstr>Self-care wheel</vt:lpstr>
      <vt:lpstr>Key points about self-care</vt:lpstr>
      <vt:lpstr>Reflective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 Dickson</dc:creator>
  <cp:lastModifiedBy>Katherine Ellis</cp:lastModifiedBy>
  <cp:revision>75</cp:revision>
  <dcterms:created xsi:type="dcterms:W3CDTF">2020-11-25T15:08:35Z</dcterms:created>
  <dcterms:modified xsi:type="dcterms:W3CDTF">2021-05-03T05:56:06Z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0x0101004D05C98DCB372640B22A97EE71CD4AE4</vt:lpwstr>
  </property>
</Properties>
</file>