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17"/>
  </p:notesMasterIdLst>
  <p:handoutMasterIdLst>
    <p:handoutMasterId r:id="rId18"/>
  </p:handoutMasterIdLst>
  <p:sldIdLst>
    <p:sldId id="499" r:id="rId6"/>
    <p:sldId id="504" r:id="rId7"/>
    <p:sldId id="508" r:id="rId8"/>
    <p:sldId id="512" r:id="rId9"/>
    <p:sldId id="563" r:id="rId10"/>
    <p:sldId id="564" r:id="rId11"/>
    <p:sldId id="559" r:id="rId12"/>
    <p:sldId id="560" r:id="rId13"/>
    <p:sldId id="561" r:id="rId14"/>
    <p:sldId id="562" r:id="rId15"/>
    <p:sldId id="5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BC49F-2024-0000-9736-5302E12E5333}" v="30" dt="2021-05-03T04:50:58.816"/>
    <p1510:client id="{C1497106-AFD1-551D-F98D-A0B2A7327ABA}" v="12" dt="2021-04-13T04:35:42.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1" autoAdjust="0"/>
    <p:restoredTop sz="61317" autoAdjust="0"/>
  </p:normalViewPr>
  <p:slideViewPr>
    <p:cSldViewPr snapToGrid="0">
      <p:cViewPr varScale="1">
        <p:scale>
          <a:sx n="54" d="100"/>
          <a:sy n="54" d="100"/>
        </p:scale>
        <p:origin x="1206" y="36"/>
      </p:cViewPr>
      <p:guideLst/>
    </p:cSldViewPr>
  </p:slideViewPr>
  <p:notesTextViewPr>
    <p:cViewPr>
      <p:scale>
        <a:sx n="1" d="1"/>
        <a:sy n="1" d="1"/>
      </p:scale>
      <p:origin x="0" y="0"/>
    </p:cViewPr>
  </p:notesTextViewPr>
  <p:notesViewPr>
    <p:cSldViewPr snapToGrid="0">
      <p:cViewPr varScale="1">
        <p:scale>
          <a:sx n="67" d="100"/>
          <a:sy n="67" d="100"/>
        </p:scale>
        <p:origin x="1821" y="7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93587D-97A0-42BD-8DF7-10764DA472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580895D-88A4-491F-9925-7E8DC7BDE8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AU" dirty="0"/>
          </a:p>
        </p:txBody>
      </p:sp>
      <p:sp>
        <p:nvSpPr>
          <p:cNvPr id="4" name="Footer Placeholder 3">
            <a:extLst>
              <a:ext uri="{FF2B5EF4-FFF2-40B4-BE49-F238E27FC236}">
                <a16:creationId xmlns:a16="http://schemas.microsoft.com/office/drawing/2014/main" id="{F2276B81-7ECC-40DC-82DD-9D748C1579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E40BCF86-1880-4911-87C0-EC61DC6648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384BB3-88C5-4C87-86C7-C272B3EDDDB1}" type="slidenum">
              <a:rPr lang="en-AU" smtClean="0"/>
              <a:t>‹#›</a:t>
            </a:fld>
            <a:endParaRPr lang="en-AU"/>
          </a:p>
        </p:txBody>
      </p:sp>
    </p:spTree>
    <p:extLst>
      <p:ext uri="{BB962C8B-B14F-4D97-AF65-F5344CB8AC3E}">
        <p14:creationId xmlns:p14="http://schemas.microsoft.com/office/powerpoint/2010/main" val="678624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1DD54-7E1A-4E01-94FC-72D54E06BB6B}" type="datetimeFigureOut">
              <a:rPr lang="en-AU" smtClean="0"/>
              <a:t>3/05/2021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CF759-2170-43F7-9C05-FFB6DEF0BE41}" type="slidenum">
              <a:rPr lang="en-AU" smtClean="0"/>
              <a:t>‹#›</a:t>
            </a:fld>
            <a:endParaRPr lang="en-AU"/>
          </a:p>
        </p:txBody>
      </p:sp>
    </p:spTree>
    <p:extLst>
      <p:ext uri="{BB962C8B-B14F-4D97-AF65-F5344CB8AC3E}">
        <p14:creationId xmlns:p14="http://schemas.microsoft.com/office/powerpoint/2010/main" val="356699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Instructions for use of this package to be inserted here.</a:t>
            </a:r>
          </a:p>
          <a:p>
            <a:endParaRPr lang="en-AU" b="1" dirty="0"/>
          </a:p>
          <a:p>
            <a:r>
              <a:rPr lang="en-AU" sz="1200" b="1" kern="1200" dirty="0">
                <a:solidFill>
                  <a:schemeClr val="tx1"/>
                </a:solidFill>
                <a:effectLst/>
                <a:latin typeface="+mn-lt"/>
                <a:ea typeface="+mn-ea"/>
                <a:cs typeface="+mn-cs"/>
              </a:rPr>
              <a:t>Please note the following points about the headings used in the notes page of each session</a:t>
            </a:r>
            <a:endParaRPr lang="en-US"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Key points – </a:t>
            </a:r>
            <a:r>
              <a:rPr lang="en-AU" sz="1200" kern="1200" dirty="0">
                <a:solidFill>
                  <a:schemeClr val="tx1"/>
                </a:solidFill>
                <a:effectLst/>
                <a:latin typeface="+mn-lt"/>
                <a:ea typeface="+mn-ea"/>
                <a:cs typeface="+mn-cs"/>
              </a:rPr>
              <a:t>these are the main messages related to any particular slide and should be included in the training delivery</a:t>
            </a:r>
            <a:endParaRPr lang="en-US"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Background information – </a:t>
            </a:r>
            <a:r>
              <a:rPr lang="en-AU" sz="1200" kern="1200" dirty="0">
                <a:solidFill>
                  <a:schemeClr val="tx1"/>
                </a:solidFill>
                <a:effectLst/>
                <a:latin typeface="+mn-lt"/>
                <a:ea typeface="+mn-ea"/>
                <a:cs typeface="+mn-cs"/>
              </a:rPr>
              <a:t>this is information for the trainer only and does not need to be shared with the training participants</a:t>
            </a:r>
            <a:r>
              <a:rPr lang="en-AU"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Please note – </a:t>
            </a:r>
            <a:r>
              <a:rPr lang="en-AU" sz="1200" kern="1200" dirty="0">
                <a:solidFill>
                  <a:schemeClr val="tx1"/>
                </a:solidFill>
                <a:effectLst/>
                <a:latin typeface="+mn-lt"/>
                <a:ea typeface="+mn-ea"/>
                <a:cs typeface="+mn-cs"/>
              </a:rPr>
              <a:t>these are important information points about a particular slide or content area.  They should be reviewed prior to delivering the training to ensure the point is noted and followed as outlined</a:t>
            </a:r>
            <a:endParaRPr lang="en-US"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Activity </a:t>
            </a:r>
            <a:r>
              <a:rPr lang="en-AU" sz="1200" kern="1200" dirty="0">
                <a:solidFill>
                  <a:schemeClr val="tx1"/>
                </a:solidFill>
                <a:effectLst/>
                <a:latin typeface="+mn-lt"/>
                <a:ea typeface="+mn-ea"/>
                <a:cs typeface="+mn-cs"/>
              </a:rPr>
              <a:t>– these provide suggested activities to be undertaken during the session.  Trainers may choose which activities they include in the delivery of the session.  There is no expectation that all activities would be completed.  The selection is based on the trainers’ assessment on the group needs, the session facilitation and their own comfort with each activity.  We would suggest that additional activities are not used as there is already more content and activity ideas than could be included in any one session.</a:t>
            </a:r>
            <a:endParaRPr lang="en-US"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Additional points – </a:t>
            </a:r>
            <a:r>
              <a:rPr lang="en-AU" sz="1200" kern="1200" dirty="0">
                <a:solidFill>
                  <a:schemeClr val="tx1"/>
                </a:solidFill>
                <a:effectLst/>
                <a:latin typeface="+mn-lt"/>
                <a:ea typeface="+mn-ea"/>
                <a:cs typeface="+mn-cs"/>
              </a:rPr>
              <a:t>these are additional content points or questions for reflection and can be delivered to the participants in the session or just used for background information for trainers.</a:t>
            </a:r>
            <a:endParaRPr lang="en-US"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Handout – </a:t>
            </a:r>
            <a:r>
              <a:rPr lang="en-AU" sz="1200" kern="1200" dirty="0">
                <a:solidFill>
                  <a:schemeClr val="tx1"/>
                </a:solidFill>
                <a:effectLst/>
                <a:latin typeface="+mn-lt"/>
                <a:ea typeface="+mn-ea"/>
                <a:cs typeface="+mn-cs"/>
              </a:rPr>
              <a:t>denotes where there is an additional resource available for distribution to participants.  Ensuring that there are copies of these available is an important part of preparing for each session.</a:t>
            </a:r>
            <a:endParaRPr lang="en-US"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Optional handout and optional activity – </a:t>
            </a:r>
            <a:r>
              <a:rPr lang="en-AU" sz="1200" kern="1200" dirty="0">
                <a:solidFill>
                  <a:schemeClr val="tx1"/>
                </a:solidFill>
                <a:effectLst/>
                <a:latin typeface="+mn-lt"/>
                <a:ea typeface="+mn-ea"/>
                <a:cs typeface="+mn-cs"/>
              </a:rPr>
              <a:t>these are included in some sessions and mean that there needs to be some trainer discretion with regard to their use.  It is likely that this handout or activity may be too complex or too challenging for most groups and their use needs to be carefully considered.  Feel free to discuss their use with other SMART trainers, the DfE team or the ACF team</a:t>
            </a:r>
            <a:endParaRPr lang="en-US" sz="1200" kern="1200" dirty="0">
              <a:solidFill>
                <a:schemeClr val="tx1"/>
              </a:solidFill>
              <a:effectLst/>
              <a:latin typeface="+mn-lt"/>
              <a:ea typeface="+mn-ea"/>
              <a:cs typeface="+mn-cs"/>
            </a:endParaRPr>
          </a:p>
          <a:p>
            <a:endParaRPr lang="en-AU" b="1" dirty="0"/>
          </a:p>
          <a:p>
            <a:r>
              <a:rPr lang="en-AU" b="1" dirty="0"/>
              <a:t>This session should only be delivered after the foundational package has been delivered.  It is also strongly suggested that the session ‘SMART PRACTICE – Strategies in action’ also be delivered prior to this session but this is not a requirement.</a:t>
            </a:r>
          </a:p>
          <a:p>
            <a:endParaRPr lang="en-AU" b="1" dirty="0"/>
          </a:p>
          <a:p>
            <a:r>
              <a:rPr lang="en-AU" b="0" dirty="0"/>
              <a:t>As a reminder, the additional sessions to the foundation training package are:</a:t>
            </a:r>
          </a:p>
          <a:p>
            <a:pPr marL="171450" indent="-171450">
              <a:buFontTx/>
              <a:buChar char="-"/>
            </a:pPr>
            <a:r>
              <a:rPr lang="en-AU" b="0" dirty="0"/>
              <a:t>SMART PRACTICE – Strategies in action</a:t>
            </a:r>
          </a:p>
          <a:p>
            <a:pPr marL="171450" indent="-171450">
              <a:buFontTx/>
              <a:buChar char="-"/>
            </a:pPr>
            <a:r>
              <a:rPr lang="en-AU" b="0" dirty="0"/>
              <a:t>Establishing and maintaining safe, supportive learning environments</a:t>
            </a:r>
          </a:p>
          <a:p>
            <a:pPr marL="171450" indent="-171450">
              <a:buFontTx/>
              <a:buChar char="-"/>
            </a:pPr>
            <a:r>
              <a:rPr lang="en-AU" b="0" dirty="0"/>
              <a:t>Neurobiology of self-care and staff wellbeing</a:t>
            </a:r>
          </a:p>
          <a:p>
            <a:pPr marL="171450" indent="-171450">
              <a:buFontTx/>
              <a:buChar char="-"/>
            </a:pPr>
            <a:r>
              <a:rPr lang="en-AU" b="0" dirty="0"/>
              <a:t>Exploring Polyvagal Theory and neurobiology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252B-382C-4695-8800-125F61058E6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055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Handout: </a:t>
            </a:r>
            <a:r>
              <a:rPr lang="en-AU" b="0" dirty="0"/>
              <a:t>SMART audit tool</a:t>
            </a:r>
          </a:p>
          <a:p>
            <a:endParaRPr lang="en-AU" b="0" dirty="0"/>
          </a:p>
          <a:p>
            <a:r>
              <a:rPr lang="en-AU" b="1" dirty="0"/>
              <a:t>Activity</a:t>
            </a:r>
          </a:p>
          <a:p>
            <a:endParaRPr lang="en-AU" b="1" dirty="0"/>
          </a:p>
          <a:p>
            <a:r>
              <a:rPr lang="en-AU" b="0" dirty="0"/>
              <a:t>Firstly, you may need to remind the participants again about each of the elements of SMART PRACTICE (if not already done in the key messages review section of this session).</a:t>
            </a:r>
          </a:p>
          <a:p>
            <a:endParaRPr lang="en-AU" b="0" dirty="0"/>
          </a:p>
          <a:p>
            <a:r>
              <a:rPr lang="en-AU" b="0" dirty="0"/>
              <a:t>Then, work in small groups or as a whole group discussion.</a:t>
            </a:r>
          </a:p>
          <a:p>
            <a:endParaRPr lang="en-AU" b="0" dirty="0"/>
          </a:p>
          <a:p>
            <a:r>
              <a:rPr lang="en-AU" b="0" dirty="0"/>
              <a:t>Start with – completing the audit table based on what we as a staff group already do in terms of trauma responsive practice.</a:t>
            </a:r>
          </a:p>
          <a:p>
            <a:endParaRPr lang="en-AU" b="0" dirty="0"/>
          </a:p>
          <a:p>
            <a:r>
              <a:rPr lang="en-AU" b="0" dirty="0"/>
              <a:t>Then – discuss and celebrate those successes.  How has that happened?  Why do we do this well?  What can we learn from what we do well?</a:t>
            </a:r>
          </a:p>
          <a:p>
            <a:endParaRPr lang="en-AU" b="0" dirty="0"/>
          </a:p>
          <a:p>
            <a:r>
              <a:rPr lang="en-AU" b="0" dirty="0"/>
              <a:t>Then – identify if there are any gaps in the audit responses.  This identifies where to from here.</a:t>
            </a:r>
          </a:p>
          <a:p>
            <a:endParaRPr lang="en-AU" b="0" dirty="0"/>
          </a:p>
          <a:p>
            <a:r>
              <a:rPr lang="en-AU" b="0" dirty="0"/>
              <a:t>Then – build a plan for how we can address those gaps moving forward.</a:t>
            </a:r>
          </a:p>
          <a:p>
            <a:endParaRPr lang="en-AU" b="0" dirty="0"/>
          </a:p>
          <a:p>
            <a:r>
              <a:rPr lang="en-AU" b="0" dirty="0"/>
              <a:t>Please note: the reflective questions on the next slide could also be used for the discussion activity.</a:t>
            </a:r>
          </a:p>
          <a:p>
            <a:endParaRPr lang="en-AU" b="0" dirty="0"/>
          </a:p>
          <a:p>
            <a:endParaRPr lang="en-AU" b="0" dirty="0"/>
          </a:p>
          <a:p>
            <a:endParaRPr lang="en-AU" b="0" dirty="0"/>
          </a:p>
        </p:txBody>
      </p:sp>
      <p:sp>
        <p:nvSpPr>
          <p:cNvPr id="4" name="Slide Number Placeholder 3"/>
          <p:cNvSpPr>
            <a:spLocks noGrp="1"/>
          </p:cNvSpPr>
          <p:nvPr>
            <p:ph type="sldNum" sz="quarter" idx="5"/>
          </p:nvPr>
        </p:nvSpPr>
        <p:spPr/>
        <p:txBody>
          <a:bodyPr/>
          <a:lstStyle/>
          <a:p>
            <a:fld id="{37BCF759-2170-43F7-9C05-FFB6DEF0BE41}" type="slidenum">
              <a:rPr lang="en-AU" smtClean="0"/>
              <a:t>10</a:t>
            </a:fld>
            <a:endParaRPr lang="en-AU"/>
          </a:p>
        </p:txBody>
      </p:sp>
    </p:spTree>
    <p:extLst>
      <p:ext uri="{BB962C8B-B14F-4D97-AF65-F5344CB8AC3E}">
        <p14:creationId xmlns:p14="http://schemas.microsoft.com/office/powerpoint/2010/main" val="107360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Activity</a:t>
            </a:r>
          </a:p>
          <a:p>
            <a:endParaRPr lang="en-AU" dirty="0"/>
          </a:p>
          <a:p>
            <a:r>
              <a:rPr lang="en-AU" dirty="0"/>
              <a:t>These questions will form much of the content of the rest of the session as it gives the school or site staff group an opportunity to consider: </a:t>
            </a:r>
            <a:r>
              <a:rPr lang="en-AU" b="1" dirty="0"/>
              <a:t>Where to from here?</a:t>
            </a:r>
          </a:p>
          <a:p>
            <a:endParaRPr lang="en-AU" dirty="0"/>
          </a:p>
          <a:p>
            <a:r>
              <a:rPr lang="en-AU" b="1"/>
              <a:t>Key points</a:t>
            </a:r>
          </a:p>
          <a:p>
            <a:endParaRPr lang="en-AU" b="1" dirty="0"/>
          </a:p>
          <a:p>
            <a:r>
              <a:rPr lang="en-US" dirty="0"/>
              <a:t>Remind the group about the additional SMART resources available, which may help with implementing the plan developed:</a:t>
            </a:r>
          </a:p>
          <a:p>
            <a:endParaRPr lang="en-US" dirty="0"/>
          </a:p>
          <a:p>
            <a:pPr marL="171450" indent="-171450">
              <a:buFont typeface="Arial" panose="020B0604020202020204" pitchFamily="34" charset="0"/>
              <a:buChar char="•"/>
            </a:pPr>
            <a:r>
              <a:rPr lang="en-US" dirty="0"/>
              <a:t>Other sessions available in the Train the trainer suite</a:t>
            </a:r>
          </a:p>
          <a:p>
            <a:pPr marL="171450" indent="-171450">
              <a:buFont typeface="Arial" panose="020B0604020202020204" pitchFamily="34" charset="0"/>
              <a:buChar char="•"/>
            </a:pPr>
            <a:r>
              <a:rPr lang="en-US" dirty="0"/>
              <a:t>SMART training calendar</a:t>
            </a:r>
          </a:p>
          <a:p>
            <a:pPr marL="171450" indent="-171450">
              <a:buFont typeface="Arial" panose="020B0604020202020204" pitchFamily="34" charset="0"/>
              <a:buChar char="•"/>
            </a:pPr>
            <a:r>
              <a:rPr lang="en-US" dirty="0"/>
              <a:t>Trauma Aware Schools initiative</a:t>
            </a:r>
          </a:p>
          <a:p>
            <a:pPr marL="171450" indent="-171450">
              <a:buFont typeface="Arial" panose="020B0604020202020204" pitchFamily="34" charset="0"/>
              <a:buChar char="•"/>
            </a:pPr>
            <a:r>
              <a:rPr lang="en-US" dirty="0"/>
              <a:t>The broader series of DfE initiatives – outlined in the summary slide available in the foundational session content.</a:t>
            </a:r>
          </a:p>
          <a:p>
            <a:pPr marL="171450" indent="-171450">
              <a:buFont typeface="Arial" panose="020B0604020202020204" pitchFamily="34" charset="0"/>
              <a:buChar char="•"/>
            </a:pPr>
            <a:r>
              <a:rPr lang="en-US" dirty="0"/>
              <a:t>Discussion papers – available at https://professionals.childhood.org.au/making-space-learning-resources/</a:t>
            </a:r>
          </a:p>
          <a:p>
            <a:pPr marL="171450" indent="-171450">
              <a:buFont typeface="Arial" panose="020B0604020202020204" pitchFamily="34" charset="0"/>
              <a:buChar char="•"/>
            </a:pPr>
            <a:r>
              <a:rPr lang="en-US" dirty="0"/>
              <a:t>Further Australian Childhood Foundation resources - https://professionals.childhood.org.au/resources/ </a:t>
            </a:r>
          </a:p>
          <a:p>
            <a:endParaRPr lang="en-AU" dirty="0"/>
          </a:p>
        </p:txBody>
      </p:sp>
      <p:sp>
        <p:nvSpPr>
          <p:cNvPr id="4" name="Slide Number Placeholder 3"/>
          <p:cNvSpPr>
            <a:spLocks noGrp="1"/>
          </p:cNvSpPr>
          <p:nvPr>
            <p:ph type="sldNum" sz="quarter" idx="5"/>
          </p:nvPr>
        </p:nvSpPr>
        <p:spPr/>
        <p:txBody>
          <a:bodyPr/>
          <a:lstStyle/>
          <a:p>
            <a:fld id="{37BCF759-2170-43F7-9C05-FFB6DEF0BE41}" type="slidenum">
              <a:rPr lang="en-AU" smtClean="0"/>
              <a:t>11</a:t>
            </a:fld>
            <a:endParaRPr lang="en-AU"/>
          </a:p>
        </p:txBody>
      </p:sp>
    </p:spTree>
    <p:extLst>
      <p:ext uri="{BB962C8B-B14F-4D97-AF65-F5344CB8AC3E}">
        <p14:creationId xmlns:p14="http://schemas.microsoft.com/office/powerpoint/2010/main" val="72512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252B-382C-4695-8800-125F61058E6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37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Background information</a:t>
            </a:r>
          </a:p>
          <a:p>
            <a:endParaRPr lang="en-AU" dirty="0"/>
          </a:p>
          <a:p>
            <a:r>
              <a:rPr lang="en-AU" dirty="0"/>
              <a:t>Specific additional learning outcomes may be identified for an individual site but these are the key areas to be covered over the 1 hour session.  This can be delivered over 90 minutes if required, as a maximum timeframe.</a:t>
            </a:r>
          </a:p>
          <a:p>
            <a:endParaRPr lang="en-AU" dirty="0"/>
          </a:p>
          <a:p>
            <a:r>
              <a:rPr lang="en-AU" dirty="0"/>
              <a:t>Please note the wording of success criteria, as requested by the SMART Train the trainer group.</a:t>
            </a:r>
          </a:p>
          <a:p>
            <a:endParaRPr lang="en-AU" dirty="0"/>
          </a:p>
          <a:p>
            <a:r>
              <a:rPr lang="en-AU" b="1" dirty="0"/>
              <a:t>Key points</a:t>
            </a:r>
          </a:p>
          <a:p>
            <a:endParaRPr lang="en-AU" dirty="0"/>
          </a:p>
          <a:p>
            <a:r>
              <a:rPr lang="en-AU" dirty="0"/>
              <a:t>This session is focused on embedding trauma responsive practice in the school or site.  After completing a review of the key messages of trauma responsive practice, we will then ask the staff group to reflect on what they already are doing in terms of their practice – through a reflective activity and then completing an audit process – and subsequently build a plan of action that integrates current practice with future additions to practice based on identified gaps.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252B-382C-4695-8800-125F61058E6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389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slide provides an overview of some of the key messages from the foundational session and enables the trainer to review these and ensure a consistent understanding of the foundational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a:defRPr/>
            </a:pPr>
            <a:r>
              <a:rPr kumimoji="0" lang="en-US" b="1" i="0" u="none" strike="noStrike" kern="1200" cap="none" spc="0" normalizeH="0" baseline="0" noProof="0">
                <a:ln>
                  <a:noFill/>
                </a:ln>
                <a:effectLst/>
                <a:uLnTx/>
                <a:uFillTx/>
              </a:rPr>
              <a:t>Please note: </a:t>
            </a:r>
            <a:r>
              <a:rPr kumimoji="0" lang="en-US" b="0" i="0" u="none" strike="noStrike" kern="1200" cap="none" spc="0" normalizeH="0" baseline="0" noProof="0">
                <a:ln>
                  <a:noFill/>
                </a:ln>
                <a:effectLst/>
                <a:uLnTx/>
                <a:uFillTx/>
              </a:rPr>
              <a:t>This slide and content is repeated in all of the modules that are available alongside the foundational training package.</a:t>
            </a:r>
            <a:r>
              <a:rPr lang="en-US"/>
              <a:t> </a:t>
            </a:r>
            <a:r>
              <a:rPr kumimoji="0" lang="en-US" b="0" i="0" u="none" strike="noStrike" kern="1200" cap="none" spc="0" normalizeH="0" baseline="0" noProof="0">
                <a:ln>
                  <a:noFill/>
                </a:ln>
                <a:effectLst/>
                <a:uLnTx/>
                <a:uFillTx/>
              </a:rPr>
              <a:t> It is expected that you will </a:t>
            </a:r>
            <a:r>
              <a:rPr lang="en-US"/>
              <a:t>provide </a:t>
            </a:r>
            <a:r>
              <a:rPr kumimoji="0" lang="en-US" b="0" i="0" u="none" strike="noStrike" kern="1200" cap="none" spc="0" normalizeH="0" baseline="0" noProof="0">
                <a:ln>
                  <a:noFill/>
                </a:ln>
                <a:effectLst/>
                <a:uLnTx/>
                <a:uFillTx/>
              </a:rPr>
              <a:t>the review </a:t>
            </a:r>
            <a:r>
              <a:rPr lang="en-US"/>
              <a:t>as a discussion of the key points (below) and activity (see suggestions below) </a:t>
            </a:r>
            <a:r>
              <a:rPr kumimoji="0" lang="en-US" b="0" i="0" u="none" strike="noStrike" kern="1200" cap="none" spc="0" normalizeH="0" baseline="0" noProof="0">
                <a:ln>
                  <a:noFill/>
                </a:ln>
                <a:effectLst/>
                <a:uLnTx/>
                <a:uFillTx/>
              </a:rPr>
              <a:t>that best meets the needs of the session and the group to whom you are delivering.</a:t>
            </a:r>
            <a:endParaRPr lang="en-US"/>
          </a:p>
          <a:p>
            <a:pPr marL="0" marR="0" lvl="0" indent="0" algn="l" defTabSz="914400">
              <a:lnSpc>
                <a:spcPct val="100000"/>
              </a:lnSpc>
              <a:spcBef>
                <a:spcPts val="0"/>
              </a:spcBef>
              <a:spcAft>
                <a:spcPts val="0"/>
              </a:spcAft>
              <a:buClrTx/>
              <a:buSzTx/>
              <a:buFontTx/>
              <a:buNone/>
              <a:tabLst/>
              <a:defRPr/>
            </a:pPr>
            <a:endParaRPr lang="en-US" sz="1200" b="0" i="0" u="none" strike="noStrike" kern="1200" cap="none" spc="0" normalizeH="0" baseline="0" noProof="0" dirty="0">
              <a:ln>
                <a:noFill/>
              </a:ln>
              <a:solidFill>
                <a:prstClr val="black"/>
              </a:solidFill>
              <a:effectLst/>
              <a:uLnTx/>
              <a:uFillTx/>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Please note: </a:t>
            </a:r>
            <a:r>
              <a:rPr kumimoji="0" lang="en-US" sz="1200" b="0" i="0" u="none" strike="noStrike" kern="1200" cap="none" spc="0" normalizeH="0" baseline="0" noProof="0" dirty="0">
                <a:ln>
                  <a:noFill/>
                </a:ln>
                <a:solidFill>
                  <a:prstClr val="black"/>
                </a:solidFill>
                <a:effectLst/>
                <a:uLnTx/>
                <a:uFillTx/>
                <a:latin typeface="+mn-lt"/>
                <a:ea typeface="+mn-ea"/>
                <a:cs typeface="+mn-cs"/>
              </a:rPr>
              <a:t>The images included on this review slide are slightly different from those in the foundational package – particularly the brain summary and the relational exchange image.  This is done to reduce the wordiness on this ‘busy’ slide and also to reinforce the message with a different visual.  Reference can then be made to the foundational package and the key messages from that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Trainers might like to do a review activity, facilitate a Q &amp; A session to ensure consistent knowledge or just provide a summary of the key points represented by the images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Neurobiology – the brain develops in a set sequence and broad parts of the brain hold broad functions.  This sequence and functioning is helpful in terms of understanding normative child development and also some the possible impacts of early childhood trauma.  It is also helpful in terms of considering reparative strategies or actions as we need to integrate all of the brain areas and functions.  You might like to remind participants about the brainstem, cerebellum, diencephalon, limbic system, amygdala, hippocampus, cortex and prefrontal cortex.  This could be done again through an activity (see below), Q &amp; A or in this key point summary.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importance of relationships – in development and in learning.  This also gives an opportunity to remind participants that relational trauma is particularly impactful because of the critical nature of relationships as an experience of survival, growth and thriving and a reminder that anything that threatens relationships can be experienced as a threat to survival.  However, the counter to this that needs to be reinforced is that relationships are also a site of repair and healing that are important for all educators and other staff to focus on and value.</a:t>
            </a:r>
          </a:p>
          <a:p>
            <a:pPr marL="171450" indent="-171450">
              <a:buFont typeface="Arial" panose="020B0604020202020204" pitchFamily="34" charset="0"/>
              <a:buChar char="•"/>
              <a:defRPr/>
            </a:pPr>
            <a:r>
              <a:rPr kumimoji="0" lang="en-US" sz="1200" b="0" i="0" u="none" strike="noStrike" kern="1200" cap="none" spc="0" normalizeH="0" baseline="0" noProof="0">
                <a:ln>
                  <a:noFill/>
                </a:ln>
                <a:solidFill>
                  <a:prstClr val="black"/>
                </a:solidFill>
                <a:effectLst/>
                <a:uLnTx/>
                <a:uFillTx/>
                <a:latin typeface="+mn-lt"/>
                <a:ea typeface="+mn-ea"/>
                <a:cs typeface="+mn-cs"/>
              </a:rPr>
              <a:t>Understanding behavior – this cycle outlines many points about understanding children and young people’s </a:t>
            </a:r>
            <a:r>
              <a:rPr lang="en-US">
                <a:solidFill>
                  <a:prstClr val="black"/>
                </a:solidFill>
              </a:rPr>
              <a:t>behaviour</a:t>
            </a:r>
            <a:r>
              <a:rPr kumimoji="0" lang="en-US" sz="1200" b="0" i="0" u="none" strike="noStrike" kern="1200" cap="none" spc="0" normalizeH="0" baseline="0" noProof="0">
                <a:ln>
                  <a:noFill/>
                </a:ln>
                <a:solidFill>
                  <a:prstClr val="black"/>
                </a:solidFill>
                <a:effectLst/>
                <a:uLnTx/>
                <a:uFillTx/>
                <a:latin typeface="+mn-lt"/>
                <a:ea typeface="+mn-ea"/>
                <a:cs typeface="+mn-cs"/>
              </a:rPr>
              <a:t>.</a:t>
            </a:r>
            <a:r>
              <a:rPr lang="en-US">
                <a:solidFill>
                  <a:prstClr val="black"/>
                </a:solidFill>
              </a:rPr>
              <a:t> </a:t>
            </a:r>
            <a:r>
              <a:rPr kumimoji="0" lang="en-US" sz="1200" b="0" i="0" u="none" strike="noStrike" kern="1200" cap="none" spc="0" normalizeH="0" baseline="0" noProof="0">
                <a:ln>
                  <a:noFill/>
                </a:ln>
                <a:solidFill>
                  <a:prstClr val="black"/>
                </a:solidFill>
                <a:effectLst/>
                <a:uLnTx/>
                <a:uFillTx/>
                <a:latin typeface="+mn-lt"/>
                <a:ea typeface="+mn-ea"/>
                <a:cs typeface="+mn-cs"/>
              </a:rPr>
              <a:t> This includes the fact that often </a:t>
            </a:r>
            <a:r>
              <a:rPr kumimoji="0" lang="en-US" sz="1200" b="0" i="0" u="none" strike="noStrike" kern="1200" cap="none" spc="0" normalizeH="0" baseline="0" noProof="0" dirty="0" err="1">
                <a:ln>
                  <a:noFill/>
                </a:ln>
                <a:solidFill>
                  <a:prstClr val="black"/>
                </a:solidFill>
                <a:effectLst/>
                <a:uLnTx/>
                <a:uFillTx/>
                <a:latin typeface="+mn-lt"/>
                <a:ea typeface="+mn-ea"/>
                <a:cs typeface="+mn-cs"/>
              </a:rPr>
              <a:t>behaviours</a:t>
            </a:r>
            <a:r>
              <a:rPr kumimoji="0" lang="en-US" sz="1200" b="0" i="0" u="none" strike="noStrike" kern="1200" cap="none" spc="0" normalizeH="0" baseline="0" noProof="0" dirty="0">
                <a:ln>
                  <a:noFill/>
                </a:ln>
                <a:solidFill>
                  <a:prstClr val="black"/>
                </a:solidFill>
                <a:effectLst/>
                <a:uLnTx/>
                <a:uFillTx/>
                <a:latin typeface="+mn-lt"/>
                <a:ea typeface="+mn-ea"/>
                <a:cs typeface="+mn-cs"/>
              </a:rPr>
              <a:t> play out as cycles of previous experiences being retriggered, as well as the fact that many </a:t>
            </a:r>
            <a:r>
              <a:rPr kumimoji="0" lang="en-US" sz="1200" b="0" i="0" u="none" strike="noStrike" kern="1200" cap="none" spc="0" normalizeH="0" baseline="0" noProof="0" dirty="0" err="1">
                <a:ln>
                  <a:noFill/>
                </a:ln>
                <a:solidFill>
                  <a:prstClr val="black"/>
                </a:solidFill>
                <a:effectLst/>
                <a:uLnTx/>
                <a:uFillTx/>
                <a:latin typeface="+mn-lt"/>
                <a:ea typeface="+mn-ea"/>
                <a:cs typeface="+mn-cs"/>
              </a:rPr>
              <a:t>behaviours</a:t>
            </a:r>
            <a:r>
              <a:rPr kumimoji="0" lang="en-US" sz="1200" b="0" i="0" u="none" strike="noStrike" kern="1200" cap="none" spc="0" normalizeH="0" baseline="0" noProof="0" dirty="0">
                <a:ln>
                  <a:noFill/>
                </a:ln>
                <a:solidFill>
                  <a:prstClr val="black"/>
                </a:solidFill>
                <a:effectLst/>
                <a:uLnTx/>
                <a:uFillTx/>
                <a:latin typeface="+mn-lt"/>
                <a:ea typeface="+mn-ea"/>
                <a:cs typeface="+mn-cs"/>
              </a:rPr>
              <a:t> are not conscious/cortical choices but are subconscious/subcortical reactions to past experiences.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Repetition builds brains – it is useful to also remind participants of the concept of neurons and neuronal connections.  This can be linked to the brain image as well as the </a:t>
            </a:r>
            <a:r>
              <a:rPr kumimoji="0" lang="en-US" sz="1200" b="0" i="0" u="none" strike="noStrike" kern="1200" cap="none" spc="0" normalizeH="0" baseline="0" noProof="0" dirty="0" err="1">
                <a:ln>
                  <a:noFill/>
                </a:ln>
                <a:solidFill>
                  <a:prstClr val="black"/>
                </a:solidFill>
                <a:effectLst/>
                <a:uLnTx/>
                <a:uFillTx/>
                <a:latin typeface="+mn-lt"/>
                <a:ea typeface="+mn-ea"/>
                <a:cs typeface="+mn-cs"/>
              </a:rPr>
              <a:t>behavioural</a:t>
            </a:r>
            <a:r>
              <a:rPr kumimoji="0" lang="en-US" sz="1200" b="0" i="0" u="none" strike="noStrike" kern="1200" cap="none" spc="0" normalizeH="0" baseline="0" noProof="0" dirty="0">
                <a:ln>
                  <a:noFill/>
                </a:ln>
                <a:solidFill>
                  <a:prstClr val="black"/>
                </a:solidFill>
                <a:effectLst/>
                <a:uLnTx/>
                <a:uFillTx/>
                <a:latin typeface="+mn-lt"/>
                <a:ea typeface="+mn-ea"/>
                <a:cs typeface="+mn-cs"/>
              </a:rPr>
              <a:t> cycle.  And of course it also links to the repeated positive relational experiences that build templates of relationship for children represented in the relationship image.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Hypo and hyper-arousal – this helps us to remember that children and young people can experience different responses to experiences of trauma that are linked to their physiological arousal.  These patterns tend to fall into hyper-arousal (or an ‘amped up’ arousal response that we might also know as the fight, flight or active freeze response) and hypo-arousal (or a ‘shut down’ arousal response that we might also know as the collapse and surrender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SMART PRACTICE – this is a response framework because the other message is one of hope.  The more we understand trauma, the better able we are to respond in ways that are both helpful and reparative.  This framework incorporates strategy ideas and actions that are: Predictable, Responsive, Attuned, Connecting, Translating, Involving, Calming and Engaging.  It is an opportunity to remind participants that the core elements are calming and engaging as regulation and relationships are critical strategies to respond to the impacts of trauma.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Activity - Q and A session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might like to ask the group to discuss in groups of 4 – 5, what are 3 questions we have about neurobiology and trauma still?  You can then record them and work to answer them with the group and/or put any unknown questions on notice and work with the SMART Train the trainer group and Australian Childhood Foundation staff to find the answers.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focus of this session is on getting participants to consider questions they have and the facilitator providing answers.  The suggested activities below ask the participants to reflect on their own knowledge </a:t>
            </a:r>
            <a:r>
              <a:rPr kumimoji="0" lang="en-US" sz="1200" b="0" i="0" u="none" strike="noStrike" kern="1200" cap="none" spc="0" normalizeH="0" baseline="0" noProof="0" dirty="0" err="1">
                <a:ln>
                  <a:noFill/>
                </a:ln>
                <a:solidFill>
                  <a:prstClr val="black"/>
                </a:solidFill>
                <a:effectLst/>
                <a:uLnTx/>
                <a:uFillTx/>
                <a:latin typeface="+mn-lt"/>
                <a:ea typeface="+mn-ea"/>
                <a:cs typeface="+mn-cs"/>
              </a:rPr>
              <a:t>ie</a:t>
            </a:r>
            <a:r>
              <a:rPr kumimoji="0" lang="en-US" sz="1200" b="0" i="0" u="none" strike="noStrike" kern="1200" cap="none" spc="0" normalizeH="0" baseline="0" noProof="0" dirty="0">
                <a:ln>
                  <a:noFill/>
                </a:ln>
                <a:solidFill>
                  <a:prstClr val="black"/>
                </a:solidFill>
                <a:effectLst/>
                <a:uLnTx/>
                <a:uFillTx/>
                <a:latin typeface="+mn-lt"/>
                <a:ea typeface="+mn-ea"/>
                <a:cs typeface="+mn-cs"/>
              </a:rPr>
              <a:t>: provide their own answers!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Review activity suggestions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following activity ideas are provided as suggestions.  You may like to do your own review activity but its focus is only on key messages from the foundational training session and should not introduce new models of ways of working.  Equally, it is suggested that facilitators only select 1 activity to enable the full session content to commence as soon as possible.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Activity 1 – Our top 5 messages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Break the participant group into groups of around 5 people.  You may like to consider how groups are divided based on natural groups within the participant cohort or do random allocation or selection.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the group to come up with their ‘top 5 messages about neurobiology and trauma we know’.   This gives participants an opportunity to revisit the foundational session content to articulate the key things they remember of the session.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each group to share their top 5 to look at themes and key learning.  You can use the ‘key messages’ section included above to fill in any gaps as required.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Activity 2 – Brain puzzle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 the brain picture provided in the foundational session slides to make a ‘puzzle’ which you can then cut out into the different parts of the brain.  Break the participants into groups and get them to put the puzzle together and then discuss a) the function of each part of the brain, b) how it might be impacted by trauma and c) one activity or strategy that supports the healthy development or functioning of that part.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Again, you may need to fill in gaps in knowledge and understanding.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Activity 3 – Key terms and definitions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activity could be done as a visual activity on slides, a verbal activity </a:t>
            </a:r>
            <a:r>
              <a:rPr kumimoji="0" lang="en-US" sz="1200" b="0" i="0" u="none" strike="noStrike" kern="1200" cap="none" spc="0" normalizeH="0" baseline="0" noProof="0" dirty="0" err="1">
                <a:ln>
                  <a:noFill/>
                </a:ln>
                <a:solidFill>
                  <a:prstClr val="black"/>
                </a:solidFill>
                <a:effectLst/>
                <a:uLnTx/>
                <a:uFillTx/>
                <a:latin typeface="+mn-lt"/>
                <a:ea typeface="+mn-ea"/>
                <a:cs typeface="+mn-cs"/>
              </a:rPr>
              <a:t>ie</a:t>
            </a:r>
            <a:r>
              <a:rPr kumimoji="0" lang="en-US" sz="1200" b="0" i="0" u="none" strike="noStrike" kern="1200" cap="none" spc="0" normalizeH="0" baseline="0" noProof="0" dirty="0">
                <a:ln>
                  <a:noFill/>
                </a:ln>
                <a:solidFill>
                  <a:prstClr val="black"/>
                </a:solidFill>
                <a:effectLst/>
                <a:uLnTx/>
                <a:uFillTx/>
                <a:latin typeface="+mn-lt"/>
                <a:ea typeface="+mn-ea"/>
                <a:cs typeface="+mn-cs"/>
              </a:rPr>
              <a:t>: read the definition and participants have to link it to the word written on the board or screen or a written activity </a:t>
            </a:r>
            <a:r>
              <a:rPr kumimoji="0" lang="en-US" sz="1200" b="0" i="0" u="none" strike="noStrike" kern="1200" cap="none" spc="0" normalizeH="0" baseline="0" noProof="0" dirty="0" err="1">
                <a:ln>
                  <a:noFill/>
                </a:ln>
                <a:solidFill>
                  <a:prstClr val="black"/>
                </a:solidFill>
                <a:effectLst/>
                <a:uLnTx/>
                <a:uFillTx/>
                <a:latin typeface="+mn-lt"/>
                <a:ea typeface="+mn-ea"/>
                <a:cs typeface="+mn-cs"/>
              </a:rPr>
              <a:t>ie</a:t>
            </a:r>
            <a:r>
              <a:rPr kumimoji="0" lang="en-US" sz="1200" b="0" i="0" u="none" strike="noStrike" kern="1200" cap="none" spc="0" normalizeH="0" baseline="0" noProof="0" dirty="0">
                <a:ln>
                  <a:noFill/>
                </a:ln>
                <a:solidFill>
                  <a:prstClr val="black"/>
                </a:solidFill>
                <a:effectLst/>
                <a:uLnTx/>
                <a:uFillTx/>
                <a:latin typeface="+mn-lt"/>
                <a:ea typeface="+mn-ea"/>
                <a:cs typeface="+mn-cs"/>
              </a:rPr>
              <a:t>: provide groups with separate words and definitions and ask them to match each.  Or you may have your own idea about how to do it!  Basically, it is just asking people to match the key term to its relevant definition.  The list is included below: (you may like to use all or selected terms and their definitions)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Brainstem – Lowest part of the brain and responsible for basic physiological functioning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Cerebellum – A part of the brain particularly responsible for movement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Limbic lobe -  A part of the brain particularly responsible for emotional processing.  It includes the amygdala and hippocampus.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Diencephalon – An area of the brain that receives sensory information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Cortex – The largest part of the brain and particularly responsible for conscious thought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Sub-cortical – Refers to parts of the brain underneath the cortex (</a:t>
            </a:r>
            <a:r>
              <a:rPr kumimoji="0" lang="en-US" sz="1200" b="0" i="0" u="none" strike="noStrike" kern="1200" cap="none" spc="0" normalizeH="0" baseline="0" noProof="0" dirty="0" err="1">
                <a:ln>
                  <a:noFill/>
                </a:ln>
                <a:solidFill>
                  <a:prstClr val="black"/>
                </a:solidFill>
                <a:effectLst/>
                <a:uLnTx/>
                <a:uFillTx/>
                <a:latin typeface="+mn-lt"/>
                <a:ea typeface="+mn-ea"/>
                <a:cs typeface="+mn-cs"/>
              </a:rPr>
              <a:t>ie</a:t>
            </a:r>
            <a:r>
              <a:rPr kumimoji="0" lang="en-US" sz="1200" b="0" i="0" u="none" strike="noStrike" kern="1200" cap="none" spc="0" normalizeH="0" baseline="0" noProof="0" dirty="0">
                <a:ln>
                  <a:noFill/>
                </a:ln>
                <a:solidFill>
                  <a:prstClr val="black"/>
                </a:solidFill>
                <a:effectLst/>
                <a:uLnTx/>
                <a:uFillTx/>
                <a:latin typeface="+mn-lt"/>
                <a:ea typeface="+mn-ea"/>
                <a:cs typeface="+mn-cs"/>
              </a:rPr>
              <a:t>: brainstem, cerebellum, limbic lobe and diencephalon)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Neuronal connections – Pathways between neurons that enable activity and that are strengthened through repetition of activation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PRACTICE – An 8 element framework for responding to children and young people that is grounded in an understanding of neurobiology and trauma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Hemispheres – The 2 sides of the brain (right and left) that hold different and complementary functions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Hyperarousal – A physiological state </a:t>
            </a:r>
            <a:r>
              <a:rPr kumimoji="0" lang="en-US" sz="1200" b="0" i="0" u="none" strike="noStrike" kern="1200" cap="none" spc="0" normalizeH="0" baseline="0" noProof="0" dirty="0" err="1">
                <a:ln>
                  <a:noFill/>
                </a:ln>
                <a:solidFill>
                  <a:prstClr val="black"/>
                </a:solidFill>
                <a:effectLst/>
                <a:uLnTx/>
                <a:uFillTx/>
                <a:latin typeface="+mn-lt"/>
                <a:ea typeface="+mn-ea"/>
                <a:cs typeface="+mn-cs"/>
              </a:rPr>
              <a:t>characterised</a:t>
            </a:r>
            <a:r>
              <a:rPr kumimoji="0" lang="en-US" sz="1200" b="0" i="0" u="none" strike="noStrike" kern="1200" cap="none" spc="0" normalizeH="0" baseline="0" noProof="0" dirty="0">
                <a:ln>
                  <a:noFill/>
                </a:ln>
                <a:solidFill>
                  <a:prstClr val="black"/>
                </a:solidFill>
                <a:effectLst/>
                <a:uLnTx/>
                <a:uFillTx/>
                <a:latin typeface="+mn-lt"/>
                <a:ea typeface="+mn-ea"/>
                <a:cs typeface="+mn-cs"/>
              </a:rPr>
              <a:t> by fight, flight or freeze responses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Hypoarousal</a:t>
            </a:r>
            <a:r>
              <a:rPr kumimoji="0" lang="en-US" sz="1200" b="0" i="0" u="none" strike="noStrike" kern="1200" cap="none" spc="0" normalizeH="0" baseline="0" noProof="0" dirty="0">
                <a:ln>
                  <a:noFill/>
                </a:ln>
                <a:solidFill>
                  <a:prstClr val="black"/>
                </a:solidFill>
                <a:effectLst/>
                <a:uLnTx/>
                <a:uFillTx/>
                <a:latin typeface="+mn-lt"/>
                <a:ea typeface="+mn-ea"/>
                <a:cs typeface="+mn-cs"/>
              </a:rPr>
              <a:t> – A physiological state characterized by collapse and surrender responses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Activity 4 – Reflective activity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asks the participants to think about the relevance of the foundational training session content to the children and young people with whom they work.  This activity could be done individually, in pairs, small groups or as a whole group 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reflective question to be explored is: how has the information explored in the foundational training session helped you to understand and/or respond to a child or young person with whom you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can be expanded on and linked to the ‘Tree of life’ activity that was available for the foundational training session – or you may like to introduce it at the commencement of this session instead. (see the Tree of life activity instructions in the appendix of the foundational training session)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252B-382C-4695-8800-125F61058E6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03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Activity</a:t>
            </a:r>
          </a:p>
          <a:p>
            <a:endParaRPr lang="en-AU" dirty="0"/>
          </a:p>
          <a:p>
            <a:r>
              <a:rPr lang="en-AU" dirty="0"/>
              <a:t>The focus of this slide is to have a whole of group (or small group) discussion about what is already in place and how it is targeted – as per the first 2 questions on the slide.</a:t>
            </a:r>
          </a:p>
          <a:p>
            <a:endParaRPr lang="en-AU" dirty="0"/>
          </a:p>
          <a:p>
            <a:r>
              <a:rPr lang="en-AU" dirty="0"/>
              <a:t>Ask for feedback about the discussion to reinforce what is already being implemented.</a:t>
            </a:r>
          </a:p>
          <a:p>
            <a:endParaRPr lang="en-AU" dirty="0"/>
          </a:p>
          <a:p>
            <a:r>
              <a:rPr lang="en-AU" dirty="0"/>
              <a:t>As the final point outlines, it is important to acknowledge that often teachers and other education professionals are already implementing trauma responsive practice without necessarily calling it that.  That is because the focus of so many interactions, actions and strategies is the relationships that are built between the adults and children in the school or site.  Education professionals are invariably good at relationships – which is why they choose this career!  We need to acknowledge and validate these practices as they are so important for all children and young people, but especially those who have experienced trauma.</a:t>
            </a:r>
          </a:p>
          <a:p>
            <a:endParaRPr lang="en-AU" dirty="0"/>
          </a:p>
          <a:p>
            <a:r>
              <a:rPr lang="en-AU" dirty="0"/>
              <a:t>It is also the case that, as trauma responsive practice is more understood and implemented, the school or site’s policies and procedures may not be reflective of the actions and strategies being put in place.  An example we often see is that there are relational responses to behaviour being utilised – addressing the child or young person’s underlying needs – but the site’s policies and procedures are still reflective of a behavioural, or even punitive, approach.</a:t>
            </a:r>
          </a:p>
          <a:p>
            <a:endParaRPr lang="en-AU" dirty="0"/>
          </a:p>
          <a:p>
            <a:r>
              <a:rPr lang="en-AU" dirty="0"/>
              <a:t>The final point reminds us that repetition and predictability are critical aspects of trauma responsive practice as children and young people need to experience safety through consistency.  This means that a shared approach across the school or site is really important to ensure everyone is ‘on the same page’.</a:t>
            </a:r>
          </a:p>
        </p:txBody>
      </p:sp>
      <p:sp>
        <p:nvSpPr>
          <p:cNvPr id="4" name="Slide Number Placeholder 3"/>
          <p:cNvSpPr>
            <a:spLocks noGrp="1"/>
          </p:cNvSpPr>
          <p:nvPr>
            <p:ph type="sldNum" sz="quarter" idx="5"/>
          </p:nvPr>
        </p:nvSpPr>
        <p:spPr/>
        <p:txBody>
          <a:bodyPr/>
          <a:lstStyle/>
          <a:p>
            <a:fld id="{37BCF759-2170-43F7-9C05-FFB6DEF0BE41}" type="slidenum">
              <a:rPr lang="en-AU" smtClean="0"/>
              <a:t>5</a:t>
            </a:fld>
            <a:endParaRPr lang="en-AU"/>
          </a:p>
        </p:txBody>
      </p:sp>
    </p:spTree>
    <p:extLst>
      <p:ext uri="{BB962C8B-B14F-4D97-AF65-F5344CB8AC3E}">
        <p14:creationId xmlns:p14="http://schemas.microsoft.com/office/powerpoint/2010/main" val="418420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points</a:t>
            </a:r>
          </a:p>
          <a:p>
            <a:endParaRPr lang="en-AU" dirty="0"/>
          </a:p>
          <a:p>
            <a:r>
              <a:rPr lang="en-AU" dirty="0"/>
              <a:t>This simple cycle is a reminder of the process of change – and that it can start at any point in the cycle.  In this session, we are actually starting with a review (as per the discussion completed based on the previous slide), that will enable a plan of action that can be put into action – or done – and then reviewed again.</a:t>
            </a:r>
          </a:p>
        </p:txBody>
      </p:sp>
      <p:sp>
        <p:nvSpPr>
          <p:cNvPr id="4" name="Slide Number Placeholder 3"/>
          <p:cNvSpPr>
            <a:spLocks noGrp="1"/>
          </p:cNvSpPr>
          <p:nvPr>
            <p:ph type="sldNum" sz="quarter" idx="5"/>
          </p:nvPr>
        </p:nvSpPr>
        <p:spPr/>
        <p:txBody>
          <a:bodyPr/>
          <a:lstStyle/>
          <a:p>
            <a:fld id="{37BCF759-2170-43F7-9C05-FFB6DEF0BE41}" type="slidenum">
              <a:rPr lang="en-AU" smtClean="0"/>
              <a:t>6</a:t>
            </a:fld>
            <a:endParaRPr lang="en-AU"/>
          </a:p>
        </p:txBody>
      </p:sp>
    </p:spTree>
    <p:extLst>
      <p:ext uri="{BB962C8B-B14F-4D97-AF65-F5344CB8AC3E}">
        <p14:creationId xmlns:p14="http://schemas.microsoft.com/office/powerpoint/2010/main" val="72688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Background information</a:t>
            </a:r>
          </a:p>
          <a:p>
            <a:endParaRPr lang="en-AU" dirty="0"/>
          </a:p>
          <a:p>
            <a:r>
              <a:rPr lang="en-AU" dirty="0"/>
              <a:t>This section can be hidden if needed but it supports an underpinning capacity to review each site’s practices, what is being done well and what can be improved or added to.</a:t>
            </a:r>
          </a:p>
          <a:p>
            <a:endParaRPr lang="en-AU" dirty="0"/>
          </a:p>
          <a:p>
            <a:r>
              <a:rPr lang="en-AU" dirty="0"/>
              <a:t>It is important to acknowledge that, while some trauma responsive practices are already being implemented, change may be required in terms of how everyone across the school or site can better implement responses that support the needs of children and young people who have experienced trauma.</a:t>
            </a:r>
          </a:p>
          <a:p>
            <a:endParaRPr lang="en-AU" dirty="0"/>
          </a:p>
          <a:p>
            <a:r>
              <a:rPr lang="en-AU" dirty="0"/>
              <a:t>However, what is also clear is that any change can be challenging and that – actually – our understanding of neurobiology can help us to understand why.  We keep reinforcing that this knowledge is valuable for us as adults and professionals as much as it is for the children and young people with whom we work.  We all have a brain!</a:t>
            </a:r>
          </a:p>
          <a:p>
            <a:endParaRPr lang="en-AU" dirty="0"/>
          </a:p>
          <a:p>
            <a:r>
              <a:rPr lang="en-AU" dirty="0"/>
              <a:t>We often talk about how children and young people who have experienced trauma struggle with change.  However, when you think about it, they are not the only ones!  Most of us struggle with change because we work well with repetition and working on the familiar – both consciously and subconsciously (or cortically and sub-cortically).  For example, think about brushing your teeth.  You tend to brush your teeth in the same sequence every time.  Consider that the next time you are brushing and then try to change the order in which you brush.  How does that feel???</a:t>
            </a:r>
          </a:p>
          <a:p>
            <a:endParaRPr lang="en-AU" dirty="0"/>
          </a:p>
          <a:p>
            <a:r>
              <a:rPr lang="en-AU" dirty="0"/>
              <a:t>This slide explores the link between our understanding of Polyvagal Theory and the experience of change.  (Remember that you can review the content of the session ‘Exploring Polyvagal Theory and neurobiology’ to reinforce your understanding of this relevant theoretical framework.)</a:t>
            </a:r>
          </a:p>
          <a:p>
            <a:r>
              <a:rPr lang="en-AU" dirty="0"/>
              <a:t>It tells us that there is a link between social pain and physical pain – as there is between social safety and physical safety.  It also tells us that our environment is a critical aspect of safety and that, because we spend so much time in the school environment, we sub-consciously experience this as a social environment where we are constantly evaluating threats and rewards within that environment.  This constant evaluation can mean that we experience change as threatening within that consistent environment.  This is explored further on the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252B-382C-4695-8800-125F61058E6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22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p>
          <a:p>
            <a:endParaRPr lang="en-US" dirty="0"/>
          </a:p>
          <a:p>
            <a:r>
              <a:rPr lang="en-US" dirty="0"/>
              <a:t>And so, this slide tells us about the neurobiology of change.  Why is this important?  Because, implementing trauma responsive practice can ask us to change things that we have done in the past – and maintain that change despite it being easier to go back to old patterns of behavior and responding.  If we understand why we might respond in the way we do it can help us to maintain our commitment to change.  This understanding of the neurobiology is also helpful in understanding the children and young people we work with – and why they often fall back into old patterns of responding when things get challenging.  An example that might explain this is where I might say that ‘I am never going to do or say (whatever it is) that which my mother did or said’ and you don’t, until you are put under stress.  All of a sudden you </a:t>
            </a:r>
            <a:r>
              <a:rPr lang="en-US" dirty="0" err="1"/>
              <a:t>realise</a:t>
            </a:r>
            <a:r>
              <a:rPr lang="en-US" dirty="0"/>
              <a:t> that the words you were ‘never’ going to use are coming out of your mouth!  It is likely we will fall back into old patterns when put under stress.</a:t>
            </a:r>
          </a:p>
          <a:p>
            <a:endParaRPr lang="en-US" dirty="0"/>
          </a:p>
          <a:p>
            <a:r>
              <a:rPr lang="en-US" dirty="0"/>
              <a:t>As the slide tells us, change or proposed change takes more energy to deal with.  This energy comes from having to do more work to make sense of what is going on –by using a range of different parts of the brain, particularly the prefrontal cortex.</a:t>
            </a:r>
          </a:p>
          <a:p>
            <a:endParaRPr lang="en-US" dirty="0"/>
          </a:p>
          <a:p>
            <a:r>
              <a:rPr lang="en-US" dirty="0"/>
              <a:t>Ask the group to consider what this might mean for implementing new trauma responsive practices.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252B-382C-4695-8800-125F61058E6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4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Please note: </a:t>
            </a:r>
            <a:r>
              <a:rPr lang="en-AU" dirty="0"/>
              <a:t>As mentioned previously, this section can be hidden if you would prefer not to work though the importance of building predictability and safety in implementing change processes.</a:t>
            </a:r>
          </a:p>
          <a:p>
            <a:endParaRPr lang="en-AU" dirty="0"/>
          </a:p>
          <a:p>
            <a:r>
              <a:rPr lang="en-AU" b="1" dirty="0"/>
              <a:t>Key points</a:t>
            </a:r>
          </a:p>
          <a:p>
            <a:endParaRPr lang="en-AU" dirty="0"/>
          </a:p>
          <a:p>
            <a:r>
              <a:rPr lang="en-AU" dirty="0"/>
              <a:t>In a statement that seems counter intuitive, it is important to acknowledge that it is easier to deal with change if we have a stable platform of predictability and safety from which to step into that change.  This is the case for the children and young people as much as it is for us.  For example, we can often manage if things are going awry at work if things are predictable and safe in our home life.   However, if there is a lot of change and challenge in both our work and home life that is when we can feel more overwhelmed and stressed.</a:t>
            </a:r>
          </a:p>
          <a:p>
            <a:endParaRPr lang="en-AU" dirty="0"/>
          </a:p>
          <a:p>
            <a:r>
              <a:rPr lang="en-AU" dirty="0"/>
              <a:t>This slide addresses this issue as both an important step in implementing trauma responsive practices as well as providing some ideas for working with children and young people who have experienced trauma.  The relevance to each group is summarised in the information below:</a:t>
            </a:r>
          </a:p>
          <a:p>
            <a:endParaRPr lang="en-AU" dirty="0"/>
          </a:p>
          <a:p>
            <a:r>
              <a:rPr lang="en-AU" b="1" dirty="0"/>
              <a:t>Managing transitions</a:t>
            </a:r>
          </a:p>
          <a:p>
            <a:endParaRPr lang="en-AU" b="1" dirty="0"/>
          </a:p>
          <a:p>
            <a:r>
              <a:rPr lang="en-AU" b="1" dirty="0"/>
              <a:t>	Implementing change:		</a:t>
            </a:r>
            <a:r>
              <a:rPr lang="en-AU" b="0" dirty="0"/>
              <a:t>The change to new strategies needs to be considered carefully.  How do we involve everyone in the 					transition?  What do they need to implement a new approach or strategy?</a:t>
            </a:r>
          </a:p>
          <a:p>
            <a:endParaRPr lang="en-AU" b="1" dirty="0"/>
          </a:p>
          <a:p>
            <a:r>
              <a:rPr lang="en-AU" b="1" dirty="0"/>
              <a:t>	Working with children and young people: </a:t>
            </a:r>
            <a:r>
              <a:rPr lang="en-AU" b="0" dirty="0"/>
              <a:t>Think about all the transitions during the day (home-school, outside-inside, subject-subject, classroom-					playground, school-home etc etc). These are points of change for children and they often need clear 					guidelines and routines to manage those changes.</a:t>
            </a:r>
          </a:p>
          <a:p>
            <a:endParaRPr lang="en-AU" b="0" dirty="0"/>
          </a:p>
          <a:p>
            <a:r>
              <a:rPr lang="en-AU" b="1" dirty="0"/>
              <a:t>Daily routines</a:t>
            </a:r>
          </a:p>
          <a:p>
            <a:endParaRPr lang="en-AU" b="1" dirty="0"/>
          </a:p>
          <a:p>
            <a:r>
              <a:rPr lang="en-AU" b="1" dirty="0"/>
              <a:t>	Implementing change:		</a:t>
            </a:r>
            <a:r>
              <a:rPr lang="en-AU" b="0" dirty="0"/>
              <a:t>When implementing new strategies or approaches, it is important to break it down into doable steps that 				are repeated each day.</a:t>
            </a:r>
          </a:p>
          <a:p>
            <a:endParaRPr lang="en-AU" b="1" dirty="0"/>
          </a:p>
          <a:p>
            <a:r>
              <a:rPr lang="en-AU" b="1" dirty="0"/>
              <a:t>	Working with children and young people: </a:t>
            </a:r>
            <a:r>
              <a:rPr lang="en-AU" b="0" dirty="0"/>
              <a:t>As outlined in the previous point, consistent routines are an important strategy for supporting children 					and young people to feel safe in the learning environments.  These give children and young people that 				platform of stability that eventually enables them to manage change without evoking the same level of 					threat response as we might see in current situations.</a:t>
            </a:r>
          </a:p>
          <a:p>
            <a:endParaRPr lang="en-AU" b="0" dirty="0"/>
          </a:p>
          <a:p>
            <a:r>
              <a:rPr lang="en-AU" b="1" dirty="0"/>
              <a:t>Calming activities for managing change</a:t>
            </a:r>
          </a:p>
          <a:p>
            <a:endParaRPr lang="en-AU" b="1" dirty="0"/>
          </a:p>
          <a:p>
            <a:r>
              <a:rPr lang="en-AU" b="1" dirty="0"/>
              <a:t>	Implementing change:		</a:t>
            </a:r>
            <a:r>
              <a:rPr lang="en-AU" b="0" dirty="0"/>
              <a:t>We know that when we are calm (or in our window of tolerance) we are best able to think, best able to 					engage in relationships, best able to respond not react and best able to function physiologically.  Thus, 					ensuring we are calm is an important step in being able to make changes to how we might respond to 					traumatised children and young people.  We need to build calming activities into our day to enable us to 				work most effectively.  Some might call this self-care!  This point links to the session ‘Neurobiology of 					self-care and staff wellbeing’.</a:t>
            </a:r>
          </a:p>
          <a:p>
            <a:endParaRPr lang="en-AU" b="1" dirty="0"/>
          </a:p>
          <a:p>
            <a:r>
              <a:rPr lang="en-AU" b="1" dirty="0"/>
              <a:t>	Working with children and young people: </a:t>
            </a:r>
            <a:r>
              <a:rPr lang="en-AU" b="0" dirty="0"/>
              <a:t>Supporting children and young people to experience calm is a fundamental component of trauma 					responsive practice.  That is covered in more detail in the ‘SMART PRACTICE – strategies in action’ session.</a:t>
            </a:r>
            <a:endParaRPr lang="en-AU" b="1" dirty="0"/>
          </a:p>
          <a:p>
            <a:endParaRPr lang="en-AU" b="1" dirty="0"/>
          </a:p>
          <a:p>
            <a:r>
              <a:rPr lang="en-AU" b="1" dirty="0"/>
              <a:t>Finding and accessing a safe place, safe activity, safe person</a:t>
            </a:r>
          </a:p>
          <a:p>
            <a:endParaRPr lang="en-AU" b="1" dirty="0"/>
          </a:p>
          <a:p>
            <a:r>
              <a:rPr lang="en-AU" b="1" dirty="0"/>
              <a:t>	Implementing change:		</a:t>
            </a:r>
            <a:r>
              <a:rPr lang="en-AU" b="0" dirty="0"/>
              <a:t>This is linked to the above point but reminds us that safety can be found environmentally, in action and in 				relationships.  Staff might need to access these experiences of safety to support the implementation of 					trauma responsive practices.</a:t>
            </a:r>
          </a:p>
          <a:p>
            <a:endParaRPr lang="en-AU" b="1" dirty="0"/>
          </a:p>
          <a:p>
            <a:r>
              <a:rPr lang="en-AU" b="1" dirty="0"/>
              <a:t>	Working with children and young people: </a:t>
            </a:r>
            <a:r>
              <a:rPr lang="en-AU" b="0" dirty="0"/>
              <a:t>This point is reinforced for children and young people.  They need multiple experiences of safety 					throughout each day to help their physiological system to reset to a baseline of calm – or to stay within 				their window of tolerance.</a:t>
            </a:r>
            <a:endParaRPr lang="en-AU" b="1" dirty="0"/>
          </a:p>
          <a:p>
            <a:endParaRPr lang="en-AU" b="1" dirty="0"/>
          </a:p>
          <a:p>
            <a:r>
              <a:rPr lang="en-AU" b="1" dirty="0"/>
              <a:t>Responding from a relational perspective</a:t>
            </a:r>
          </a:p>
          <a:p>
            <a:endParaRPr lang="en-AU" b="1" dirty="0"/>
          </a:p>
          <a:p>
            <a:r>
              <a:rPr lang="en-AU" b="1" dirty="0"/>
              <a:t>	Implementing change:		</a:t>
            </a:r>
            <a:r>
              <a:rPr lang="en-AU" b="0" dirty="0"/>
              <a:t>We are also aware that relationships are fundamental to all human beings because they support our very 				survival.  This doesn’t change when we become professionals and do our work.  Any change needs to be 				implemented in a relational way to ensure that everyone involved feels connected, supported and safe in 				the midst of doing things differently.</a:t>
            </a:r>
          </a:p>
          <a:p>
            <a:endParaRPr lang="en-AU" b="1" dirty="0"/>
          </a:p>
          <a:p>
            <a:r>
              <a:rPr lang="en-AU" b="1" dirty="0"/>
              <a:t>	Working with children and young people: </a:t>
            </a:r>
            <a:r>
              <a:rPr lang="en-AU" b="0" dirty="0"/>
              <a:t>Supporting children and young people to experience positive and repeated relational exchanges is a 					fundamental component of trauma responsive practice.  That is covered in more detail in the ‘SMART 					PRACTICE – strategies in action’ session.</a:t>
            </a:r>
            <a:endParaRPr lang="en-AU" b="1" dirty="0"/>
          </a:p>
          <a:p>
            <a:endParaRPr lang="en-AU" b="1" dirty="0"/>
          </a:p>
          <a:p>
            <a:r>
              <a:rPr lang="en-AU" b="1" dirty="0"/>
              <a:t>Ensuring a collective response that focuses on self-care, prevention, support and management</a:t>
            </a:r>
          </a:p>
          <a:p>
            <a:endParaRPr lang="en-AU" b="1" dirty="0"/>
          </a:p>
          <a:p>
            <a:r>
              <a:rPr lang="en-AU" b="1" dirty="0"/>
              <a:t>	Implementing change:		</a:t>
            </a:r>
            <a:r>
              <a:rPr lang="en-AU" b="0" dirty="0"/>
              <a:t>The more we are all able to implement the selected practices, the better able we are to implement it in a 				way that is inclusive and safe because no one feels like they are ‘going it alone’.  It is also the case that we 				all need to take care of each other as a staff group to ensure that everyone’s wellbeing is considered and 				maintained.  This is covered in more detail in the ‘Neurobiology of self-care and staff wellbeing’ session.</a:t>
            </a:r>
          </a:p>
          <a:p>
            <a:endParaRPr lang="en-AU" b="1" dirty="0"/>
          </a:p>
          <a:p>
            <a:r>
              <a:rPr lang="en-AU" b="1" dirty="0"/>
              <a:t>	Working with children and young people: </a:t>
            </a:r>
            <a:r>
              <a:rPr lang="en-AU" b="0" dirty="0"/>
              <a:t>If we are able to take care of ourselves we are better able to meet the needs of all children and young 					people, including those who have experienced trauma.</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37BCF759-2170-43F7-9C05-FFB6DEF0BE41}" type="slidenum">
              <a:rPr lang="en-AU" smtClean="0"/>
              <a:t>9</a:t>
            </a:fld>
            <a:endParaRPr lang="en-AU"/>
          </a:p>
        </p:txBody>
      </p:sp>
    </p:spTree>
    <p:extLst>
      <p:ext uri="{BB962C8B-B14F-4D97-AF65-F5344CB8AC3E}">
        <p14:creationId xmlns:p14="http://schemas.microsoft.com/office/powerpoint/2010/main" val="3522336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alo Title Page">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4" cy="6856213"/>
          </a:xfrm>
          <a:prstGeom prst="rect">
            <a:avLst/>
          </a:prstGeom>
        </p:spPr>
      </p:pic>
      <p:sp>
        <p:nvSpPr>
          <p:cNvPr id="6" name="Subtitle 2"/>
          <p:cNvSpPr>
            <a:spLocks noGrp="1"/>
          </p:cNvSpPr>
          <p:nvPr>
            <p:ph type="subTitle" idx="1" hasCustomPrompt="1"/>
          </p:nvPr>
        </p:nvSpPr>
        <p:spPr>
          <a:xfrm>
            <a:off x="792480" y="2194560"/>
            <a:ext cx="4373353" cy="2840736"/>
          </a:xfrm>
          <a:prstGeom prst="rect">
            <a:avLst/>
          </a:prstGeom>
        </p:spPr>
        <p:txBody>
          <a:bodyPr/>
          <a:lstStyle>
            <a:lvl1pPr marL="0" indent="0" algn="l">
              <a:buNone/>
              <a:defRPr sz="4000" b="1" i="0">
                <a:solidFill>
                  <a:srgbClr val="FFD100"/>
                </a:solidFill>
                <a:latin typeface="Helvetica Neue" charset="0"/>
                <a:ea typeface="Helvetica Neue" charset="0"/>
                <a:cs typeface="Helvetica Neue"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Understanding and Responding to Trauma</a:t>
            </a:r>
          </a:p>
          <a:p>
            <a:r>
              <a:rPr lang="en-US" dirty="0"/>
              <a:t>SMART 2020</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162" y="6064745"/>
            <a:ext cx="1564064" cy="607076"/>
          </a:xfrm>
          <a:prstGeom prst="rect">
            <a:avLst/>
          </a:prstGeom>
        </p:spPr>
      </p:pic>
      <p:grpSp>
        <p:nvGrpSpPr>
          <p:cNvPr id="10" name="Group 9"/>
          <p:cNvGrpSpPr/>
          <p:nvPr userDrawn="1"/>
        </p:nvGrpSpPr>
        <p:grpSpPr>
          <a:xfrm>
            <a:off x="1925545" y="6064745"/>
            <a:ext cx="4914784" cy="631566"/>
            <a:chOff x="1925545" y="6064745"/>
            <a:chExt cx="4914784" cy="631566"/>
          </a:xfrm>
        </p:grpSpPr>
        <p:sp>
          <p:nvSpPr>
            <p:cNvPr id="7"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9" name="Picture 8"/>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96831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Copy Page 7">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3" cy="6856213"/>
          </a:xfrm>
          <a:prstGeom prst="rect">
            <a:avLst/>
          </a:prstGeom>
        </p:spPr>
      </p:pic>
      <p:sp>
        <p:nvSpPr>
          <p:cNvPr id="11" name="Rectangle 10"/>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sp>
        <p:nvSpPr>
          <p:cNvPr id="8" name="Title 1"/>
          <p:cNvSpPr>
            <a:spLocks noGrp="1"/>
          </p:cNvSpPr>
          <p:nvPr>
            <p:ph type="title"/>
          </p:nvPr>
        </p:nvSpPr>
        <p:spPr>
          <a:xfrm>
            <a:off x="838200" y="365125"/>
            <a:ext cx="8193505" cy="1325563"/>
          </a:xfrm>
          <a:prstGeom prst="rect">
            <a:avLst/>
          </a:prstGeom>
        </p:spPr>
        <p:txBody>
          <a:bodyPr>
            <a:normAutofit/>
          </a:bodyPr>
          <a:lstStyle>
            <a:lvl1pPr>
              <a:defRPr sz="3800">
                <a:solidFill>
                  <a:srgbClr val="63666A"/>
                </a:solidFill>
                <a:latin typeface="Helvetica Neue" charset="0"/>
                <a:ea typeface="Helvetica Neue" charset="0"/>
                <a:cs typeface="Helvetica Neue" charset="0"/>
              </a:defRPr>
            </a:lvl1pPr>
          </a:lstStyle>
          <a:p>
            <a:r>
              <a:rPr lang="en-US" dirty="0"/>
              <a:t>Click to edit Master title style</a:t>
            </a:r>
          </a:p>
        </p:txBody>
      </p:sp>
      <p:sp>
        <p:nvSpPr>
          <p:cNvPr id="9" name="Content Placeholder 2"/>
          <p:cNvSpPr>
            <a:spLocks noGrp="1"/>
          </p:cNvSpPr>
          <p:nvPr>
            <p:ph idx="1"/>
          </p:nvPr>
        </p:nvSpPr>
        <p:spPr>
          <a:xfrm>
            <a:off x="838200" y="1825625"/>
            <a:ext cx="6334760" cy="3660775"/>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grpSp>
        <p:nvGrpSpPr>
          <p:cNvPr id="12" name="Group 11"/>
          <p:cNvGrpSpPr/>
          <p:nvPr userDrawn="1"/>
        </p:nvGrpSpPr>
        <p:grpSpPr>
          <a:xfrm>
            <a:off x="1925545" y="6201905"/>
            <a:ext cx="4914784" cy="631566"/>
            <a:chOff x="1925545" y="6064745"/>
            <a:chExt cx="4914784" cy="631566"/>
          </a:xfrm>
        </p:grpSpPr>
        <p:sp>
          <p:nvSpPr>
            <p:cNvPr id="13"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4" name="Picture 13"/>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248590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Copy Page 8">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3" cy="6856212"/>
          </a:xfrm>
          <a:prstGeom prst="rect">
            <a:avLst/>
          </a:prstGeom>
        </p:spPr>
      </p:pic>
      <p:sp>
        <p:nvSpPr>
          <p:cNvPr id="11" name="Rectangle 10"/>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sp>
        <p:nvSpPr>
          <p:cNvPr id="8" name="Title 1"/>
          <p:cNvSpPr>
            <a:spLocks noGrp="1"/>
          </p:cNvSpPr>
          <p:nvPr>
            <p:ph type="title"/>
          </p:nvPr>
        </p:nvSpPr>
        <p:spPr>
          <a:xfrm>
            <a:off x="838200" y="365125"/>
            <a:ext cx="8193505" cy="1325563"/>
          </a:xfrm>
          <a:prstGeom prst="rect">
            <a:avLst/>
          </a:prstGeom>
        </p:spPr>
        <p:txBody>
          <a:bodyPr>
            <a:normAutofit/>
          </a:bodyPr>
          <a:lstStyle>
            <a:lvl1pPr>
              <a:defRPr sz="3800">
                <a:solidFill>
                  <a:schemeClr val="bg1"/>
                </a:solidFill>
                <a:latin typeface="Helvetica Neue" charset="0"/>
                <a:ea typeface="Helvetica Neue" charset="0"/>
                <a:cs typeface="Helvetica Neue" charset="0"/>
              </a:defRPr>
            </a:lvl1pPr>
          </a:lstStyle>
          <a:p>
            <a:r>
              <a:rPr lang="en-US" dirty="0"/>
              <a:t>Click to edit Master title style</a:t>
            </a:r>
          </a:p>
        </p:txBody>
      </p:sp>
      <p:sp>
        <p:nvSpPr>
          <p:cNvPr id="9" name="Content Placeholder 2"/>
          <p:cNvSpPr>
            <a:spLocks noGrp="1"/>
          </p:cNvSpPr>
          <p:nvPr>
            <p:ph idx="1"/>
          </p:nvPr>
        </p:nvSpPr>
        <p:spPr>
          <a:xfrm>
            <a:off x="838200" y="1825625"/>
            <a:ext cx="6334760" cy="3660775"/>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grpSp>
        <p:nvGrpSpPr>
          <p:cNvPr id="12" name="Group 11"/>
          <p:cNvGrpSpPr/>
          <p:nvPr userDrawn="1"/>
        </p:nvGrpSpPr>
        <p:grpSpPr>
          <a:xfrm>
            <a:off x="1925545" y="6201905"/>
            <a:ext cx="4914784" cy="631566"/>
            <a:chOff x="1925545" y="6064745"/>
            <a:chExt cx="4914784" cy="631566"/>
          </a:xfrm>
        </p:grpSpPr>
        <p:sp>
          <p:nvSpPr>
            <p:cNvPr id="13"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4" name="Picture 13"/>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403676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Copy Page 9">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
            <a:ext cx="12188821" cy="6856212"/>
          </a:xfrm>
          <a:prstGeom prst="rect">
            <a:avLst/>
          </a:prstGeom>
        </p:spPr>
      </p:pic>
      <p:sp>
        <p:nvSpPr>
          <p:cNvPr id="11" name="Rectangle 10"/>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sp>
        <p:nvSpPr>
          <p:cNvPr id="8" name="Title 1"/>
          <p:cNvSpPr>
            <a:spLocks noGrp="1"/>
          </p:cNvSpPr>
          <p:nvPr>
            <p:ph type="title"/>
          </p:nvPr>
        </p:nvSpPr>
        <p:spPr>
          <a:xfrm>
            <a:off x="838200" y="365125"/>
            <a:ext cx="8193505" cy="1325563"/>
          </a:xfrm>
          <a:prstGeom prst="rect">
            <a:avLst/>
          </a:prstGeom>
        </p:spPr>
        <p:txBody>
          <a:bodyPr>
            <a:normAutofit/>
          </a:bodyPr>
          <a:lstStyle>
            <a:lvl1pPr>
              <a:defRPr sz="3800">
                <a:solidFill>
                  <a:schemeClr val="bg1"/>
                </a:solidFill>
                <a:latin typeface="Helvetica Neue" charset="0"/>
                <a:ea typeface="Helvetica Neue" charset="0"/>
                <a:cs typeface="Helvetica Neue" charset="0"/>
              </a:defRPr>
            </a:lvl1pPr>
          </a:lstStyle>
          <a:p>
            <a:r>
              <a:rPr lang="en-US" dirty="0"/>
              <a:t>Click to edit Master title style</a:t>
            </a:r>
          </a:p>
        </p:txBody>
      </p:sp>
      <p:sp>
        <p:nvSpPr>
          <p:cNvPr id="9" name="Content Placeholder 2"/>
          <p:cNvSpPr>
            <a:spLocks noGrp="1"/>
          </p:cNvSpPr>
          <p:nvPr>
            <p:ph idx="1"/>
          </p:nvPr>
        </p:nvSpPr>
        <p:spPr>
          <a:xfrm>
            <a:off x="838200" y="1825625"/>
            <a:ext cx="6334760" cy="3660775"/>
          </a:xfrm>
          <a:prstGeom prst="rect">
            <a:avLst/>
          </a:prstGeom>
        </p:spPr>
        <p:txBody>
          <a:bodyPr/>
          <a:lstStyle>
            <a:lvl1pPr>
              <a:defRPr sz="2400" b="0" i="0">
                <a:solidFill>
                  <a:schemeClr val="bg1"/>
                </a:solidFill>
                <a:latin typeface="Helvetica Neue" charset="0"/>
                <a:ea typeface="Helvetica Neue" charset="0"/>
                <a:cs typeface="Helvetica Neue" charset="0"/>
              </a:defRPr>
            </a:lvl1pPr>
            <a:lvl2pPr>
              <a:defRPr sz="2400" b="0" i="0">
                <a:solidFill>
                  <a:schemeClr val="bg1"/>
                </a:solidFill>
                <a:latin typeface="Helvetica Neue" charset="0"/>
                <a:ea typeface="Helvetica Neue" charset="0"/>
                <a:cs typeface="Helvetica Neue" charset="0"/>
              </a:defRPr>
            </a:lvl2pPr>
            <a:lvl3pPr>
              <a:defRPr sz="2400" b="0" i="0">
                <a:solidFill>
                  <a:schemeClr val="bg1"/>
                </a:solidFill>
                <a:latin typeface="Helvetica Neue" charset="0"/>
                <a:ea typeface="Helvetica Neue" charset="0"/>
                <a:cs typeface="Helvetica Neue" charset="0"/>
              </a:defRPr>
            </a:lvl3pPr>
            <a:lvl4pPr>
              <a:defRPr sz="2400" b="0" i="0">
                <a:solidFill>
                  <a:schemeClr val="bg1"/>
                </a:solidFill>
                <a:latin typeface="Helvetica Neue" charset="0"/>
                <a:ea typeface="Helvetica Neue" charset="0"/>
                <a:cs typeface="Helvetica Neue" charset="0"/>
              </a:defRPr>
            </a:lvl4pPr>
            <a:lvl5pPr>
              <a:defRPr sz="2400" b="0" i="0">
                <a:solidFill>
                  <a:schemeClr val="bg1"/>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grpSp>
        <p:nvGrpSpPr>
          <p:cNvPr id="12" name="Group 11"/>
          <p:cNvGrpSpPr/>
          <p:nvPr userDrawn="1"/>
        </p:nvGrpSpPr>
        <p:grpSpPr>
          <a:xfrm>
            <a:off x="1925545" y="6201905"/>
            <a:ext cx="4914784" cy="631566"/>
            <a:chOff x="1925545" y="6064745"/>
            <a:chExt cx="4914784" cy="631566"/>
          </a:xfrm>
        </p:grpSpPr>
        <p:sp>
          <p:nvSpPr>
            <p:cNvPr id="13"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4" name="Picture 13"/>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1760130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Copy Page 10">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
            <a:ext cx="12188821" cy="6856211"/>
          </a:xfrm>
          <a:prstGeom prst="rect">
            <a:avLst/>
          </a:prstGeom>
        </p:spPr>
      </p:pic>
      <p:sp>
        <p:nvSpPr>
          <p:cNvPr id="11" name="Rectangle 10"/>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sp>
        <p:nvSpPr>
          <p:cNvPr id="8" name="Title 1"/>
          <p:cNvSpPr>
            <a:spLocks noGrp="1"/>
          </p:cNvSpPr>
          <p:nvPr>
            <p:ph type="title"/>
          </p:nvPr>
        </p:nvSpPr>
        <p:spPr>
          <a:xfrm>
            <a:off x="838200" y="365125"/>
            <a:ext cx="8193505" cy="1325563"/>
          </a:xfrm>
          <a:prstGeom prst="rect">
            <a:avLst/>
          </a:prstGeom>
        </p:spPr>
        <p:txBody>
          <a:bodyPr>
            <a:normAutofit/>
          </a:bodyPr>
          <a:lstStyle>
            <a:lvl1pPr>
              <a:defRPr sz="3800">
                <a:solidFill>
                  <a:srgbClr val="63666A"/>
                </a:solidFill>
                <a:latin typeface="Helvetica Neue" charset="0"/>
                <a:ea typeface="Helvetica Neue" charset="0"/>
                <a:cs typeface="Helvetica Neue" charset="0"/>
              </a:defRPr>
            </a:lvl1pPr>
          </a:lstStyle>
          <a:p>
            <a:r>
              <a:rPr lang="en-US" dirty="0"/>
              <a:t>Click to edit Master title style</a:t>
            </a:r>
          </a:p>
        </p:txBody>
      </p:sp>
      <p:sp>
        <p:nvSpPr>
          <p:cNvPr id="9" name="Content Placeholder 2"/>
          <p:cNvSpPr>
            <a:spLocks noGrp="1"/>
          </p:cNvSpPr>
          <p:nvPr>
            <p:ph idx="1"/>
          </p:nvPr>
        </p:nvSpPr>
        <p:spPr>
          <a:xfrm>
            <a:off x="838200" y="1825625"/>
            <a:ext cx="6334760" cy="3660775"/>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grpSp>
        <p:nvGrpSpPr>
          <p:cNvPr id="12" name="Group 11"/>
          <p:cNvGrpSpPr/>
          <p:nvPr userDrawn="1"/>
        </p:nvGrpSpPr>
        <p:grpSpPr>
          <a:xfrm>
            <a:off x="1925545" y="6201905"/>
            <a:ext cx="4914784" cy="631566"/>
            <a:chOff x="1925545" y="6064745"/>
            <a:chExt cx="4914784" cy="631566"/>
          </a:xfrm>
        </p:grpSpPr>
        <p:sp>
          <p:nvSpPr>
            <p:cNvPr id="13"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4" name="Picture 13"/>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3215000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Copy Page 11">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893"/>
            <a:ext cx="12188819" cy="6856211"/>
          </a:xfrm>
          <a:prstGeom prst="rect">
            <a:avLst/>
          </a:prstGeom>
        </p:spPr>
      </p:pic>
      <p:sp>
        <p:nvSpPr>
          <p:cNvPr id="11" name="Rectangle 10"/>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sp>
        <p:nvSpPr>
          <p:cNvPr id="8" name="Title 1"/>
          <p:cNvSpPr>
            <a:spLocks noGrp="1"/>
          </p:cNvSpPr>
          <p:nvPr>
            <p:ph type="title"/>
          </p:nvPr>
        </p:nvSpPr>
        <p:spPr>
          <a:xfrm>
            <a:off x="838200" y="365125"/>
            <a:ext cx="8193505" cy="1325563"/>
          </a:xfrm>
          <a:prstGeom prst="rect">
            <a:avLst/>
          </a:prstGeom>
        </p:spPr>
        <p:txBody>
          <a:bodyPr>
            <a:normAutofit/>
          </a:bodyPr>
          <a:lstStyle>
            <a:lvl1pPr>
              <a:defRPr sz="3800">
                <a:solidFill>
                  <a:srgbClr val="63666A"/>
                </a:solidFill>
                <a:latin typeface="Helvetica Neue" charset="0"/>
                <a:ea typeface="Helvetica Neue" charset="0"/>
                <a:cs typeface="Helvetica Neue" charset="0"/>
              </a:defRPr>
            </a:lvl1pPr>
          </a:lstStyle>
          <a:p>
            <a:r>
              <a:rPr lang="en-US" dirty="0"/>
              <a:t>Click to edit Master title style</a:t>
            </a:r>
          </a:p>
        </p:txBody>
      </p:sp>
      <p:sp>
        <p:nvSpPr>
          <p:cNvPr id="9" name="Content Placeholder 2"/>
          <p:cNvSpPr>
            <a:spLocks noGrp="1"/>
          </p:cNvSpPr>
          <p:nvPr>
            <p:ph idx="1"/>
          </p:nvPr>
        </p:nvSpPr>
        <p:spPr>
          <a:xfrm>
            <a:off x="838200" y="1825625"/>
            <a:ext cx="6334760" cy="3660775"/>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grpSp>
        <p:nvGrpSpPr>
          <p:cNvPr id="12" name="Group 11"/>
          <p:cNvGrpSpPr/>
          <p:nvPr userDrawn="1"/>
        </p:nvGrpSpPr>
        <p:grpSpPr>
          <a:xfrm>
            <a:off x="1925545" y="6201905"/>
            <a:ext cx="4914784" cy="631566"/>
            <a:chOff x="1925545" y="6064745"/>
            <a:chExt cx="4914784" cy="631566"/>
          </a:xfrm>
        </p:grpSpPr>
        <p:sp>
          <p:nvSpPr>
            <p:cNvPr id="13"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4" name="Picture 13"/>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1664540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pic>
        <p:nvPicPr>
          <p:cNvPr id="8" name="Picture 7" descr="ACF%20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288" y="892133"/>
            <a:ext cx="4381645" cy="4391252"/>
          </a:xfrm>
          <a:prstGeom prst="rect">
            <a:avLst/>
          </a:prstGeom>
        </p:spPr>
      </p:pic>
      <p:grpSp>
        <p:nvGrpSpPr>
          <p:cNvPr id="7" name="Group 6"/>
          <p:cNvGrpSpPr/>
          <p:nvPr userDrawn="1"/>
        </p:nvGrpSpPr>
        <p:grpSpPr>
          <a:xfrm>
            <a:off x="1925545" y="6201905"/>
            <a:ext cx="4914784" cy="631566"/>
            <a:chOff x="1925545" y="6064745"/>
            <a:chExt cx="4914784" cy="631566"/>
          </a:xfrm>
        </p:grpSpPr>
        <p:sp>
          <p:nvSpPr>
            <p:cNvPr id="9"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0" name="Picture 9"/>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2196449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3" cy="6856213"/>
          </a:xfrm>
          <a:prstGeom prst="rect">
            <a:avLst/>
          </a:prstGeom>
        </p:spPr>
      </p:pic>
      <p:sp>
        <p:nvSpPr>
          <p:cNvPr id="8" name="Subtitle 2"/>
          <p:cNvSpPr>
            <a:spLocks noGrp="1"/>
          </p:cNvSpPr>
          <p:nvPr>
            <p:ph type="subTitle" idx="1" hasCustomPrompt="1"/>
          </p:nvPr>
        </p:nvSpPr>
        <p:spPr>
          <a:xfrm>
            <a:off x="407773" y="2656702"/>
            <a:ext cx="4261764" cy="2378593"/>
          </a:xfrm>
          <a:prstGeom prst="rect">
            <a:avLst/>
          </a:prstGeom>
        </p:spPr>
        <p:txBody>
          <a:bodyPr/>
          <a:lstStyle>
            <a:lvl1pPr marL="0" indent="0" algn="l">
              <a:buNone/>
              <a:defRPr sz="4000" b="1" i="0">
                <a:solidFill>
                  <a:schemeClr val="bg1"/>
                </a:solidFill>
                <a:latin typeface="Helvetica Neue" charset="0"/>
                <a:ea typeface="Helvetica Neue" charset="0"/>
                <a:cs typeface="Helvetica Neue"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773" y="5830459"/>
            <a:ext cx="1912984" cy="742506"/>
          </a:xfrm>
          <a:prstGeom prst="rect">
            <a:avLst/>
          </a:prstGeom>
        </p:spPr>
      </p:pic>
      <p:sp>
        <p:nvSpPr>
          <p:cNvPr id="13" name="Subtitle 2"/>
          <p:cNvSpPr txBox="1">
            <a:spLocks/>
          </p:cNvSpPr>
          <p:nvPr userDrawn="1"/>
        </p:nvSpPr>
        <p:spPr>
          <a:xfrm>
            <a:off x="407773" y="457200"/>
            <a:ext cx="4414164" cy="7043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b="1" i="0" kern="1200">
                <a:solidFill>
                  <a:schemeClr val="bg1"/>
                </a:solidFill>
                <a:latin typeface="Helvetica Neue" charset="0"/>
                <a:ea typeface="Helvetica Neue" charset="0"/>
                <a:cs typeface="Helvetica Neue" charset="0"/>
              </a:defRPr>
            </a:lvl1pPr>
            <a:lvl2pPr marL="457189"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pPr>
            <a:r>
              <a:rPr lang="en-US" sz="1600" dirty="0"/>
              <a:t>Professional Education Services </a:t>
            </a:r>
            <a:r>
              <a:rPr lang="en-US" sz="1600" dirty="0" err="1"/>
              <a:t>professionals.childhood.org.au</a:t>
            </a:r>
            <a:endParaRPr lang="en-US" sz="1600" dirty="0"/>
          </a:p>
        </p:txBody>
      </p:sp>
    </p:spTree>
    <p:extLst>
      <p:ext uri="{BB962C8B-B14F-4D97-AF65-F5344CB8AC3E}">
        <p14:creationId xmlns:p14="http://schemas.microsoft.com/office/powerpoint/2010/main" val="2167438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knowledgement Pag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4577" y="5348818"/>
            <a:ext cx="2127938" cy="825938"/>
          </a:xfrm>
          <a:prstGeom prst="rect">
            <a:avLst/>
          </a:prstGeom>
        </p:spPr>
      </p:pic>
      <p:sp>
        <p:nvSpPr>
          <p:cNvPr id="16" name="TextBox 15"/>
          <p:cNvSpPr txBox="1"/>
          <p:nvPr userDrawn="1"/>
        </p:nvSpPr>
        <p:spPr>
          <a:xfrm>
            <a:off x="3318387" y="1415527"/>
            <a:ext cx="5678128" cy="3647152"/>
          </a:xfrm>
          <a:prstGeom prst="rect">
            <a:avLst/>
          </a:prstGeom>
          <a:noFill/>
        </p:spPr>
        <p:txBody>
          <a:bodyPr wrap="square" rtlCol="0">
            <a:spAutoFit/>
          </a:bodyPr>
          <a:lstStyle/>
          <a:p>
            <a:pPr algn="ctr"/>
            <a:r>
              <a:rPr lang="en-US" sz="2100" b="1" i="0" spc="0" dirty="0">
                <a:solidFill>
                  <a:schemeClr val="bg1"/>
                </a:solidFill>
                <a:latin typeface="Helvetica Neue" charset="0"/>
                <a:ea typeface="Helvetica Neue" charset="0"/>
                <a:cs typeface="Helvetica Neue" charset="0"/>
              </a:rPr>
              <a:t>The Australian Childhood Foundation </a:t>
            </a:r>
          </a:p>
          <a:p>
            <a:pPr algn="ctr"/>
            <a:r>
              <a:rPr lang="en-US" sz="2100" b="1" i="0" dirty="0">
                <a:solidFill>
                  <a:schemeClr val="bg1"/>
                </a:solidFill>
                <a:latin typeface="Helvetica Neue" charset="0"/>
                <a:ea typeface="Helvetica Neue" charset="0"/>
                <a:cs typeface="Helvetica Neue" charset="0"/>
              </a:rPr>
              <a:t>acknowledges Aboriginal and </a:t>
            </a:r>
          </a:p>
          <a:p>
            <a:pPr algn="ctr"/>
            <a:r>
              <a:rPr lang="en-US" sz="2100" b="1" i="0" dirty="0">
                <a:solidFill>
                  <a:schemeClr val="bg1"/>
                </a:solidFill>
                <a:latin typeface="Helvetica Neue" charset="0"/>
                <a:ea typeface="Helvetica Neue" charset="0"/>
                <a:cs typeface="Helvetica Neue" charset="0"/>
              </a:rPr>
              <a:t>Torres Strait Islander peoples as the traditional custodians and owners of this land and waters. We pay our respects to their Elders past and present and to the children who are their leaders of tomorrow. We acknowledge their history and living culture and the many thousands of years in which they have raised their children to be safe and strong.</a:t>
            </a:r>
          </a:p>
        </p:txBody>
      </p:sp>
    </p:spTree>
    <p:extLst>
      <p:ext uri="{BB962C8B-B14F-4D97-AF65-F5344CB8AC3E}">
        <p14:creationId xmlns:p14="http://schemas.microsoft.com/office/powerpoint/2010/main" val="1347228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Watermark">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1811980" cy="6644239"/>
          </a:xfrm>
          <a:prstGeom prst="rect">
            <a:avLst/>
          </a:prstGeom>
        </p:spPr>
      </p:pic>
      <p:sp>
        <p:nvSpPr>
          <p:cNvPr id="12" name="Rectangle 11"/>
          <p:cNvSpPr/>
          <p:nvPr userDrawn="1"/>
        </p:nvSpPr>
        <p:spPr>
          <a:xfrm>
            <a:off x="0" y="5998378"/>
            <a:ext cx="12192000" cy="87108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47886"/>
            <a:ext cx="1441516" cy="559510"/>
          </a:xfrm>
          <a:prstGeom prst="rect">
            <a:avLst/>
          </a:prstGeom>
        </p:spPr>
      </p:pic>
      <p:sp>
        <p:nvSpPr>
          <p:cNvPr id="10" name="Title 1"/>
          <p:cNvSpPr>
            <a:spLocks noGrp="1"/>
          </p:cNvSpPr>
          <p:nvPr>
            <p:ph type="title"/>
          </p:nvPr>
        </p:nvSpPr>
        <p:spPr>
          <a:xfrm>
            <a:off x="679622" y="365125"/>
            <a:ext cx="6493339" cy="1325563"/>
          </a:xfrm>
        </p:spPr>
        <p:txBody>
          <a:bodyPr>
            <a:normAutofit/>
          </a:bodyPr>
          <a:lstStyle>
            <a:lvl1pPr>
              <a:defRPr sz="3200" b="1">
                <a:solidFill>
                  <a:srgbClr val="ED8B00"/>
                </a:solidFill>
                <a:latin typeface="Helvetica Neue" charset="0"/>
                <a:ea typeface="Helvetica Neue" charset="0"/>
                <a:cs typeface="Helvetica Neue" charset="0"/>
              </a:defRPr>
            </a:lvl1pPr>
          </a:lstStyle>
          <a:p>
            <a:r>
              <a:rPr lang="en-US" dirty="0"/>
              <a:t>Click to edit Master title style</a:t>
            </a:r>
          </a:p>
        </p:txBody>
      </p:sp>
      <p:sp>
        <p:nvSpPr>
          <p:cNvPr id="11" name="Content Placeholder 2"/>
          <p:cNvSpPr>
            <a:spLocks noGrp="1"/>
          </p:cNvSpPr>
          <p:nvPr>
            <p:ph idx="1"/>
          </p:nvPr>
        </p:nvSpPr>
        <p:spPr>
          <a:xfrm>
            <a:off x="679622" y="1825625"/>
            <a:ext cx="6493338" cy="3660775"/>
          </a:xfrm>
          <a:prstGeom prst="rect">
            <a:avLst/>
          </a:prstGeom>
        </p:spPr>
        <p:txBody>
          <a:bodyPr>
            <a:normAutofit/>
          </a:bodyPr>
          <a:lstStyle>
            <a:lvl1pPr>
              <a:lnSpc>
                <a:spcPct val="100000"/>
              </a:lnSpc>
              <a:defRPr sz="2200" b="0" i="0">
                <a:solidFill>
                  <a:srgbClr val="63666A"/>
                </a:solidFill>
                <a:latin typeface="Helvetica Neue" charset="0"/>
                <a:ea typeface="Helvetica Neue" charset="0"/>
                <a:cs typeface="Helvetica Neue" charset="0"/>
              </a:defRPr>
            </a:lvl1pPr>
            <a:lvl2pPr>
              <a:lnSpc>
                <a:spcPct val="100000"/>
              </a:lnSpc>
              <a:defRPr sz="2200" b="0" i="0">
                <a:solidFill>
                  <a:srgbClr val="63666A"/>
                </a:solidFill>
                <a:latin typeface="Helvetica Neue" charset="0"/>
                <a:ea typeface="Helvetica Neue" charset="0"/>
                <a:cs typeface="Helvetica Neue" charset="0"/>
              </a:defRPr>
            </a:lvl2pPr>
            <a:lvl3pPr>
              <a:lnSpc>
                <a:spcPct val="100000"/>
              </a:lnSpc>
              <a:defRPr sz="2200" b="0" i="0">
                <a:solidFill>
                  <a:srgbClr val="63666A"/>
                </a:solidFill>
                <a:latin typeface="Helvetica Neue" charset="0"/>
                <a:ea typeface="Helvetica Neue" charset="0"/>
                <a:cs typeface="Helvetica Neue" charset="0"/>
              </a:defRPr>
            </a:lvl3pPr>
            <a:lvl4pPr>
              <a:lnSpc>
                <a:spcPct val="100000"/>
              </a:lnSpc>
              <a:defRPr sz="2200" b="0" i="0">
                <a:solidFill>
                  <a:srgbClr val="63666A"/>
                </a:solidFill>
                <a:latin typeface="Helvetica Neue" charset="0"/>
                <a:ea typeface="Helvetica Neue" charset="0"/>
                <a:cs typeface="Helvetica Neue" charset="0"/>
              </a:defRPr>
            </a:lvl4pPr>
            <a:lvl5pPr>
              <a:lnSpc>
                <a:spcPct val="100000"/>
              </a:lnSpc>
              <a:defRPr sz="22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2"/>
          <p:cNvSpPr txBox="1">
            <a:spLocks/>
          </p:cNvSpPr>
          <p:nvPr userDrawn="1"/>
        </p:nvSpPr>
        <p:spPr>
          <a:xfrm>
            <a:off x="8711513" y="6133793"/>
            <a:ext cx="3126259" cy="7118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b="1" i="0" kern="1200">
                <a:solidFill>
                  <a:schemeClr val="bg1"/>
                </a:solidFill>
                <a:latin typeface="Helvetica Neue" charset="0"/>
                <a:ea typeface="Helvetica Neue" charset="0"/>
                <a:cs typeface="Helvetica Neue" charset="0"/>
              </a:defRPr>
            </a:lvl1pPr>
            <a:lvl2pPr marL="457189"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spcBef>
                <a:spcPts val="0"/>
              </a:spcBef>
            </a:pPr>
            <a:r>
              <a:rPr lang="en-US" sz="1400" dirty="0"/>
              <a:t>Professional Education Services </a:t>
            </a:r>
          </a:p>
          <a:p>
            <a:pPr algn="r">
              <a:lnSpc>
                <a:spcPct val="100000"/>
              </a:lnSpc>
              <a:spcBef>
                <a:spcPts val="0"/>
              </a:spcBef>
            </a:pPr>
            <a:r>
              <a:rPr lang="en-US" sz="1400" dirty="0" err="1"/>
              <a:t>professionals.childhood.org.au</a:t>
            </a:r>
            <a:endParaRPr lang="en-US" sz="1400" dirty="0"/>
          </a:p>
        </p:txBody>
      </p:sp>
    </p:spTree>
    <p:extLst>
      <p:ext uri="{BB962C8B-B14F-4D97-AF65-F5344CB8AC3E}">
        <p14:creationId xmlns:p14="http://schemas.microsoft.com/office/powerpoint/2010/main" val="837322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with Watermark">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212384" cy="6869465"/>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47886"/>
            <a:ext cx="1441516" cy="559510"/>
          </a:xfrm>
          <a:prstGeom prst="rect">
            <a:avLst/>
          </a:prstGeom>
        </p:spPr>
      </p:pic>
      <p:sp>
        <p:nvSpPr>
          <p:cNvPr id="10" name="Title 1"/>
          <p:cNvSpPr>
            <a:spLocks noGrp="1"/>
          </p:cNvSpPr>
          <p:nvPr>
            <p:ph type="title"/>
          </p:nvPr>
        </p:nvSpPr>
        <p:spPr>
          <a:xfrm>
            <a:off x="679622" y="365125"/>
            <a:ext cx="6493339" cy="1325563"/>
          </a:xfrm>
        </p:spPr>
        <p:txBody>
          <a:bodyPr>
            <a:normAutofit/>
          </a:bodyPr>
          <a:lstStyle>
            <a:lvl1pPr>
              <a:defRPr sz="3200" b="1">
                <a:solidFill>
                  <a:schemeClr val="bg1"/>
                </a:solidFill>
                <a:latin typeface="Helvetica Neue" charset="0"/>
                <a:ea typeface="Helvetica Neue" charset="0"/>
                <a:cs typeface="Helvetica Neue" charset="0"/>
              </a:defRPr>
            </a:lvl1pPr>
          </a:lstStyle>
          <a:p>
            <a:r>
              <a:rPr lang="en-US" dirty="0"/>
              <a:t>Click to edit Master title style</a:t>
            </a:r>
          </a:p>
        </p:txBody>
      </p:sp>
      <p:sp>
        <p:nvSpPr>
          <p:cNvPr id="11" name="Content Placeholder 2"/>
          <p:cNvSpPr>
            <a:spLocks noGrp="1"/>
          </p:cNvSpPr>
          <p:nvPr>
            <p:ph idx="1"/>
          </p:nvPr>
        </p:nvSpPr>
        <p:spPr>
          <a:xfrm>
            <a:off x="679622" y="1825625"/>
            <a:ext cx="6493338" cy="3660775"/>
          </a:xfrm>
          <a:prstGeom prst="rect">
            <a:avLst/>
          </a:prstGeom>
        </p:spPr>
        <p:txBody>
          <a:bodyPr>
            <a:normAutofit/>
          </a:bodyPr>
          <a:lstStyle>
            <a:lvl1pPr>
              <a:lnSpc>
                <a:spcPct val="100000"/>
              </a:lnSpc>
              <a:defRPr sz="2200" b="0" i="0">
                <a:solidFill>
                  <a:schemeClr val="bg1"/>
                </a:solidFill>
                <a:latin typeface="Helvetica Neue" charset="0"/>
                <a:ea typeface="Helvetica Neue" charset="0"/>
                <a:cs typeface="Helvetica Neue" charset="0"/>
              </a:defRPr>
            </a:lvl1pPr>
            <a:lvl2pPr>
              <a:lnSpc>
                <a:spcPct val="100000"/>
              </a:lnSpc>
              <a:defRPr sz="2200" b="0" i="0">
                <a:solidFill>
                  <a:schemeClr val="bg1"/>
                </a:solidFill>
                <a:latin typeface="Helvetica Neue" charset="0"/>
                <a:ea typeface="Helvetica Neue" charset="0"/>
                <a:cs typeface="Helvetica Neue" charset="0"/>
              </a:defRPr>
            </a:lvl2pPr>
            <a:lvl3pPr>
              <a:lnSpc>
                <a:spcPct val="100000"/>
              </a:lnSpc>
              <a:defRPr sz="2200" b="0" i="0">
                <a:solidFill>
                  <a:schemeClr val="bg1"/>
                </a:solidFill>
                <a:latin typeface="Helvetica Neue" charset="0"/>
                <a:ea typeface="Helvetica Neue" charset="0"/>
                <a:cs typeface="Helvetica Neue" charset="0"/>
              </a:defRPr>
            </a:lvl3pPr>
            <a:lvl4pPr>
              <a:lnSpc>
                <a:spcPct val="100000"/>
              </a:lnSpc>
              <a:defRPr sz="2200" b="0" i="0">
                <a:solidFill>
                  <a:schemeClr val="bg1"/>
                </a:solidFill>
                <a:latin typeface="Helvetica Neue" charset="0"/>
                <a:ea typeface="Helvetica Neue" charset="0"/>
                <a:cs typeface="Helvetica Neue" charset="0"/>
              </a:defRPr>
            </a:lvl4pPr>
            <a:lvl5pPr>
              <a:lnSpc>
                <a:spcPct val="100000"/>
              </a:lnSpc>
              <a:defRPr sz="2200" b="0" i="0">
                <a:solidFill>
                  <a:schemeClr val="bg1"/>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2"/>
          <p:cNvSpPr txBox="1">
            <a:spLocks/>
          </p:cNvSpPr>
          <p:nvPr userDrawn="1"/>
        </p:nvSpPr>
        <p:spPr>
          <a:xfrm>
            <a:off x="8711513" y="6133793"/>
            <a:ext cx="3126259" cy="7118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b="1" i="0" kern="1200">
                <a:solidFill>
                  <a:schemeClr val="bg1"/>
                </a:solidFill>
                <a:latin typeface="Helvetica Neue" charset="0"/>
                <a:ea typeface="Helvetica Neue" charset="0"/>
                <a:cs typeface="Helvetica Neue" charset="0"/>
              </a:defRPr>
            </a:lvl1pPr>
            <a:lvl2pPr marL="457189"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spcBef>
                <a:spcPts val="0"/>
              </a:spcBef>
            </a:pPr>
            <a:r>
              <a:rPr lang="en-US" sz="1400" dirty="0"/>
              <a:t>Professional Education Services </a:t>
            </a:r>
          </a:p>
          <a:p>
            <a:pPr algn="r">
              <a:lnSpc>
                <a:spcPct val="100000"/>
              </a:lnSpc>
              <a:spcBef>
                <a:spcPts val="0"/>
              </a:spcBef>
            </a:pPr>
            <a:r>
              <a:rPr lang="en-US" sz="1400" dirty="0" err="1"/>
              <a:t>professionals.childhood.org.au</a:t>
            </a:r>
            <a:endParaRPr lang="en-US" sz="1400" dirty="0"/>
          </a:p>
        </p:txBody>
      </p:sp>
    </p:spTree>
    <p:extLst>
      <p:ext uri="{BB962C8B-B14F-4D97-AF65-F5344CB8AC3E}">
        <p14:creationId xmlns:p14="http://schemas.microsoft.com/office/powerpoint/2010/main" val="115989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Left - FADED CIRCLES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sp>
        <p:nvSpPr>
          <p:cNvPr id="7" name="Title 1"/>
          <p:cNvSpPr>
            <a:spLocks noGrp="1"/>
          </p:cNvSpPr>
          <p:nvPr>
            <p:ph type="title"/>
          </p:nvPr>
        </p:nvSpPr>
        <p:spPr>
          <a:xfrm>
            <a:off x="838200" y="365125"/>
            <a:ext cx="8193505" cy="1325563"/>
          </a:xfrm>
          <a:prstGeom prst="rect">
            <a:avLst/>
          </a:prstGeom>
        </p:spPr>
        <p:txBody>
          <a:bodyPr>
            <a:normAutofit/>
          </a:bodyPr>
          <a:lstStyle>
            <a:lvl1pPr>
              <a:defRPr sz="3800">
                <a:solidFill>
                  <a:srgbClr val="63666A"/>
                </a:solidFill>
                <a:latin typeface="Helvetica Neue" charset="0"/>
                <a:ea typeface="Helvetica Neue" charset="0"/>
                <a:cs typeface="Helvetica Neue" charset="0"/>
              </a:defRPr>
            </a:lvl1pPr>
          </a:lstStyle>
          <a:p>
            <a:r>
              <a:rPr lang="en-US" dirty="0"/>
              <a:t>Click to edit Master title style</a:t>
            </a:r>
          </a:p>
        </p:txBody>
      </p:sp>
      <p:sp>
        <p:nvSpPr>
          <p:cNvPr id="8" name="Content Placeholder 2"/>
          <p:cNvSpPr>
            <a:spLocks noGrp="1"/>
          </p:cNvSpPr>
          <p:nvPr>
            <p:ph idx="1"/>
          </p:nvPr>
        </p:nvSpPr>
        <p:spPr>
          <a:xfrm>
            <a:off x="838200" y="1825625"/>
            <a:ext cx="6334760" cy="3660775"/>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9697799" y="4349093"/>
            <a:ext cx="184666" cy="369332"/>
          </a:xfrm>
          <a:prstGeom prst="rect">
            <a:avLst/>
          </a:prstGeom>
          <a:noFill/>
        </p:spPr>
        <p:txBody>
          <a:bodyPr wrap="none" rtlCol="0">
            <a:spAutoFit/>
          </a:bodyPr>
          <a:lstStyle/>
          <a:p>
            <a:endParaRPr lang="en-US" dirty="0"/>
          </a:p>
        </p:txBody>
      </p:sp>
      <p:sp>
        <p:nvSpPr>
          <p:cNvPr id="5" name="TextBox 4"/>
          <p:cNvSpPr txBox="1"/>
          <p:nvPr userDrawn="1"/>
        </p:nvSpPr>
        <p:spPr>
          <a:xfrm>
            <a:off x="7946808" y="3540854"/>
            <a:ext cx="184666" cy="369332"/>
          </a:xfrm>
          <a:prstGeom prst="rect">
            <a:avLst/>
          </a:prstGeom>
          <a:noFill/>
        </p:spPr>
        <p:txBody>
          <a:bodyPr wrap="none" rtlCol="0">
            <a:spAutoFit/>
          </a:bodyPr>
          <a:lstStyle/>
          <a:p>
            <a:endParaRPr lang="en-US" dirty="0"/>
          </a:p>
        </p:txBody>
      </p:sp>
      <p:grpSp>
        <p:nvGrpSpPr>
          <p:cNvPr id="11" name="Group 10"/>
          <p:cNvGrpSpPr/>
          <p:nvPr userDrawn="1"/>
        </p:nvGrpSpPr>
        <p:grpSpPr>
          <a:xfrm>
            <a:off x="1925545" y="6201905"/>
            <a:ext cx="4914784" cy="631566"/>
            <a:chOff x="1925545" y="6064745"/>
            <a:chExt cx="4914784" cy="631566"/>
          </a:xfrm>
        </p:grpSpPr>
        <p:sp>
          <p:nvSpPr>
            <p:cNvPr id="12"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3" name="Picture 12"/>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107423152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out Watermark">
    <p:spTree>
      <p:nvGrpSpPr>
        <p:cNvPr id="1" name=""/>
        <p:cNvGrpSpPr/>
        <p:nvPr/>
      </p:nvGrpSpPr>
      <p:grpSpPr>
        <a:xfrm>
          <a:off x="0" y="0"/>
          <a:ext cx="0" cy="0"/>
          <a:chOff x="0" y="0"/>
          <a:chExt cx="0" cy="0"/>
        </a:xfrm>
      </p:grpSpPr>
      <p:sp>
        <p:nvSpPr>
          <p:cNvPr id="8" name="Rectangle 7"/>
          <p:cNvSpPr/>
          <p:nvPr userDrawn="1"/>
        </p:nvSpPr>
        <p:spPr>
          <a:xfrm>
            <a:off x="0" y="5998378"/>
            <a:ext cx="12192000" cy="87108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589" y="6147886"/>
            <a:ext cx="1441516" cy="559510"/>
          </a:xfrm>
          <a:prstGeom prst="rect">
            <a:avLst/>
          </a:prstGeom>
        </p:spPr>
      </p:pic>
      <p:sp>
        <p:nvSpPr>
          <p:cNvPr id="11" name="Title 1"/>
          <p:cNvSpPr>
            <a:spLocks noGrp="1"/>
          </p:cNvSpPr>
          <p:nvPr>
            <p:ph type="title"/>
          </p:nvPr>
        </p:nvSpPr>
        <p:spPr>
          <a:xfrm>
            <a:off x="679622" y="365125"/>
            <a:ext cx="6493339" cy="1325563"/>
          </a:xfrm>
        </p:spPr>
        <p:txBody>
          <a:bodyPr>
            <a:normAutofit/>
          </a:bodyPr>
          <a:lstStyle>
            <a:lvl1pPr>
              <a:defRPr sz="3200" b="1">
                <a:solidFill>
                  <a:srgbClr val="ED8B00"/>
                </a:solidFill>
                <a:latin typeface="Helvetica Neue" charset="0"/>
                <a:ea typeface="Helvetica Neue" charset="0"/>
                <a:cs typeface="Helvetica Neue" charset="0"/>
              </a:defRPr>
            </a:lvl1pPr>
          </a:lstStyle>
          <a:p>
            <a:r>
              <a:rPr lang="en-US" dirty="0"/>
              <a:t>Click to edit Master title style</a:t>
            </a:r>
          </a:p>
        </p:txBody>
      </p:sp>
      <p:sp>
        <p:nvSpPr>
          <p:cNvPr id="12" name="Content Placeholder 2"/>
          <p:cNvSpPr>
            <a:spLocks noGrp="1"/>
          </p:cNvSpPr>
          <p:nvPr>
            <p:ph idx="1"/>
          </p:nvPr>
        </p:nvSpPr>
        <p:spPr>
          <a:xfrm>
            <a:off x="679622" y="1825625"/>
            <a:ext cx="6493338" cy="3660775"/>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ubtitle 2"/>
          <p:cNvSpPr txBox="1">
            <a:spLocks/>
          </p:cNvSpPr>
          <p:nvPr userDrawn="1"/>
        </p:nvSpPr>
        <p:spPr>
          <a:xfrm>
            <a:off x="8711513" y="6133793"/>
            <a:ext cx="3126259" cy="7118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b="1" i="0" kern="1200">
                <a:solidFill>
                  <a:schemeClr val="bg1"/>
                </a:solidFill>
                <a:latin typeface="Helvetica Neue" charset="0"/>
                <a:ea typeface="Helvetica Neue" charset="0"/>
                <a:cs typeface="Helvetica Neue" charset="0"/>
              </a:defRPr>
            </a:lvl1pPr>
            <a:lvl2pPr marL="457189"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spcBef>
                <a:spcPts val="0"/>
              </a:spcBef>
            </a:pPr>
            <a:r>
              <a:rPr lang="en-US" sz="1400" dirty="0"/>
              <a:t>Professional Education Services </a:t>
            </a:r>
          </a:p>
          <a:p>
            <a:pPr algn="r">
              <a:lnSpc>
                <a:spcPct val="100000"/>
              </a:lnSpc>
              <a:spcBef>
                <a:spcPts val="0"/>
              </a:spcBef>
            </a:pPr>
            <a:r>
              <a:rPr lang="en-US" sz="1400" dirty="0" err="1"/>
              <a:t>professionals.childhood.org.au</a:t>
            </a:r>
            <a:endParaRPr lang="en-US" sz="1400" dirty="0"/>
          </a:p>
        </p:txBody>
      </p:sp>
    </p:spTree>
    <p:extLst>
      <p:ext uri="{BB962C8B-B14F-4D97-AF65-F5344CB8AC3E}">
        <p14:creationId xmlns:p14="http://schemas.microsoft.com/office/powerpoint/2010/main" val="2324691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Diagram">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1811980" cy="6644239"/>
          </a:xfrm>
          <a:prstGeom prst="rect">
            <a:avLst/>
          </a:prstGeom>
        </p:spPr>
      </p:pic>
      <p:sp>
        <p:nvSpPr>
          <p:cNvPr id="11" name="Rectangle 10"/>
          <p:cNvSpPr/>
          <p:nvPr userDrawn="1"/>
        </p:nvSpPr>
        <p:spPr>
          <a:xfrm>
            <a:off x="0" y="5998378"/>
            <a:ext cx="12192000" cy="87108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47886"/>
            <a:ext cx="1441516" cy="559510"/>
          </a:xfrm>
          <a:prstGeom prst="rect">
            <a:avLst/>
          </a:prstGeom>
        </p:spPr>
      </p:pic>
      <p:sp>
        <p:nvSpPr>
          <p:cNvPr id="14" name="Title 1"/>
          <p:cNvSpPr>
            <a:spLocks noGrp="1"/>
          </p:cNvSpPr>
          <p:nvPr>
            <p:ph type="title"/>
          </p:nvPr>
        </p:nvSpPr>
        <p:spPr>
          <a:xfrm>
            <a:off x="679622" y="365125"/>
            <a:ext cx="6493339" cy="1325563"/>
          </a:xfrm>
        </p:spPr>
        <p:txBody>
          <a:bodyPr>
            <a:normAutofit/>
          </a:bodyPr>
          <a:lstStyle>
            <a:lvl1pPr>
              <a:defRPr sz="3200" b="1">
                <a:solidFill>
                  <a:srgbClr val="ED8B00"/>
                </a:solidFill>
                <a:latin typeface="Helvetica Neue" charset="0"/>
                <a:ea typeface="Helvetica Neue" charset="0"/>
                <a:cs typeface="Helvetica Neue" charset="0"/>
              </a:defRPr>
            </a:lvl1pPr>
          </a:lstStyle>
          <a:p>
            <a:r>
              <a:rPr lang="en-US" dirty="0"/>
              <a:t>Click to edit Master title style</a:t>
            </a:r>
          </a:p>
        </p:txBody>
      </p:sp>
      <p:sp>
        <p:nvSpPr>
          <p:cNvPr id="15" name="Content Placeholder 2"/>
          <p:cNvSpPr>
            <a:spLocks noGrp="1"/>
          </p:cNvSpPr>
          <p:nvPr>
            <p:ph idx="1"/>
          </p:nvPr>
        </p:nvSpPr>
        <p:spPr>
          <a:xfrm>
            <a:off x="679622" y="1825625"/>
            <a:ext cx="6493338" cy="3660775"/>
          </a:xfrm>
          <a:prstGeom prst="rect">
            <a:avLst/>
          </a:prstGeom>
        </p:spPr>
        <p:txBody>
          <a:bodyPr>
            <a:normAutofit/>
          </a:bodyPr>
          <a:lstStyle>
            <a:lvl1pPr>
              <a:lnSpc>
                <a:spcPct val="100000"/>
              </a:lnSpc>
              <a:defRPr sz="2200" b="0" i="0">
                <a:solidFill>
                  <a:srgbClr val="63666A"/>
                </a:solidFill>
                <a:latin typeface="Helvetica Neue" charset="0"/>
                <a:ea typeface="Helvetica Neue" charset="0"/>
                <a:cs typeface="Helvetica Neue" charset="0"/>
              </a:defRPr>
            </a:lvl1pPr>
            <a:lvl2pPr>
              <a:lnSpc>
                <a:spcPct val="100000"/>
              </a:lnSpc>
              <a:defRPr sz="2200" b="0" i="0">
                <a:solidFill>
                  <a:srgbClr val="63666A"/>
                </a:solidFill>
                <a:latin typeface="Helvetica Neue" charset="0"/>
                <a:ea typeface="Helvetica Neue" charset="0"/>
                <a:cs typeface="Helvetica Neue" charset="0"/>
              </a:defRPr>
            </a:lvl2pPr>
            <a:lvl3pPr>
              <a:lnSpc>
                <a:spcPct val="100000"/>
              </a:lnSpc>
              <a:defRPr sz="2200" b="0" i="0">
                <a:solidFill>
                  <a:srgbClr val="63666A"/>
                </a:solidFill>
                <a:latin typeface="Helvetica Neue" charset="0"/>
                <a:ea typeface="Helvetica Neue" charset="0"/>
                <a:cs typeface="Helvetica Neue" charset="0"/>
              </a:defRPr>
            </a:lvl3pPr>
            <a:lvl4pPr>
              <a:lnSpc>
                <a:spcPct val="100000"/>
              </a:lnSpc>
              <a:defRPr sz="2200" b="0" i="0">
                <a:solidFill>
                  <a:srgbClr val="63666A"/>
                </a:solidFill>
                <a:latin typeface="Helvetica Neue" charset="0"/>
                <a:ea typeface="Helvetica Neue" charset="0"/>
                <a:cs typeface="Helvetica Neue" charset="0"/>
              </a:defRPr>
            </a:lvl4pPr>
            <a:lvl5pPr>
              <a:lnSpc>
                <a:spcPct val="100000"/>
              </a:lnSpc>
              <a:defRPr sz="22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16"/>
          <p:cNvSpPr>
            <a:spLocks noGrp="1"/>
          </p:cNvSpPr>
          <p:nvPr>
            <p:ph type="pic" sz="quarter" idx="13"/>
          </p:nvPr>
        </p:nvSpPr>
        <p:spPr>
          <a:xfrm>
            <a:off x="7172325" y="0"/>
            <a:ext cx="5019675" cy="5999163"/>
          </a:xfrm>
        </p:spPr>
        <p:txBody>
          <a:bodyPr/>
          <a:lstStyle/>
          <a:p>
            <a:endParaRPr lang="en-US"/>
          </a:p>
        </p:txBody>
      </p:sp>
      <p:sp>
        <p:nvSpPr>
          <p:cNvPr id="19" name="Subtitle 2"/>
          <p:cNvSpPr txBox="1">
            <a:spLocks/>
          </p:cNvSpPr>
          <p:nvPr userDrawn="1"/>
        </p:nvSpPr>
        <p:spPr>
          <a:xfrm>
            <a:off x="8711513" y="6146150"/>
            <a:ext cx="3126259" cy="7118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b="1" i="0" kern="1200">
                <a:solidFill>
                  <a:schemeClr val="bg1"/>
                </a:solidFill>
                <a:latin typeface="Helvetica Neue" charset="0"/>
                <a:ea typeface="Helvetica Neue" charset="0"/>
                <a:cs typeface="Helvetica Neue" charset="0"/>
              </a:defRPr>
            </a:lvl1pPr>
            <a:lvl2pPr marL="457189"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spcBef>
                <a:spcPts val="0"/>
              </a:spcBef>
            </a:pPr>
            <a:r>
              <a:rPr lang="en-US" sz="1400" dirty="0"/>
              <a:t>Professional Education Services </a:t>
            </a:r>
          </a:p>
          <a:p>
            <a:pPr algn="r">
              <a:lnSpc>
                <a:spcPct val="100000"/>
              </a:lnSpc>
              <a:spcBef>
                <a:spcPts val="0"/>
              </a:spcBef>
            </a:pPr>
            <a:r>
              <a:rPr lang="en-US" sz="1400" dirty="0" err="1"/>
              <a:t>professionals.childhood.org.au</a:t>
            </a:r>
            <a:endParaRPr lang="en-US" sz="1400" dirty="0"/>
          </a:p>
        </p:txBody>
      </p:sp>
    </p:spTree>
    <p:extLst>
      <p:ext uri="{BB962C8B-B14F-4D97-AF65-F5344CB8AC3E}">
        <p14:creationId xmlns:p14="http://schemas.microsoft.com/office/powerpoint/2010/main" val="1564258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with Diagram">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1811980" cy="6644239"/>
          </a:xfrm>
          <a:prstGeom prst="rect">
            <a:avLst/>
          </a:prstGeom>
        </p:spPr>
      </p:pic>
      <p:sp>
        <p:nvSpPr>
          <p:cNvPr id="11" name="Rectangle 10"/>
          <p:cNvSpPr/>
          <p:nvPr userDrawn="1"/>
        </p:nvSpPr>
        <p:spPr>
          <a:xfrm>
            <a:off x="0" y="5998378"/>
            <a:ext cx="12192000" cy="87108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47886"/>
            <a:ext cx="1441516" cy="559510"/>
          </a:xfrm>
          <a:prstGeom prst="rect">
            <a:avLst/>
          </a:prstGeom>
        </p:spPr>
      </p:pic>
      <p:sp>
        <p:nvSpPr>
          <p:cNvPr id="14" name="Title 1"/>
          <p:cNvSpPr>
            <a:spLocks noGrp="1"/>
          </p:cNvSpPr>
          <p:nvPr>
            <p:ph type="title"/>
          </p:nvPr>
        </p:nvSpPr>
        <p:spPr>
          <a:xfrm>
            <a:off x="679622" y="365125"/>
            <a:ext cx="6493339" cy="1325563"/>
          </a:xfrm>
        </p:spPr>
        <p:txBody>
          <a:bodyPr>
            <a:normAutofit/>
          </a:bodyPr>
          <a:lstStyle>
            <a:lvl1pPr>
              <a:defRPr sz="3200" b="1">
                <a:solidFill>
                  <a:srgbClr val="ED8B00"/>
                </a:solidFill>
                <a:latin typeface="Helvetica Neue" charset="0"/>
                <a:ea typeface="Helvetica Neue" charset="0"/>
                <a:cs typeface="Helvetica Neue" charset="0"/>
              </a:defRPr>
            </a:lvl1pPr>
          </a:lstStyle>
          <a:p>
            <a:r>
              <a:rPr lang="en-US" dirty="0"/>
              <a:t>Click to edit Master title style</a:t>
            </a:r>
          </a:p>
        </p:txBody>
      </p:sp>
      <p:sp>
        <p:nvSpPr>
          <p:cNvPr id="17" name="Picture Placeholder 16"/>
          <p:cNvSpPr>
            <a:spLocks noGrp="1"/>
          </p:cNvSpPr>
          <p:nvPr>
            <p:ph type="pic" sz="quarter" idx="13"/>
          </p:nvPr>
        </p:nvSpPr>
        <p:spPr>
          <a:xfrm>
            <a:off x="679623" y="1690688"/>
            <a:ext cx="11512378" cy="4308475"/>
          </a:xfrm>
        </p:spPr>
        <p:txBody>
          <a:bodyPr/>
          <a:lstStyle/>
          <a:p>
            <a:endParaRPr lang="en-US"/>
          </a:p>
        </p:txBody>
      </p:sp>
      <p:sp>
        <p:nvSpPr>
          <p:cNvPr id="19" name="Subtitle 2"/>
          <p:cNvSpPr txBox="1">
            <a:spLocks/>
          </p:cNvSpPr>
          <p:nvPr userDrawn="1"/>
        </p:nvSpPr>
        <p:spPr>
          <a:xfrm>
            <a:off x="8711513" y="6146150"/>
            <a:ext cx="3126259" cy="7118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b="1" i="0" kern="1200">
                <a:solidFill>
                  <a:schemeClr val="bg1"/>
                </a:solidFill>
                <a:latin typeface="Helvetica Neue" charset="0"/>
                <a:ea typeface="Helvetica Neue" charset="0"/>
                <a:cs typeface="Helvetica Neue" charset="0"/>
              </a:defRPr>
            </a:lvl1pPr>
            <a:lvl2pPr marL="457189"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spcBef>
                <a:spcPts val="0"/>
              </a:spcBef>
            </a:pPr>
            <a:r>
              <a:rPr lang="en-US" sz="1400" dirty="0"/>
              <a:t>Professional Education Services </a:t>
            </a:r>
          </a:p>
          <a:p>
            <a:pPr algn="r">
              <a:lnSpc>
                <a:spcPct val="100000"/>
              </a:lnSpc>
              <a:spcBef>
                <a:spcPts val="0"/>
              </a:spcBef>
            </a:pPr>
            <a:r>
              <a:rPr lang="en-US" sz="1400" dirty="0" err="1"/>
              <a:t>professionals.childhood.org.au</a:t>
            </a:r>
            <a:endParaRPr lang="en-US" sz="1400" dirty="0"/>
          </a:p>
        </p:txBody>
      </p:sp>
    </p:spTree>
    <p:extLst>
      <p:ext uri="{BB962C8B-B14F-4D97-AF65-F5344CB8AC3E}">
        <p14:creationId xmlns:p14="http://schemas.microsoft.com/office/powerpoint/2010/main" val="1315253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47886"/>
            <a:ext cx="1441516" cy="559510"/>
          </a:xfrm>
          <a:prstGeom prst="rect">
            <a:avLst/>
          </a:prstGeom>
        </p:spPr>
      </p:pic>
      <p:sp>
        <p:nvSpPr>
          <p:cNvPr id="8" name="Title 1"/>
          <p:cNvSpPr>
            <a:spLocks noGrp="1"/>
          </p:cNvSpPr>
          <p:nvPr>
            <p:ph type="title"/>
          </p:nvPr>
        </p:nvSpPr>
        <p:spPr>
          <a:xfrm>
            <a:off x="283590" y="1841157"/>
            <a:ext cx="6889372" cy="3064475"/>
          </a:xfrm>
        </p:spPr>
        <p:txBody>
          <a:bodyPr>
            <a:normAutofit/>
          </a:bodyPr>
          <a:lstStyle>
            <a:lvl1pPr>
              <a:defRPr sz="3600" b="1">
                <a:solidFill>
                  <a:schemeClr val="bg1"/>
                </a:solidFill>
                <a:latin typeface="Helvetica Neue" charset="0"/>
                <a:ea typeface="Helvetica Neue" charset="0"/>
                <a:cs typeface="Helvetica Neue" charset="0"/>
              </a:defRPr>
            </a:lvl1pPr>
          </a:lstStyle>
          <a:p>
            <a:r>
              <a:rPr lang="en-US" dirty="0"/>
              <a:t>Click to edit Master title style</a:t>
            </a:r>
          </a:p>
        </p:txBody>
      </p:sp>
      <p:sp>
        <p:nvSpPr>
          <p:cNvPr id="9" name="Subtitle 2"/>
          <p:cNvSpPr txBox="1">
            <a:spLocks/>
          </p:cNvSpPr>
          <p:nvPr userDrawn="1"/>
        </p:nvSpPr>
        <p:spPr>
          <a:xfrm>
            <a:off x="283590" y="383059"/>
            <a:ext cx="3979492" cy="6301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b="1" i="0" kern="1200">
                <a:solidFill>
                  <a:schemeClr val="bg1"/>
                </a:solidFill>
                <a:latin typeface="Helvetica Neue" charset="0"/>
                <a:ea typeface="Helvetica Neue" charset="0"/>
                <a:cs typeface="Helvetica Neue" charset="0"/>
              </a:defRPr>
            </a:lvl1pPr>
            <a:lvl2pPr marL="457189"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US" sz="1400" dirty="0"/>
              <a:t>Professional Education Services </a:t>
            </a:r>
          </a:p>
          <a:p>
            <a:pPr algn="l">
              <a:lnSpc>
                <a:spcPct val="100000"/>
              </a:lnSpc>
              <a:spcBef>
                <a:spcPts val="0"/>
              </a:spcBef>
            </a:pPr>
            <a:r>
              <a:rPr lang="en-US" sz="1400" dirty="0" err="1"/>
              <a:t>professionals.childhood.org.au</a:t>
            </a:r>
            <a:endParaRPr lang="en-US" sz="1400" dirty="0"/>
          </a:p>
        </p:txBody>
      </p:sp>
    </p:spTree>
    <p:extLst>
      <p:ext uri="{BB962C8B-B14F-4D97-AF65-F5344CB8AC3E}">
        <p14:creationId xmlns:p14="http://schemas.microsoft.com/office/powerpoint/2010/main" val="1783530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47886"/>
            <a:ext cx="1441515" cy="559510"/>
          </a:xfrm>
          <a:prstGeom prst="rect">
            <a:avLst/>
          </a:prstGeom>
        </p:spPr>
      </p:pic>
      <p:sp>
        <p:nvSpPr>
          <p:cNvPr id="7" name="Title 1"/>
          <p:cNvSpPr>
            <a:spLocks noGrp="1"/>
          </p:cNvSpPr>
          <p:nvPr>
            <p:ph type="title"/>
          </p:nvPr>
        </p:nvSpPr>
        <p:spPr>
          <a:xfrm>
            <a:off x="283590" y="1841157"/>
            <a:ext cx="6889372" cy="3064475"/>
          </a:xfrm>
        </p:spPr>
        <p:txBody>
          <a:bodyPr>
            <a:normAutofit/>
          </a:bodyPr>
          <a:lstStyle>
            <a:lvl1pPr>
              <a:defRPr sz="3600" b="1">
                <a:solidFill>
                  <a:srgbClr val="ED8B00"/>
                </a:solidFill>
                <a:latin typeface="Helvetica Neue" charset="0"/>
                <a:ea typeface="Helvetica Neue" charset="0"/>
                <a:cs typeface="Helvetica Neue" charset="0"/>
              </a:defRPr>
            </a:lvl1pPr>
          </a:lstStyle>
          <a:p>
            <a:r>
              <a:rPr lang="en-US" dirty="0"/>
              <a:t>Click to edit Master title style</a:t>
            </a:r>
          </a:p>
        </p:txBody>
      </p:sp>
      <p:sp>
        <p:nvSpPr>
          <p:cNvPr id="8" name="Subtitle 2"/>
          <p:cNvSpPr txBox="1">
            <a:spLocks/>
          </p:cNvSpPr>
          <p:nvPr userDrawn="1"/>
        </p:nvSpPr>
        <p:spPr>
          <a:xfrm>
            <a:off x="283590" y="383059"/>
            <a:ext cx="3979492" cy="6301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b="1" i="0" kern="1200">
                <a:solidFill>
                  <a:schemeClr val="bg1"/>
                </a:solidFill>
                <a:latin typeface="Helvetica Neue" charset="0"/>
                <a:ea typeface="Helvetica Neue" charset="0"/>
                <a:cs typeface="Helvetica Neue" charset="0"/>
              </a:defRPr>
            </a:lvl1pPr>
            <a:lvl2pPr marL="457189"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US" sz="1400" dirty="0">
                <a:solidFill>
                  <a:srgbClr val="ED8B00"/>
                </a:solidFill>
              </a:rPr>
              <a:t>Professional Education Services </a:t>
            </a:r>
          </a:p>
          <a:p>
            <a:pPr algn="l">
              <a:lnSpc>
                <a:spcPct val="100000"/>
              </a:lnSpc>
              <a:spcBef>
                <a:spcPts val="0"/>
              </a:spcBef>
            </a:pPr>
            <a:r>
              <a:rPr lang="en-US" sz="1400" dirty="0" err="1">
                <a:solidFill>
                  <a:srgbClr val="ED8B00"/>
                </a:solidFill>
              </a:rPr>
              <a:t>professionals.childhood.org.au</a:t>
            </a:r>
            <a:endParaRPr lang="en-US" sz="1400" dirty="0">
              <a:solidFill>
                <a:srgbClr val="ED8B00"/>
              </a:solidFill>
            </a:endParaRPr>
          </a:p>
        </p:txBody>
      </p:sp>
    </p:spTree>
    <p:extLst>
      <p:ext uri="{BB962C8B-B14F-4D97-AF65-F5344CB8AC3E}">
        <p14:creationId xmlns:p14="http://schemas.microsoft.com/office/powerpoint/2010/main" val="2290644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3548" y="5017477"/>
            <a:ext cx="2150973" cy="834879"/>
          </a:xfrm>
          <a:prstGeom prst="rect">
            <a:avLst/>
          </a:prstGeom>
        </p:spPr>
      </p:pic>
      <p:sp>
        <p:nvSpPr>
          <p:cNvPr id="10" name="Title 1"/>
          <p:cNvSpPr>
            <a:spLocks noGrp="1"/>
          </p:cNvSpPr>
          <p:nvPr>
            <p:ph type="title" hasCustomPrompt="1"/>
          </p:nvPr>
        </p:nvSpPr>
        <p:spPr>
          <a:xfrm>
            <a:off x="3446584" y="2497015"/>
            <a:ext cx="5380893" cy="2051539"/>
          </a:xfrm>
        </p:spPr>
        <p:txBody>
          <a:bodyPr>
            <a:normAutofit/>
          </a:bodyPr>
          <a:lstStyle>
            <a:lvl1pPr algn="ctr">
              <a:defRPr sz="3600" b="1">
                <a:solidFill>
                  <a:schemeClr val="bg1"/>
                </a:solidFill>
                <a:latin typeface="Helvetica Neue" charset="0"/>
                <a:ea typeface="Helvetica Neue" charset="0"/>
                <a:cs typeface="Helvetica Neue" charset="0"/>
              </a:defRPr>
            </a:lvl1pPr>
          </a:lstStyle>
          <a:p>
            <a:r>
              <a:rPr lang="en-US" dirty="0"/>
              <a:t>Click to edit </a:t>
            </a:r>
            <a:br>
              <a:rPr lang="en-US" dirty="0"/>
            </a:br>
            <a:r>
              <a:rPr lang="en-US" dirty="0"/>
              <a:t>Master title style</a:t>
            </a:r>
          </a:p>
        </p:txBody>
      </p:sp>
      <p:sp>
        <p:nvSpPr>
          <p:cNvPr id="11" name="Subtitle 2"/>
          <p:cNvSpPr txBox="1">
            <a:spLocks/>
          </p:cNvSpPr>
          <p:nvPr userDrawn="1"/>
        </p:nvSpPr>
        <p:spPr>
          <a:xfrm>
            <a:off x="3446584" y="1324707"/>
            <a:ext cx="5380892" cy="7033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b="1" i="0" kern="1200">
                <a:solidFill>
                  <a:schemeClr val="bg1"/>
                </a:solidFill>
                <a:latin typeface="Helvetica Neue" charset="0"/>
                <a:ea typeface="Helvetica Neue" charset="0"/>
                <a:cs typeface="Helvetica Neue" charset="0"/>
              </a:defRPr>
            </a:lvl1pPr>
            <a:lvl2pPr marL="457189"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lnSpc>
                <a:spcPct val="130000"/>
              </a:lnSpc>
              <a:spcBef>
                <a:spcPts val="0"/>
              </a:spcBef>
            </a:pPr>
            <a:r>
              <a:rPr lang="en-US" sz="1400" dirty="0"/>
              <a:t>Professional Education Services </a:t>
            </a:r>
          </a:p>
          <a:p>
            <a:pPr algn="ctr">
              <a:lnSpc>
                <a:spcPct val="130000"/>
              </a:lnSpc>
              <a:spcBef>
                <a:spcPts val="0"/>
              </a:spcBef>
            </a:pPr>
            <a:r>
              <a:rPr lang="en-US" sz="1400" dirty="0" err="1"/>
              <a:t>professionals.childhood.org.au</a:t>
            </a:r>
            <a:endParaRPr lang="en-US" sz="1400" dirty="0"/>
          </a:p>
        </p:txBody>
      </p:sp>
    </p:spTree>
    <p:extLst>
      <p:ext uri="{BB962C8B-B14F-4D97-AF65-F5344CB8AC3E}">
        <p14:creationId xmlns:p14="http://schemas.microsoft.com/office/powerpoint/2010/main" val="1085859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3" cy="685621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773" y="5830459"/>
            <a:ext cx="1912984" cy="742506"/>
          </a:xfrm>
          <a:prstGeom prst="rect">
            <a:avLst/>
          </a:prstGeom>
        </p:spPr>
      </p:pic>
      <p:sp>
        <p:nvSpPr>
          <p:cNvPr id="9" name="Subtitle 2"/>
          <p:cNvSpPr txBox="1">
            <a:spLocks/>
          </p:cNvSpPr>
          <p:nvPr userDrawn="1"/>
        </p:nvSpPr>
        <p:spPr>
          <a:xfrm>
            <a:off x="407773" y="457200"/>
            <a:ext cx="4414164" cy="7043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b="1" i="0" kern="1200">
                <a:solidFill>
                  <a:schemeClr val="bg1"/>
                </a:solidFill>
                <a:latin typeface="Helvetica Neue" charset="0"/>
                <a:ea typeface="Helvetica Neue" charset="0"/>
                <a:cs typeface="Helvetica Neue" charset="0"/>
              </a:defRPr>
            </a:lvl1pPr>
            <a:lvl2pPr marL="457189"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pPr>
            <a:r>
              <a:rPr lang="en-US" sz="1600" dirty="0"/>
              <a:t>Professional Education Services </a:t>
            </a:r>
            <a:r>
              <a:rPr lang="en-US" sz="1600" dirty="0" err="1"/>
              <a:t>professionals.childhood.org.au</a:t>
            </a:r>
            <a:endParaRPr lang="en-US" sz="1600" dirty="0"/>
          </a:p>
        </p:txBody>
      </p:sp>
      <p:sp>
        <p:nvSpPr>
          <p:cNvPr id="2" name="Title 1"/>
          <p:cNvSpPr>
            <a:spLocks noGrp="1"/>
          </p:cNvSpPr>
          <p:nvPr>
            <p:ph type="ctrTitle" hasCustomPrompt="1"/>
          </p:nvPr>
        </p:nvSpPr>
        <p:spPr>
          <a:xfrm>
            <a:off x="504092" y="2002732"/>
            <a:ext cx="4700954" cy="1026647"/>
          </a:xfrm>
        </p:spPr>
        <p:txBody>
          <a:bodyPr anchor="b">
            <a:normAutofit/>
          </a:bodyPr>
          <a:lstStyle>
            <a:lvl1pPr algn="l">
              <a:defRPr sz="3600" b="1">
                <a:solidFill>
                  <a:schemeClr val="bg1"/>
                </a:solidFill>
                <a:latin typeface="Helvetica Neue" charset="0"/>
                <a:ea typeface="Helvetica Neue" charset="0"/>
                <a:cs typeface="Helvetica Neue" charset="0"/>
              </a:defRPr>
            </a:lvl1pPr>
          </a:lstStyle>
          <a:p>
            <a:r>
              <a:rPr lang="en-US" dirty="0"/>
              <a:t>Name</a:t>
            </a:r>
          </a:p>
        </p:txBody>
      </p:sp>
      <p:sp>
        <p:nvSpPr>
          <p:cNvPr id="3" name="Subtitle 2"/>
          <p:cNvSpPr>
            <a:spLocks noGrp="1"/>
          </p:cNvSpPr>
          <p:nvPr>
            <p:ph type="subTitle" idx="1" hasCustomPrompt="1"/>
          </p:nvPr>
        </p:nvSpPr>
        <p:spPr>
          <a:xfrm>
            <a:off x="504092" y="3029379"/>
            <a:ext cx="4700954" cy="1847421"/>
          </a:xfrm>
        </p:spPr>
        <p:txBody>
          <a:bodyPr>
            <a:normAutofit/>
          </a:bodyPr>
          <a:lstStyle>
            <a:lvl1pPr marL="0" indent="0" algn="l">
              <a:buNone/>
              <a:defRPr sz="2000">
                <a:solidFill>
                  <a:schemeClr val="bg1"/>
                </a:solidFill>
                <a:latin typeface="Helvetica Neue" charset="0"/>
                <a:ea typeface="Helvetica Neue" charset="0"/>
                <a:cs typeface="Helvetica Neu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Role/Title</a:t>
            </a:r>
            <a:br>
              <a:rPr lang="en-US" dirty="0"/>
            </a:br>
            <a:r>
              <a:rPr lang="en-US" dirty="0"/>
              <a:t>Program</a:t>
            </a:r>
            <a:br>
              <a:rPr lang="en-US" dirty="0"/>
            </a:br>
            <a:r>
              <a:rPr lang="en-US" dirty="0"/>
              <a:t>Mobile</a:t>
            </a:r>
            <a:br>
              <a:rPr lang="en-US" dirty="0"/>
            </a:br>
            <a:r>
              <a:rPr lang="en-US" dirty="0" err="1"/>
              <a:t>email@childhood.org.au</a:t>
            </a:r>
            <a:endParaRPr lang="en-US" dirty="0"/>
          </a:p>
        </p:txBody>
      </p:sp>
    </p:spTree>
    <p:extLst>
      <p:ext uri="{BB962C8B-B14F-4D97-AF65-F5344CB8AC3E}">
        <p14:creationId xmlns:p14="http://schemas.microsoft.com/office/powerpoint/2010/main" val="4383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 no photo">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sp>
        <p:nvSpPr>
          <p:cNvPr id="2" name="Title 1"/>
          <p:cNvSpPr>
            <a:spLocks noGrp="1"/>
          </p:cNvSpPr>
          <p:nvPr>
            <p:ph type="title"/>
          </p:nvPr>
        </p:nvSpPr>
        <p:spPr>
          <a:xfrm>
            <a:off x="838200" y="365125"/>
            <a:ext cx="6940295" cy="1325563"/>
          </a:xfrm>
          <a:prstGeom prst="rect">
            <a:avLst/>
          </a:prstGeom>
        </p:spPr>
        <p:txBody>
          <a:bodyPr>
            <a:normAutofit/>
          </a:bodyPr>
          <a:lstStyle>
            <a:lvl1pPr>
              <a:defRPr sz="3800">
                <a:solidFill>
                  <a:srgbClr val="63666A"/>
                </a:solidFill>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idx="1"/>
          </p:nvPr>
        </p:nvSpPr>
        <p:spPr>
          <a:xfrm>
            <a:off x="838200" y="1825625"/>
            <a:ext cx="6288464" cy="3660775"/>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1925545" y="6201905"/>
            <a:ext cx="4914784" cy="631566"/>
            <a:chOff x="1925545" y="6064745"/>
            <a:chExt cx="4914784" cy="631566"/>
          </a:xfrm>
        </p:grpSpPr>
        <p:sp>
          <p:nvSpPr>
            <p:cNvPr id="10"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1" name="Picture 10"/>
            <p:cNvPicPr>
              <a:picLocks noChangeAspect="1"/>
            </p:cNvPicPr>
            <p:nvPr userDrawn="1"/>
          </p:nvPicPr>
          <p:blipFill>
            <a:blip r:embed="rId3"/>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198304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Copy Page 1">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2" name="Rectangle 1"/>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sp>
        <p:nvSpPr>
          <p:cNvPr id="8" name="Title 1"/>
          <p:cNvSpPr>
            <a:spLocks noGrp="1"/>
          </p:cNvSpPr>
          <p:nvPr>
            <p:ph type="title"/>
          </p:nvPr>
        </p:nvSpPr>
        <p:spPr>
          <a:xfrm>
            <a:off x="838200" y="365125"/>
            <a:ext cx="8193505" cy="1325563"/>
          </a:xfrm>
          <a:prstGeom prst="rect">
            <a:avLst/>
          </a:prstGeom>
        </p:spPr>
        <p:txBody>
          <a:bodyPr>
            <a:normAutofit/>
          </a:bodyPr>
          <a:lstStyle>
            <a:lvl1pPr>
              <a:defRPr sz="3800">
                <a:solidFill>
                  <a:srgbClr val="63666A"/>
                </a:solidFill>
                <a:latin typeface="Helvetica Neue" charset="0"/>
                <a:ea typeface="Helvetica Neue" charset="0"/>
                <a:cs typeface="Helvetica Neue" charset="0"/>
              </a:defRPr>
            </a:lvl1pPr>
          </a:lstStyle>
          <a:p>
            <a:r>
              <a:rPr lang="en-US" dirty="0"/>
              <a:t>Click to edit Master title style</a:t>
            </a:r>
          </a:p>
        </p:txBody>
      </p:sp>
      <p:sp>
        <p:nvSpPr>
          <p:cNvPr id="9" name="Content Placeholder 2"/>
          <p:cNvSpPr>
            <a:spLocks noGrp="1"/>
          </p:cNvSpPr>
          <p:nvPr>
            <p:ph idx="1"/>
          </p:nvPr>
        </p:nvSpPr>
        <p:spPr>
          <a:xfrm>
            <a:off x="838200" y="1825625"/>
            <a:ext cx="6334760" cy="3660775"/>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grpSp>
        <p:nvGrpSpPr>
          <p:cNvPr id="11" name="Group 10"/>
          <p:cNvGrpSpPr/>
          <p:nvPr userDrawn="1"/>
        </p:nvGrpSpPr>
        <p:grpSpPr>
          <a:xfrm>
            <a:off x="1925545" y="6201905"/>
            <a:ext cx="4914784" cy="631566"/>
            <a:chOff x="1925545" y="6064745"/>
            <a:chExt cx="4914784" cy="631566"/>
          </a:xfrm>
        </p:grpSpPr>
        <p:sp>
          <p:nvSpPr>
            <p:cNvPr id="12"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3" name="Picture 12"/>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212124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Copy Page 2">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4" cy="6856214"/>
          </a:xfrm>
          <a:prstGeom prst="rect">
            <a:avLst/>
          </a:prstGeom>
        </p:spPr>
      </p:pic>
      <p:sp>
        <p:nvSpPr>
          <p:cNvPr id="11" name="Rectangle 10"/>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sp>
        <p:nvSpPr>
          <p:cNvPr id="8" name="Title 1"/>
          <p:cNvSpPr>
            <a:spLocks noGrp="1"/>
          </p:cNvSpPr>
          <p:nvPr>
            <p:ph type="title"/>
          </p:nvPr>
        </p:nvSpPr>
        <p:spPr>
          <a:xfrm>
            <a:off x="838200" y="365125"/>
            <a:ext cx="8193505" cy="1325563"/>
          </a:xfrm>
          <a:prstGeom prst="rect">
            <a:avLst/>
          </a:prstGeom>
        </p:spPr>
        <p:txBody>
          <a:bodyPr>
            <a:normAutofit/>
          </a:bodyPr>
          <a:lstStyle>
            <a:lvl1pPr>
              <a:defRPr sz="3800">
                <a:solidFill>
                  <a:schemeClr val="bg1"/>
                </a:solidFill>
                <a:latin typeface="Helvetica Neue" charset="0"/>
                <a:ea typeface="Helvetica Neue" charset="0"/>
                <a:cs typeface="Helvetica Neue" charset="0"/>
              </a:defRPr>
            </a:lvl1pPr>
          </a:lstStyle>
          <a:p>
            <a:r>
              <a:rPr lang="en-US" dirty="0"/>
              <a:t>Click to edit Master title style</a:t>
            </a:r>
          </a:p>
        </p:txBody>
      </p:sp>
      <p:sp>
        <p:nvSpPr>
          <p:cNvPr id="9" name="Content Placeholder 2"/>
          <p:cNvSpPr>
            <a:spLocks noGrp="1"/>
          </p:cNvSpPr>
          <p:nvPr>
            <p:ph idx="1"/>
          </p:nvPr>
        </p:nvSpPr>
        <p:spPr>
          <a:xfrm>
            <a:off x="838200" y="1825625"/>
            <a:ext cx="6334760" cy="3660775"/>
          </a:xfrm>
          <a:prstGeom prst="rect">
            <a:avLst/>
          </a:prstGeom>
        </p:spPr>
        <p:txBody>
          <a:bodyPr/>
          <a:lstStyle>
            <a:lvl1pPr>
              <a:defRPr sz="2400" b="0" i="0">
                <a:solidFill>
                  <a:schemeClr val="bg1"/>
                </a:solidFill>
                <a:latin typeface="Helvetica Neue" charset="0"/>
                <a:ea typeface="Helvetica Neue" charset="0"/>
                <a:cs typeface="Helvetica Neue" charset="0"/>
              </a:defRPr>
            </a:lvl1pPr>
            <a:lvl2pPr>
              <a:defRPr sz="2400" b="0" i="0">
                <a:solidFill>
                  <a:schemeClr val="bg1"/>
                </a:solidFill>
                <a:latin typeface="Helvetica Neue" charset="0"/>
                <a:ea typeface="Helvetica Neue" charset="0"/>
                <a:cs typeface="Helvetica Neue" charset="0"/>
              </a:defRPr>
            </a:lvl2pPr>
            <a:lvl3pPr>
              <a:defRPr sz="2400" b="0" i="0">
                <a:solidFill>
                  <a:schemeClr val="bg1"/>
                </a:solidFill>
                <a:latin typeface="Helvetica Neue" charset="0"/>
                <a:ea typeface="Helvetica Neue" charset="0"/>
                <a:cs typeface="Helvetica Neue" charset="0"/>
              </a:defRPr>
            </a:lvl3pPr>
            <a:lvl4pPr>
              <a:defRPr sz="2400" b="0" i="0">
                <a:solidFill>
                  <a:schemeClr val="bg1"/>
                </a:solidFill>
                <a:latin typeface="Helvetica Neue" charset="0"/>
                <a:ea typeface="Helvetica Neue" charset="0"/>
                <a:cs typeface="Helvetica Neue" charset="0"/>
              </a:defRPr>
            </a:lvl4pPr>
            <a:lvl5pPr>
              <a:defRPr sz="2400" b="0" i="0">
                <a:solidFill>
                  <a:schemeClr val="bg1"/>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grpSp>
        <p:nvGrpSpPr>
          <p:cNvPr id="12" name="Group 11"/>
          <p:cNvGrpSpPr/>
          <p:nvPr userDrawn="1"/>
        </p:nvGrpSpPr>
        <p:grpSpPr>
          <a:xfrm>
            <a:off x="1925545" y="6201905"/>
            <a:ext cx="4914784" cy="631566"/>
            <a:chOff x="1925545" y="6064745"/>
            <a:chExt cx="4914784" cy="631566"/>
          </a:xfrm>
        </p:grpSpPr>
        <p:sp>
          <p:nvSpPr>
            <p:cNvPr id="13"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4" name="Picture 13"/>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24747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Copy Page 3">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4" cy="6856213"/>
          </a:xfrm>
          <a:prstGeom prst="rect">
            <a:avLst/>
          </a:prstGeom>
        </p:spPr>
      </p:pic>
      <p:sp>
        <p:nvSpPr>
          <p:cNvPr id="11" name="Rectangle 10"/>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sp>
        <p:nvSpPr>
          <p:cNvPr id="8" name="Title 1"/>
          <p:cNvSpPr>
            <a:spLocks noGrp="1"/>
          </p:cNvSpPr>
          <p:nvPr>
            <p:ph type="title"/>
          </p:nvPr>
        </p:nvSpPr>
        <p:spPr>
          <a:xfrm>
            <a:off x="838200" y="365125"/>
            <a:ext cx="8193505" cy="1325563"/>
          </a:xfrm>
          <a:prstGeom prst="rect">
            <a:avLst/>
          </a:prstGeom>
        </p:spPr>
        <p:txBody>
          <a:bodyPr>
            <a:normAutofit/>
          </a:bodyPr>
          <a:lstStyle>
            <a:lvl1pPr>
              <a:defRPr sz="3800">
                <a:solidFill>
                  <a:schemeClr val="bg1"/>
                </a:solidFill>
                <a:latin typeface="Helvetica Neue" charset="0"/>
                <a:ea typeface="Helvetica Neue" charset="0"/>
                <a:cs typeface="Helvetica Neue" charset="0"/>
              </a:defRPr>
            </a:lvl1pPr>
          </a:lstStyle>
          <a:p>
            <a:r>
              <a:rPr lang="en-US" dirty="0"/>
              <a:t>Click to edit Master title style</a:t>
            </a:r>
          </a:p>
        </p:txBody>
      </p:sp>
      <p:sp>
        <p:nvSpPr>
          <p:cNvPr id="9" name="Content Placeholder 2"/>
          <p:cNvSpPr>
            <a:spLocks noGrp="1"/>
          </p:cNvSpPr>
          <p:nvPr>
            <p:ph idx="1"/>
          </p:nvPr>
        </p:nvSpPr>
        <p:spPr>
          <a:xfrm>
            <a:off x="838200" y="1825625"/>
            <a:ext cx="6334760" cy="3660775"/>
          </a:xfrm>
          <a:prstGeom prst="rect">
            <a:avLst/>
          </a:prstGeom>
        </p:spPr>
        <p:txBody>
          <a:bodyPr/>
          <a:lstStyle>
            <a:lvl1pPr>
              <a:defRPr sz="2400" b="0" i="0">
                <a:solidFill>
                  <a:schemeClr val="bg1"/>
                </a:solidFill>
                <a:latin typeface="Helvetica Neue" charset="0"/>
                <a:ea typeface="Helvetica Neue" charset="0"/>
                <a:cs typeface="Helvetica Neue" charset="0"/>
              </a:defRPr>
            </a:lvl1pPr>
            <a:lvl2pPr>
              <a:defRPr sz="2400" b="0" i="0">
                <a:solidFill>
                  <a:schemeClr val="bg1"/>
                </a:solidFill>
                <a:latin typeface="Helvetica Neue" charset="0"/>
                <a:ea typeface="Helvetica Neue" charset="0"/>
                <a:cs typeface="Helvetica Neue" charset="0"/>
              </a:defRPr>
            </a:lvl2pPr>
            <a:lvl3pPr>
              <a:defRPr sz="2400" b="0" i="0">
                <a:solidFill>
                  <a:schemeClr val="bg1"/>
                </a:solidFill>
                <a:latin typeface="Helvetica Neue" charset="0"/>
                <a:ea typeface="Helvetica Neue" charset="0"/>
                <a:cs typeface="Helvetica Neue" charset="0"/>
              </a:defRPr>
            </a:lvl3pPr>
            <a:lvl4pPr>
              <a:defRPr sz="2400" b="0" i="0">
                <a:solidFill>
                  <a:schemeClr val="bg1"/>
                </a:solidFill>
                <a:latin typeface="Helvetica Neue" charset="0"/>
                <a:ea typeface="Helvetica Neue" charset="0"/>
                <a:cs typeface="Helvetica Neue" charset="0"/>
              </a:defRPr>
            </a:lvl4pPr>
            <a:lvl5pPr>
              <a:defRPr sz="2400" b="0" i="0">
                <a:solidFill>
                  <a:schemeClr val="bg1"/>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grpSp>
        <p:nvGrpSpPr>
          <p:cNvPr id="12" name="Group 11"/>
          <p:cNvGrpSpPr/>
          <p:nvPr userDrawn="1"/>
        </p:nvGrpSpPr>
        <p:grpSpPr>
          <a:xfrm>
            <a:off x="1925545" y="6201905"/>
            <a:ext cx="4914784" cy="631566"/>
            <a:chOff x="1925545" y="6064745"/>
            <a:chExt cx="4914784" cy="631566"/>
          </a:xfrm>
        </p:grpSpPr>
        <p:sp>
          <p:nvSpPr>
            <p:cNvPr id="13"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4" name="Picture 13"/>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227259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Copy Page 4">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3" cy="6856213"/>
          </a:xfrm>
          <a:prstGeom prst="rect">
            <a:avLst/>
          </a:prstGeom>
        </p:spPr>
      </p:pic>
      <p:sp>
        <p:nvSpPr>
          <p:cNvPr id="11" name="Rectangle 10"/>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sp>
        <p:nvSpPr>
          <p:cNvPr id="8" name="Title 1"/>
          <p:cNvSpPr>
            <a:spLocks noGrp="1"/>
          </p:cNvSpPr>
          <p:nvPr>
            <p:ph type="title"/>
          </p:nvPr>
        </p:nvSpPr>
        <p:spPr>
          <a:xfrm>
            <a:off x="838200" y="365125"/>
            <a:ext cx="8193505" cy="1325563"/>
          </a:xfrm>
          <a:prstGeom prst="rect">
            <a:avLst/>
          </a:prstGeom>
        </p:spPr>
        <p:txBody>
          <a:bodyPr>
            <a:normAutofit/>
          </a:bodyPr>
          <a:lstStyle>
            <a:lvl1pPr>
              <a:defRPr sz="3800">
                <a:solidFill>
                  <a:schemeClr val="bg1"/>
                </a:solidFill>
                <a:latin typeface="Helvetica Neue" charset="0"/>
                <a:ea typeface="Helvetica Neue" charset="0"/>
                <a:cs typeface="Helvetica Neue" charset="0"/>
              </a:defRPr>
            </a:lvl1pPr>
          </a:lstStyle>
          <a:p>
            <a:r>
              <a:rPr lang="en-US" dirty="0"/>
              <a:t>Click to edit Master title style</a:t>
            </a:r>
          </a:p>
        </p:txBody>
      </p:sp>
      <p:sp>
        <p:nvSpPr>
          <p:cNvPr id="9" name="Content Placeholder 2"/>
          <p:cNvSpPr>
            <a:spLocks noGrp="1"/>
          </p:cNvSpPr>
          <p:nvPr>
            <p:ph idx="1"/>
          </p:nvPr>
        </p:nvSpPr>
        <p:spPr>
          <a:xfrm>
            <a:off x="838200" y="1825625"/>
            <a:ext cx="6334760" cy="3660775"/>
          </a:xfrm>
          <a:prstGeom prst="rect">
            <a:avLst/>
          </a:prstGeom>
        </p:spPr>
        <p:txBody>
          <a:bodyPr/>
          <a:lstStyle>
            <a:lvl1pPr>
              <a:defRPr sz="2400" b="0" i="0">
                <a:solidFill>
                  <a:schemeClr val="bg1"/>
                </a:solidFill>
                <a:latin typeface="Helvetica Neue" charset="0"/>
                <a:ea typeface="Helvetica Neue" charset="0"/>
                <a:cs typeface="Helvetica Neue" charset="0"/>
              </a:defRPr>
            </a:lvl1pPr>
            <a:lvl2pPr>
              <a:defRPr sz="2400" b="0" i="0">
                <a:solidFill>
                  <a:schemeClr val="bg1"/>
                </a:solidFill>
                <a:latin typeface="Helvetica Neue" charset="0"/>
                <a:ea typeface="Helvetica Neue" charset="0"/>
                <a:cs typeface="Helvetica Neue" charset="0"/>
              </a:defRPr>
            </a:lvl2pPr>
            <a:lvl3pPr>
              <a:defRPr sz="2400" b="0" i="0">
                <a:solidFill>
                  <a:schemeClr val="bg1"/>
                </a:solidFill>
                <a:latin typeface="Helvetica Neue" charset="0"/>
                <a:ea typeface="Helvetica Neue" charset="0"/>
                <a:cs typeface="Helvetica Neue" charset="0"/>
              </a:defRPr>
            </a:lvl3pPr>
            <a:lvl4pPr>
              <a:defRPr sz="2400" b="0" i="0">
                <a:solidFill>
                  <a:schemeClr val="bg1"/>
                </a:solidFill>
                <a:latin typeface="Helvetica Neue" charset="0"/>
                <a:ea typeface="Helvetica Neue" charset="0"/>
                <a:cs typeface="Helvetica Neue" charset="0"/>
              </a:defRPr>
            </a:lvl4pPr>
            <a:lvl5pPr>
              <a:defRPr sz="2400" b="0" i="0">
                <a:solidFill>
                  <a:schemeClr val="bg1"/>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grpSp>
        <p:nvGrpSpPr>
          <p:cNvPr id="12" name="Group 11"/>
          <p:cNvGrpSpPr/>
          <p:nvPr userDrawn="1"/>
        </p:nvGrpSpPr>
        <p:grpSpPr>
          <a:xfrm>
            <a:off x="1925545" y="6201905"/>
            <a:ext cx="4914784" cy="631566"/>
            <a:chOff x="1925545" y="6064745"/>
            <a:chExt cx="4914784" cy="631566"/>
          </a:xfrm>
        </p:grpSpPr>
        <p:sp>
          <p:nvSpPr>
            <p:cNvPr id="13"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4" name="Picture 13"/>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299140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Copy Page 5">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4" cy="6856214"/>
          </a:xfrm>
          <a:prstGeom prst="rect">
            <a:avLst/>
          </a:prstGeom>
        </p:spPr>
      </p:pic>
      <p:sp>
        <p:nvSpPr>
          <p:cNvPr id="11" name="Rectangle 10"/>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sp>
        <p:nvSpPr>
          <p:cNvPr id="8" name="Title 1"/>
          <p:cNvSpPr>
            <a:spLocks noGrp="1"/>
          </p:cNvSpPr>
          <p:nvPr>
            <p:ph type="title"/>
          </p:nvPr>
        </p:nvSpPr>
        <p:spPr>
          <a:xfrm>
            <a:off x="838200" y="365125"/>
            <a:ext cx="8193505" cy="1325563"/>
          </a:xfrm>
          <a:prstGeom prst="rect">
            <a:avLst/>
          </a:prstGeom>
        </p:spPr>
        <p:txBody>
          <a:bodyPr>
            <a:normAutofit/>
          </a:bodyPr>
          <a:lstStyle>
            <a:lvl1pPr>
              <a:defRPr sz="3800">
                <a:solidFill>
                  <a:srgbClr val="63666A"/>
                </a:solidFill>
                <a:latin typeface="Helvetica Neue" charset="0"/>
                <a:ea typeface="Helvetica Neue" charset="0"/>
                <a:cs typeface="Helvetica Neue" charset="0"/>
              </a:defRPr>
            </a:lvl1pPr>
          </a:lstStyle>
          <a:p>
            <a:r>
              <a:rPr lang="en-US" dirty="0"/>
              <a:t>Click to edit Master title style</a:t>
            </a:r>
          </a:p>
        </p:txBody>
      </p:sp>
      <p:sp>
        <p:nvSpPr>
          <p:cNvPr id="9" name="Content Placeholder 2"/>
          <p:cNvSpPr>
            <a:spLocks noGrp="1"/>
          </p:cNvSpPr>
          <p:nvPr>
            <p:ph idx="1"/>
          </p:nvPr>
        </p:nvSpPr>
        <p:spPr>
          <a:xfrm>
            <a:off x="838200" y="1825625"/>
            <a:ext cx="6334760" cy="3660775"/>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grpSp>
        <p:nvGrpSpPr>
          <p:cNvPr id="12" name="Group 11"/>
          <p:cNvGrpSpPr/>
          <p:nvPr userDrawn="1"/>
        </p:nvGrpSpPr>
        <p:grpSpPr>
          <a:xfrm>
            <a:off x="1925545" y="6201905"/>
            <a:ext cx="4914784" cy="631566"/>
            <a:chOff x="1925545" y="6064745"/>
            <a:chExt cx="4914784" cy="631566"/>
          </a:xfrm>
        </p:grpSpPr>
        <p:sp>
          <p:nvSpPr>
            <p:cNvPr id="13"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4" name="Picture 13"/>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286793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Copy Page 6">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4" cy="6856213"/>
          </a:xfrm>
          <a:prstGeom prst="rect">
            <a:avLst/>
          </a:prstGeom>
        </p:spPr>
      </p:pic>
      <p:sp>
        <p:nvSpPr>
          <p:cNvPr id="11" name="Rectangle 10"/>
          <p:cNvSpPr/>
          <p:nvPr userDrawn="1"/>
        </p:nvSpPr>
        <p:spPr>
          <a:xfrm>
            <a:off x="0" y="6108700"/>
            <a:ext cx="12192000" cy="748407"/>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9719036" y="6308644"/>
            <a:ext cx="2304662" cy="422094"/>
          </a:xfrm>
        </p:spPr>
        <p:txBody>
          <a:bodyPr/>
          <a:lstStyle>
            <a:lvl1pPr>
              <a:defRPr b="1">
                <a:solidFill>
                  <a:schemeClr val="bg1"/>
                </a:solidFill>
              </a:defRPr>
            </a:lvl1pPr>
          </a:lstStyle>
          <a:p>
            <a:r>
              <a:rPr lang="en-US" dirty="0" err="1"/>
              <a:t>childhood.org.au</a:t>
            </a:r>
            <a:endParaRPr lang="en-US" dirty="0"/>
          </a:p>
        </p:txBody>
      </p:sp>
      <p:sp>
        <p:nvSpPr>
          <p:cNvPr id="8" name="Title 1"/>
          <p:cNvSpPr>
            <a:spLocks noGrp="1"/>
          </p:cNvSpPr>
          <p:nvPr>
            <p:ph type="title"/>
          </p:nvPr>
        </p:nvSpPr>
        <p:spPr>
          <a:xfrm>
            <a:off x="838200" y="365125"/>
            <a:ext cx="8193505" cy="1325563"/>
          </a:xfrm>
          <a:prstGeom prst="rect">
            <a:avLst/>
          </a:prstGeom>
        </p:spPr>
        <p:txBody>
          <a:bodyPr>
            <a:normAutofit/>
          </a:bodyPr>
          <a:lstStyle>
            <a:lvl1pPr>
              <a:defRPr sz="3800">
                <a:solidFill>
                  <a:srgbClr val="63666A"/>
                </a:solidFill>
                <a:latin typeface="Helvetica Neue" charset="0"/>
                <a:ea typeface="Helvetica Neue" charset="0"/>
                <a:cs typeface="Helvetica Neue" charset="0"/>
              </a:defRPr>
            </a:lvl1pPr>
          </a:lstStyle>
          <a:p>
            <a:r>
              <a:rPr lang="en-US" dirty="0"/>
              <a:t>Click to edit Master title style</a:t>
            </a:r>
          </a:p>
        </p:txBody>
      </p:sp>
      <p:sp>
        <p:nvSpPr>
          <p:cNvPr id="9" name="Content Placeholder 2"/>
          <p:cNvSpPr>
            <a:spLocks noGrp="1"/>
          </p:cNvSpPr>
          <p:nvPr>
            <p:ph idx="1"/>
          </p:nvPr>
        </p:nvSpPr>
        <p:spPr>
          <a:xfrm>
            <a:off x="838200" y="1825625"/>
            <a:ext cx="6334760" cy="3660775"/>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89" y="6179812"/>
            <a:ext cx="1564064" cy="607076"/>
          </a:xfrm>
          <a:prstGeom prst="rect">
            <a:avLst/>
          </a:prstGeom>
        </p:spPr>
      </p:pic>
      <p:grpSp>
        <p:nvGrpSpPr>
          <p:cNvPr id="12" name="Group 11"/>
          <p:cNvGrpSpPr/>
          <p:nvPr userDrawn="1"/>
        </p:nvGrpSpPr>
        <p:grpSpPr>
          <a:xfrm>
            <a:off x="1925545" y="6201905"/>
            <a:ext cx="4914784" cy="631566"/>
            <a:chOff x="1925545" y="6064745"/>
            <a:chExt cx="4914784" cy="631566"/>
          </a:xfrm>
        </p:grpSpPr>
        <p:sp>
          <p:nvSpPr>
            <p:cNvPr id="13" name="TextBox 15"/>
            <p:cNvSpPr txBox="1">
              <a:spLocks noChangeArrowheads="1"/>
            </p:cNvSpPr>
            <p:nvPr userDrawn="1"/>
          </p:nvSpPr>
          <p:spPr bwMode="auto">
            <a:xfrm>
              <a:off x="2080260" y="6087046"/>
              <a:ext cx="4760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AU" altLang="en-US" sz="1600" spc="-80" baseline="0" dirty="0">
                  <a:solidFill>
                    <a:schemeClr val="accent1"/>
                  </a:solidFill>
                  <a:latin typeface="HelveticaNeueLT Pro 55 Roman" panose="020B0604020202020204" pitchFamily="34" charset="0"/>
                </a:rPr>
                <a:t>SMART</a:t>
              </a:r>
            </a:p>
            <a:p>
              <a:pPr eaLnBrk="1" hangingPunct="1"/>
              <a:r>
                <a:rPr lang="en-AU" altLang="en-US" sz="1600" spc="-80" baseline="0" dirty="0">
                  <a:solidFill>
                    <a:schemeClr val="accent1"/>
                  </a:solidFill>
                  <a:latin typeface="HelveticaNeueLT Pro 55 Roman" panose="020B0604020202020204" pitchFamily="34" charset="0"/>
                </a:rPr>
                <a:t>Strategies for Managing Abuse Related Trauma</a:t>
              </a:r>
            </a:p>
          </p:txBody>
        </p:sp>
        <p:pic>
          <p:nvPicPr>
            <p:cNvPr id="14" name="Picture 13"/>
            <p:cNvPicPr>
              <a:picLocks noChangeAspect="1"/>
            </p:cNvPicPr>
            <p:nvPr userDrawn="1"/>
          </p:nvPicPr>
          <p:blipFill>
            <a:blip r:embed="rId4"/>
            <a:stretch>
              <a:fillRect/>
            </a:stretch>
          </p:blipFill>
          <p:spPr>
            <a:xfrm>
              <a:off x="1925545" y="6064745"/>
              <a:ext cx="185195" cy="631566"/>
            </a:xfrm>
            <a:prstGeom prst="rect">
              <a:avLst/>
            </a:prstGeom>
          </p:spPr>
        </p:pic>
      </p:grpSp>
    </p:spTree>
    <p:extLst>
      <p:ext uri="{BB962C8B-B14F-4D97-AF65-F5344CB8AC3E}">
        <p14:creationId xmlns:p14="http://schemas.microsoft.com/office/powerpoint/2010/main" val="55491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71F"/>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11489634" y="6308644"/>
            <a:ext cx="534063" cy="365125"/>
          </a:xfrm>
          <a:prstGeom prst="rect">
            <a:avLst/>
          </a:prstGeom>
        </p:spPr>
        <p:txBody>
          <a:bodyPr vert="horz" lIns="91440" tIns="45720" rIns="91440" bIns="45720" rtlCol="0" anchor="ctr"/>
          <a:lstStyle>
            <a:lvl1pPr algn="r">
              <a:defRPr sz="1200" b="0" i="0">
                <a:solidFill>
                  <a:srgbClr val="000000"/>
                </a:solidFill>
                <a:latin typeface="Helvetica Regular" charset="0"/>
              </a:defRPr>
            </a:lvl1pPr>
          </a:lstStyle>
          <a:p>
            <a:fld id="{00B2FB52-422D-9C4E-9E6D-5610FE2F1A49}" type="slidenum">
              <a:rPr lang="en-US" smtClean="0"/>
              <a:pPr/>
              <a:t>‹#›</a:t>
            </a:fld>
            <a:endParaRPr lang="en-US" dirty="0"/>
          </a:p>
        </p:txBody>
      </p:sp>
    </p:spTree>
    <p:extLst>
      <p:ext uri="{BB962C8B-B14F-4D97-AF65-F5344CB8AC3E}">
        <p14:creationId xmlns:p14="http://schemas.microsoft.com/office/powerpoint/2010/main" val="1174397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914377" rtl="0" eaLnBrk="1" latinLnBrk="0" hangingPunct="1">
        <a:lnSpc>
          <a:spcPct val="90000"/>
        </a:lnSpc>
        <a:spcBef>
          <a:spcPct val="0"/>
        </a:spcBef>
        <a:buNone/>
        <a:defRPr sz="4400" b="1" i="0" kern="1200">
          <a:solidFill>
            <a:schemeClr val="bg1"/>
          </a:solidFill>
          <a:latin typeface="Helvetica" charset="0"/>
          <a:ea typeface="Helvetica" charset="0"/>
          <a:cs typeface="Helvetica"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4DC3B-2EFC-2148-BD62-D83F28376FDC}" type="datetimeFigureOut">
              <a:rPr lang="en-US" smtClean="0"/>
              <a:t>03-May-21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F1585-8CDC-F74F-BC48-4CB6BCA2668A}" type="slidenum">
              <a:rPr lang="en-US" smtClean="0"/>
              <a:t>‹#›</a:t>
            </a:fld>
            <a:endParaRPr lang="en-US"/>
          </a:p>
        </p:txBody>
      </p:sp>
    </p:spTree>
    <p:extLst>
      <p:ext uri="{BB962C8B-B14F-4D97-AF65-F5344CB8AC3E}">
        <p14:creationId xmlns:p14="http://schemas.microsoft.com/office/powerpoint/2010/main" val="14448223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ngall.com/question-mark-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dtechworkshop.blogspot.com/2011/10/plan-do-and-review-ipad-exploration.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21506" y="2194559"/>
            <a:ext cx="4750594" cy="3148965"/>
          </a:xfrm>
        </p:spPr>
        <p:txBody>
          <a:bodyPr/>
          <a:lstStyle/>
          <a:p>
            <a:r>
              <a:rPr lang="en-US" dirty="0"/>
              <a:t>SMART audit tool – supporting trauma responsive  school practices</a:t>
            </a:r>
          </a:p>
          <a:p>
            <a:endParaRPr lang="en-US" dirty="0"/>
          </a:p>
          <a:p>
            <a:r>
              <a:rPr lang="en-US" dirty="0"/>
              <a:t>SMART 2021</a:t>
            </a:r>
          </a:p>
        </p:txBody>
      </p:sp>
    </p:spTree>
    <p:extLst>
      <p:ext uri="{BB962C8B-B14F-4D97-AF65-F5344CB8AC3E}">
        <p14:creationId xmlns:p14="http://schemas.microsoft.com/office/powerpoint/2010/main" val="47059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E8E59-0F6F-4BD4-AA71-CF929CFBCB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Regular" charset="0"/>
                <a:ea typeface="+mn-ea"/>
                <a:cs typeface="+mn-cs"/>
              </a:rPr>
              <a:t>childhood.org.au</a:t>
            </a:r>
            <a:endParaRPr kumimoji="0" lang="en-US" sz="1200" b="1" i="0" u="none" strike="noStrike" kern="1200" cap="none" spc="0" normalizeH="0" baseline="0" noProof="0" dirty="0">
              <a:ln>
                <a:noFill/>
              </a:ln>
              <a:solidFill>
                <a:srgbClr val="FFFFFF"/>
              </a:solidFill>
              <a:effectLst/>
              <a:uLnTx/>
              <a:uFillTx/>
              <a:latin typeface="Helvetica Regular" charset="0"/>
              <a:ea typeface="+mn-ea"/>
              <a:cs typeface="+mn-cs"/>
            </a:endParaRPr>
          </a:p>
        </p:txBody>
      </p:sp>
      <p:sp>
        <p:nvSpPr>
          <p:cNvPr id="3" name="Title 2">
            <a:extLst>
              <a:ext uri="{FF2B5EF4-FFF2-40B4-BE49-F238E27FC236}">
                <a16:creationId xmlns:a16="http://schemas.microsoft.com/office/drawing/2014/main" id="{4D6DC813-21B4-4D77-B733-822A9E06FE8F}"/>
              </a:ext>
            </a:extLst>
          </p:cNvPr>
          <p:cNvSpPr>
            <a:spLocks noGrp="1"/>
          </p:cNvSpPr>
          <p:nvPr>
            <p:ph type="title"/>
          </p:nvPr>
        </p:nvSpPr>
        <p:spPr/>
        <p:txBody>
          <a:bodyPr/>
          <a:lstStyle/>
          <a:p>
            <a:r>
              <a:rPr lang="en-AU" dirty="0"/>
              <a:t>SMART audit tool</a:t>
            </a:r>
          </a:p>
        </p:txBody>
      </p:sp>
      <p:pic>
        <p:nvPicPr>
          <p:cNvPr id="7" name="Content Placeholder 6">
            <a:extLst>
              <a:ext uri="{FF2B5EF4-FFF2-40B4-BE49-F238E27FC236}">
                <a16:creationId xmlns:a16="http://schemas.microsoft.com/office/drawing/2014/main" id="{513114A7-63DD-4837-9EAA-0D634BEDAF58}"/>
              </a:ext>
            </a:extLst>
          </p:cNvPr>
          <p:cNvPicPr>
            <a:picLocks noGrp="1" noChangeAspect="1"/>
          </p:cNvPicPr>
          <p:nvPr>
            <p:ph idx="1"/>
          </p:nvPr>
        </p:nvPicPr>
        <p:blipFill rotWithShape="1">
          <a:blip r:embed="rId3"/>
          <a:srcRect l="2739" t="14528" r="20086" b="6615"/>
          <a:stretch/>
        </p:blipFill>
        <p:spPr>
          <a:xfrm>
            <a:off x="1677006" y="1143001"/>
            <a:ext cx="7931338" cy="4922043"/>
          </a:xfrm>
          <a:prstGeom prst="rect">
            <a:avLst/>
          </a:prstGeom>
        </p:spPr>
      </p:pic>
    </p:spTree>
    <p:extLst>
      <p:ext uri="{BB962C8B-B14F-4D97-AF65-F5344CB8AC3E}">
        <p14:creationId xmlns:p14="http://schemas.microsoft.com/office/powerpoint/2010/main" val="59642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18D1BE-F77D-443F-9A9F-0666C5053A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Regular" charset="0"/>
                <a:ea typeface="+mn-ea"/>
                <a:cs typeface="+mn-cs"/>
              </a:rPr>
              <a:t>childhood.org.au</a:t>
            </a:r>
            <a:endParaRPr kumimoji="0" lang="en-US" sz="1200" b="1" i="0" u="none" strike="noStrike" kern="1200" cap="none" spc="0" normalizeH="0" baseline="0" noProof="0" dirty="0">
              <a:ln>
                <a:noFill/>
              </a:ln>
              <a:solidFill>
                <a:srgbClr val="FFFFFF"/>
              </a:solidFill>
              <a:effectLst/>
              <a:uLnTx/>
              <a:uFillTx/>
              <a:latin typeface="Helvetica Regular" charset="0"/>
              <a:ea typeface="+mn-ea"/>
              <a:cs typeface="+mn-cs"/>
            </a:endParaRPr>
          </a:p>
        </p:txBody>
      </p:sp>
      <p:sp>
        <p:nvSpPr>
          <p:cNvPr id="3" name="Title 2">
            <a:extLst>
              <a:ext uri="{FF2B5EF4-FFF2-40B4-BE49-F238E27FC236}">
                <a16:creationId xmlns:a16="http://schemas.microsoft.com/office/drawing/2014/main" id="{7051A4F1-93F4-48AC-BA3C-986E1D79A32A}"/>
              </a:ext>
            </a:extLst>
          </p:cNvPr>
          <p:cNvSpPr>
            <a:spLocks noGrp="1"/>
          </p:cNvSpPr>
          <p:nvPr>
            <p:ph type="title"/>
          </p:nvPr>
        </p:nvSpPr>
        <p:spPr/>
        <p:txBody>
          <a:bodyPr/>
          <a:lstStyle/>
          <a:p>
            <a:r>
              <a:rPr lang="en-AU" dirty="0"/>
              <a:t>Reflective questions</a:t>
            </a:r>
          </a:p>
        </p:txBody>
      </p:sp>
      <p:sp>
        <p:nvSpPr>
          <p:cNvPr id="4" name="Content Placeholder 3">
            <a:extLst>
              <a:ext uri="{FF2B5EF4-FFF2-40B4-BE49-F238E27FC236}">
                <a16:creationId xmlns:a16="http://schemas.microsoft.com/office/drawing/2014/main" id="{E3592847-3629-4C11-A493-EFCE9AAEA7EE}"/>
              </a:ext>
            </a:extLst>
          </p:cNvPr>
          <p:cNvSpPr>
            <a:spLocks noGrp="1"/>
          </p:cNvSpPr>
          <p:nvPr>
            <p:ph idx="1"/>
          </p:nvPr>
        </p:nvSpPr>
        <p:spPr>
          <a:xfrm>
            <a:off x="838199" y="1207294"/>
            <a:ext cx="9298782" cy="4279107"/>
          </a:xfrm>
        </p:spPr>
        <p:txBody>
          <a:bodyPr/>
          <a:lstStyle/>
          <a:p>
            <a:r>
              <a:rPr lang="en-AU" dirty="0"/>
              <a:t>In reviewing the audit tool, what can we include regarding what we already do?</a:t>
            </a:r>
          </a:p>
          <a:p>
            <a:r>
              <a:rPr lang="en-AU" dirty="0"/>
              <a:t>Where are the gaps or areas for improvement based on the audit tool?</a:t>
            </a:r>
          </a:p>
          <a:p>
            <a:r>
              <a:rPr lang="en-AU" dirty="0"/>
              <a:t>What do we need to be able to reinforce what we already do, address the identified gaps or work on the areas for improvement? </a:t>
            </a:r>
          </a:p>
          <a:p>
            <a:r>
              <a:rPr lang="en-AU" dirty="0"/>
              <a:t>What is our action plan?</a:t>
            </a:r>
          </a:p>
        </p:txBody>
      </p:sp>
      <p:pic>
        <p:nvPicPr>
          <p:cNvPr id="6" name="Picture 5" descr="Icon&#10;&#10;Description automatically generated">
            <a:extLst>
              <a:ext uri="{FF2B5EF4-FFF2-40B4-BE49-F238E27FC236}">
                <a16:creationId xmlns:a16="http://schemas.microsoft.com/office/drawing/2014/main" id="{95333BBC-DF52-4286-8419-EA197F657B6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79168" y="3569132"/>
            <a:ext cx="4129087" cy="2453761"/>
          </a:xfrm>
          <a:prstGeom prst="rect">
            <a:avLst/>
          </a:prstGeom>
        </p:spPr>
      </p:pic>
      <p:sp>
        <p:nvSpPr>
          <p:cNvPr id="7" name="TextBox 6">
            <a:extLst>
              <a:ext uri="{FF2B5EF4-FFF2-40B4-BE49-F238E27FC236}">
                <a16:creationId xmlns:a16="http://schemas.microsoft.com/office/drawing/2014/main" id="{DF38EF9E-3DA8-4602-8932-4371715737A9}"/>
              </a:ext>
            </a:extLst>
          </p:cNvPr>
          <p:cNvSpPr txBox="1"/>
          <p:nvPr/>
        </p:nvSpPr>
        <p:spPr>
          <a:xfrm>
            <a:off x="2571750" y="6455102"/>
            <a:ext cx="54149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Rockwell"/>
                <a:ea typeface="+mn-ea"/>
                <a:cs typeface="+mn-cs"/>
                <a:hlinkClick r:id="rId4" tooltip="http://www.pngall.com/question-mark-png"/>
              </a:rPr>
              <a:t>This Photo</a:t>
            </a:r>
            <a:endParaRPr kumimoji="0" lang="en-AU" sz="900" b="0" i="0" u="none" strike="noStrike" kern="1200" cap="none" spc="0" normalizeH="0" baseline="0" noProof="0" dirty="0">
              <a:ln>
                <a:noFill/>
              </a:ln>
              <a:solidFill>
                <a:srgbClr val="000000"/>
              </a:solidFill>
              <a:effectLst/>
              <a:uLnTx/>
              <a:uFillTx/>
              <a:latin typeface="Rockwell"/>
              <a:ea typeface="+mn-ea"/>
              <a:cs typeface="+mn-cs"/>
            </a:endParaRPr>
          </a:p>
        </p:txBody>
      </p:sp>
    </p:spTree>
    <p:extLst>
      <p:ext uri="{BB962C8B-B14F-4D97-AF65-F5344CB8AC3E}">
        <p14:creationId xmlns:p14="http://schemas.microsoft.com/office/powerpoint/2010/main" val="180386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97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criteria</a:t>
            </a:r>
          </a:p>
        </p:txBody>
      </p:sp>
      <p:sp>
        <p:nvSpPr>
          <p:cNvPr id="3" name="Content Placeholder 2"/>
          <p:cNvSpPr>
            <a:spLocks noGrp="1"/>
          </p:cNvSpPr>
          <p:nvPr>
            <p:ph idx="1"/>
          </p:nvPr>
        </p:nvSpPr>
        <p:spPr>
          <a:xfrm>
            <a:off x="838199" y="1096145"/>
            <a:ext cx="7116519" cy="4390256"/>
          </a:xfrm>
        </p:spPr>
        <p:txBody>
          <a:bodyPr/>
          <a:lstStyle/>
          <a:p>
            <a:endParaRPr lang="en-US" dirty="0"/>
          </a:p>
          <a:p>
            <a:r>
              <a:rPr lang="en-US" dirty="0"/>
              <a:t>Ensured a solid understanding of developmental, relational, trauma focusing on brain and body functioning;</a:t>
            </a:r>
          </a:p>
          <a:p>
            <a:r>
              <a:rPr lang="en-US" dirty="0"/>
              <a:t>Completed a review of current trauma responsive practices using the SMART audit tool;</a:t>
            </a:r>
          </a:p>
          <a:p>
            <a:r>
              <a:rPr lang="en-US" dirty="0"/>
              <a:t>Built a plan of action for practice skills and strategies to enable effective support and healing outcomes; and</a:t>
            </a:r>
          </a:p>
          <a:p>
            <a:r>
              <a:rPr lang="en-US" dirty="0"/>
              <a:t>Developed a plan for ongoing monitoring and review</a:t>
            </a:r>
          </a:p>
          <a:p>
            <a:endParaRPr lang="en-US" dirty="0"/>
          </a:p>
        </p:txBody>
      </p:sp>
      <p:sp>
        <p:nvSpPr>
          <p:cNvPr id="4" name="Slide Number Placeholder 3"/>
          <p:cNvSpPr>
            <a:spLocks noGrp="1"/>
          </p:cNvSpPr>
          <p:nvPr>
            <p:ph type="sldNum" sz="quarter" idx="12"/>
          </p:nvPr>
        </p:nvSpPr>
        <p:spPr>
          <a:xfrm>
            <a:off x="8616677" y="6308644"/>
            <a:ext cx="3407021" cy="422094"/>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Helvetica Regular" charset="0"/>
                <a:ea typeface="+mn-ea"/>
                <a:cs typeface="+mn-cs"/>
              </a:rPr>
              <a:t>professionals.childhood.org.au</a:t>
            </a:r>
          </a:p>
        </p:txBody>
      </p:sp>
    </p:spTree>
    <p:extLst>
      <p:ext uri="{BB962C8B-B14F-4D97-AF65-F5344CB8AC3E}">
        <p14:creationId xmlns:p14="http://schemas.microsoft.com/office/powerpoint/2010/main" val="20483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337D7-0FA5-4269-8668-81D2DA14AD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Regular" charset="0"/>
                <a:ea typeface="+mn-ea"/>
                <a:cs typeface="+mn-cs"/>
              </a:rPr>
              <a:t>childhood.org.au</a:t>
            </a:r>
            <a:endParaRPr kumimoji="0" lang="en-US" sz="1200" b="1" i="0" u="none" strike="noStrike" kern="1200" cap="none" spc="0" normalizeH="0" baseline="0" noProof="0" dirty="0">
              <a:ln>
                <a:noFill/>
              </a:ln>
              <a:solidFill>
                <a:srgbClr val="FFFFFF"/>
              </a:solidFill>
              <a:effectLst/>
              <a:uLnTx/>
              <a:uFillTx/>
              <a:latin typeface="Helvetica Regular" charset="0"/>
              <a:ea typeface="+mn-ea"/>
              <a:cs typeface="+mn-cs"/>
            </a:endParaRPr>
          </a:p>
        </p:txBody>
      </p:sp>
      <p:sp>
        <p:nvSpPr>
          <p:cNvPr id="3" name="Title 2">
            <a:extLst>
              <a:ext uri="{FF2B5EF4-FFF2-40B4-BE49-F238E27FC236}">
                <a16:creationId xmlns:a16="http://schemas.microsoft.com/office/drawing/2014/main" id="{AA608B0E-A447-4B1E-8EDC-2E8223398786}"/>
              </a:ext>
            </a:extLst>
          </p:cNvPr>
          <p:cNvSpPr>
            <a:spLocks noGrp="1"/>
          </p:cNvSpPr>
          <p:nvPr>
            <p:ph type="title"/>
          </p:nvPr>
        </p:nvSpPr>
        <p:spPr/>
        <p:txBody>
          <a:bodyPr/>
          <a:lstStyle/>
          <a:p>
            <a:r>
              <a:rPr lang="en-US" dirty="0"/>
              <a:t>Key messages</a:t>
            </a:r>
          </a:p>
        </p:txBody>
      </p:sp>
      <p:pic>
        <p:nvPicPr>
          <p:cNvPr id="6" name="Picture 5">
            <a:extLst>
              <a:ext uri="{FF2B5EF4-FFF2-40B4-BE49-F238E27FC236}">
                <a16:creationId xmlns:a16="http://schemas.microsoft.com/office/drawing/2014/main" id="{C32E7900-9CC8-4B47-B503-9CDFC3E8A8AB}"/>
              </a:ext>
            </a:extLst>
          </p:cNvPr>
          <p:cNvPicPr>
            <a:picLocks noChangeAspect="1"/>
          </p:cNvPicPr>
          <p:nvPr/>
        </p:nvPicPr>
        <p:blipFill>
          <a:blip r:embed="rId3"/>
          <a:stretch>
            <a:fillRect/>
          </a:stretch>
        </p:blipFill>
        <p:spPr>
          <a:xfrm>
            <a:off x="3179912" y="699240"/>
            <a:ext cx="3805566" cy="3148517"/>
          </a:xfrm>
          <a:prstGeom prst="rect">
            <a:avLst/>
          </a:prstGeom>
        </p:spPr>
      </p:pic>
      <p:pic>
        <p:nvPicPr>
          <p:cNvPr id="7" name="Picture 6">
            <a:extLst>
              <a:ext uri="{FF2B5EF4-FFF2-40B4-BE49-F238E27FC236}">
                <a16:creationId xmlns:a16="http://schemas.microsoft.com/office/drawing/2014/main" id="{237194D4-F8B7-4FD6-A9F8-5E090FD878A5}"/>
              </a:ext>
            </a:extLst>
          </p:cNvPr>
          <p:cNvPicPr>
            <a:picLocks noChangeAspect="1"/>
          </p:cNvPicPr>
          <p:nvPr/>
        </p:nvPicPr>
        <p:blipFill>
          <a:blip r:embed="rId4"/>
          <a:stretch>
            <a:fillRect/>
          </a:stretch>
        </p:blipFill>
        <p:spPr>
          <a:xfrm>
            <a:off x="8191602" y="3485312"/>
            <a:ext cx="3869086" cy="2460657"/>
          </a:xfrm>
          <a:prstGeom prst="rect">
            <a:avLst/>
          </a:prstGeom>
        </p:spPr>
      </p:pic>
      <p:pic>
        <p:nvPicPr>
          <p:cNvPr id="9" name="Picture 8">
            <a:extLst>
              <a:ext uri="{FF2B5EF4-FFF2-40B4-BE49-F238E27FC236}">
                <a16:creationId xmlns:a16="http://schemas.microsoft.com/office/drawing/2014/main" id="{98F8BB2E-FF68-4551-A95C-FB9445C44EB0}"/>
              </a:ext>
            </a:extLst>
          </p:cNvPr>
          <p:cNvPicPr>
            <a:picLocks noChangeAspect="1"/>
          </p:cNvPicPr>
          <p:nvPr/>
        </p:nvPicPr>
        <p:blipFill>
          <a:blip r:embed="rId5"/>
          <a:stretch>
            <a:fillRect/>
          </a:stretch>
        </p:blipFill>
        <p:spPr>
          <a:xfrm>
            <a:off x="8056369" y="127262"/>
            <a:ext cx="4135631" cy="3232113"/>
          </a:xfrm>
          <a:prstGeom prst="rect">
            <a:avLst/>
          </a:prstGeom>
        </p:spPr>
      </p:pic>
      <p:pic>
        <p:nvPicPr>
          <p:cNvPr id="10" name="Picture 9">
            <a:extLst>
              <a:ext uri="{FF2B5EF4-FFF2-40B4-BE49-F238E27FC236}">
                <a16:creationId xmlns:a16="http://schemas.microsoft.com/office/drawing/2014/main" id="{C8AEFD4A-F9F7-4FC1-BBAA-733241170750}"/>
              </a:ext>
            </a:extLst>
          </p:cNvPr>
          <p:cNvPicPr>
            <a:picLocks noChangeAspect="1"/>
          </p:cNvPicPr>
          <p:nvPr/>
        </p:nvPicPr>
        <p:blipFill>
          <a:blip r:embed="rId6"/>
          <a:stretch>
            <a:fillRect/>
          </a:stretch>
        </p:blipFill>
        <p:spPr>
          <a:xfrm>
            <a:off x="764381" y="3643779"/>
            <a:ext cx="7139256" cy="2467334"/>
          </a:xfrm>
          <a:prstGeom prst="rect">
            <a:avLst/>
          </a:prstGeom>
        </p:spPr>
      </p:pic>
    </p:spTree>
    <p:extLst>
      <p:ext uri="{BB962C8B-B14F-4D97-AF65-F5344CB8AC3E}">
        <p14:creationId xmlns:p14="http://schemas.microsoft.com/office/powerpoint/2010/main" val="152961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65FF9-1BC2-4F26-AF0F-63B56A2FF1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Regular" charset="0"/>
                <a:ea typeface="+mn-ea"/>
                <a:cs typeface="+mn-cs"/>
              </a:rPr>
              <a:t>childhood.org.au</a:t>
            </a:r>
            <a:endParaRPr kumimoji="0" lang="en-US" sz="1200" b="1" i="0" u="none" strike="noStrike" kern="1200" cap="none" spc="0" normalizeH="0" baseline="0" noProof="0" dirty="0">
              <a:ln>
                <a:noFill/>
              </a:ln>
              <a:solidFill>
                <a:srgbClr val="FFFFFF"/>
              </a:solidFill>
              <a:effectLst/>
              <a:uLnTx/>
              <a:uFillTx/>
              <a:latin typeface="Helvetica Regular" charset="0"/>
              <a:ea typeface="+mn-ea"/>
              <a:cs typeface="+mn-cs"/>
            </a:endParaRPr>
          </a:p>
        </p:txBody>
      </p:sp>
      <p:sp>
        <p:nvSpPr>
          <p:cNvPr id="3" name="Title 2">
            <a:extLst>
              <a:ext uri="{FF2B5EF4-FFF2-40B4-BE49-F238E27FC236}">
                <a16:creationId xmlns:a16="http://schemas.microsoft.com/office/drawing/2014/main" id="{95DAA982-BEEC-4244-B59F-570875852E65}"/>
              </a:ext>
            </a:extLst>
          </p:cNvPr>
          <p:cNvSpPr>
            <a:spLocks noGrp="1"/>
          </p:cNvSpPr>
          <p:nvPr>
            <p:ph type="title"/>
          </p:nvPr>
        </p:nvSpPr>
        <p:spPr/>
        <p:txBody>
          <a:bodyPr/>
          <a:lstStyle/>
          <a:p>
            <a:r>
              <a:rPr lang="en-AU" dirty="0"/>
              <a:t>Implementing trauma responsive practice</a:t>
            </a:r>
          </a:p>
        </p:txBody>
      </p:sp>
      <p:sp>
        <p:nvSpPr>
          <p:cNvPr id="4" name="Content Placeholder 3">
            <a:extLst>
              <a:ext uri="{FF2B5EF4-FFF2-40B4-BE49-F238E27FC236}">
                <a16:creationId xmlns:a16="http://schemas.microsoft.com/office/drawing/2014/main" id="{DEC2F362-878B-4AB7-8EE1-5F8F9BA7C34C}"/>
              </a:ext>
            </a:extLst>
          </p:cNvPr>
          <p:cNvSpPr>
            <a:spLocks noGrp="1"/>
          </p:cNvSpPr>
          <p:nvPr>
            <p:ph idx="1"/>
          </p:nvPr>
        </p:nvSpPr>
        <p:spPr>
          <a:xfrm>
            <a:off x="838199" y="1825625"/>
            <a:ext cx="10170320" cy="3660775"/>
          </a:xfrm>
        </p:spPr>
        <p:txBody>
          <a:bodyPr/>
          <a:lstStyle/>
          <a:p>
            <a:r>
              <a:rPr lang="en-AU" dirty="0"/>
              <a:t>What do you already do well across your school/site in terms of trauma responsive practice?</a:t>
            </a:r>
          </a:p>
          <a:p>
            <a:r>
              <a:rPr lang="en-AU" dirty="0"/>
              <a:t>Is the focus of that practice on individual students, small groups, classroom groups, year levels or whole of school?</a:t>
            </a:r>
          </a:p>
          <a:p>
            <a:r>
              <a:rPr lang="en-AU" dirty="0"/>
              <a:t>In thinking about these practices, we know that:</a:t>
            </a:r>
          </a:p>
          <a:p>
            <a:pPr marL="0" indent="0">
              <a:buNone/>
            </a:pPr>
            <a:r>
              <a:rPr lang="en-AU" dirty="0"/>
              <a:t> 	- many are already being implemented </a:t>
            </a:r>
          </a:p>
          <a:p>
            <a:pPr marL="0" indent="0">
              <a:buNone/>
            </a:pPr>
            <a:r>
              <a:rPr lang="en-AU" dirty="0"/>
              <a:t>	- these practices are relationally based</a:t>
            </a:r>
          </a:p>
          <a:p>
            <a:pPr marL="0" indent="0">
              <a:buNone/>
            </a:pPr>
            <a:r>
              <a:rPr lang="en-AU" dirty="0"/>
              <a:t>	- these actions are not always reflected in policies and procedures</a:t>
            </a:r>
          </a:p>
          <a:p>
            <a:pPr marL="0" indent="0">
              <a:buNone/>
            </a:pPr>
            <a:r>
              <a:rPr lang="en-AU" dirty="0"/>
              <a:t>	- consistent application is key</a:t>
            </a:r>
          </a:p>
        </p:txBody>
      </p:sp>
    </p:spTree>
    <p:extLst>
      <p:ext uri="{BB962C8B-B14F-4D97-AF65-F5344CB8AC3E}">
        <p14:creationId xmlns:p14="http://schemas.microsoft.com/office/powerpoint/2010/main" val="285461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2D09F3-A332-4D60-9007-A909B92814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Regular" charset="0"/>
                <a:ea typeface="+mn-ea"/>
                <a:cs typeface="+mn-cs"/>
              </a:rPr>
              <a:t>childhood.org.au</a:t>
            </a:r>
            <a:endParaRPr kumimoji="0" lang="en-US" sz="1200" b="1" i="0" u="none" strike="noStrike" kern="1200" cap="none" spc="0" normalizeH="0" baseline="0" noProof="0" dirty="0">
              <a:ln>
                <a:noFill/>
              </a:ln>
              <a:solidFill>
                <a:srgbClr val="FFFFFF"/>
              </a:solidFill>
              <a:effectLst/>
              <a:uLnTx/>
              <a:uFillTx/>
              <a:latin typeface="Helvetica Regular" charset="0"/>
              <a:ea typeface="+mn-ea"/>
              <a:cs typeface="+mn-cs"/>
            </a:endParaRPr>
          </a:p>
        </p:txBody>
      </p:sp>
      <p:sp>
        <p:nvSpPr>
          <p:cNvPr id="3" name="Title 2">
            <a:extLst>
              <a:ext uri="{FF2B5EF4-FFF2-40B4-BE49-F238E27FC236}">
                <a16:creationId xmlns:a16="http://schemas.microsoft.com/office/drawing/2014/main" id="{88755166-36EF-4515-8CE4-07311E0E8CE9}"/>
              </a:ext>
            </a:extLst>
          </p:cNvPr>
          <p:cNvSpPr>
            <a:spLocks noGrp="1"/>
          </p:cNvSpPr>
          <p:nvPr>
            <p:ph type="title"/>
          </p:nvPr>
        </p:nvSpPr>
        <p:spPr>
          <a:xfrm>
            <a:off x="838200" y="365125"/>
            <a:ext cx="8941594" cy="1325563"/>
          </a:xfrm>
        </p:spPr>
        <p:txBody>
          <a:bodyPr/>
          <a:lstStyle/>
          <a:p>
            <a:r>
              <a:rPr lang="en-AU" dirty="0"/>
              <a:t>Opportunity for review and planning</a:t>
            </a:r>
          </a:p>
        </p:txBody>
      </p:sp>
      <p:sp>
        <p:nvSpPr>
          <p:cNvPr id="4" name="Content Placeholder 3">
            <a:extLst>
              <a:ext uri="{FF2B5EF4-FFF2-40B4-BE49-F238E27FC236}">
                <a16:creationId xmlns:a16="http://schemas.microsoft.com/office/drawing/2014/main" id="{4EDFF2D5-FC6F-4F25-BD1A-108B9EF69D4D}"/>
              </a:ext>
            </a:extLst>
          </p:cNvPr>
          <p:cNvSpPr>
            <a:spLocks noGrp="1"/>
          </p:cNvSpPr>
          <p:nvPr>
            <p:ph idx="1"/>
          </p:nvPr>
        </p:nvSpPr>
        <p:spPr>
          <a:xfrm>
            <a:off x="897384" y="1551897"/>
            <a:ext cx="8831478" cy="1145436"/>
          </a:xfrm>
        </p:spPr>
        <p:txBody>
          <a:bodyPr lIns="91440" tIns="45720" rIns="91440" bIns="45720" anchor="t"/>
          <a:lstStyle/>
          <a:p>
            <a:pPr marL="0" indent="0">
              <a:buNone/>
            </a:pPr>
            <a:r>
              <a:rPr lang="en-AU" dirty="0"/>
              <a:t>This session provides an opportunity to consider what is already being done and how it can be enhanced or improved</a:t>
            </a:r>
            <a:endParaRPr lang="en-US"/>
          </a:p>
        </p:txBody>
      </p:sp>
      <p:pic>
        <p:nvPicPr>
          <p:cNvPr id="6" name="Picture 5" descr="A close up of a blackboard&#10;&#10;Description automatically generated">
            <a:extLst>
              <a:ext uri="{FF2B5EF4-FFF2-40B4-BE49-F238E27FC236}">
                <a16:creationId xmlns:a16="http://schemas.microsoft.com/office/drawing/2014/main" id="{64D082CD-6B33-4CA2-B975-BF64BD9713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63230" y="2760101"/>
            <a:ext cx="4356091" cy="2967401"/>
          </a:xfrm>
          <a:prstGeom prst="rect">
            <a:avLst/>
          </a:prstGeom>
        </p:spPr>
      </p:pic>
    </p:spTree>
    <p:extLst>
      <p:ext uri="{BB962C8B-B14F-4D97-AF65-F5344CB8AC3E}">
        <p14:creationId xmlns:p14="http://schemas.microsoft.com/office/powerpoint/2010/main" val="271361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6D1F76-8ED5-40EE-89A5-752F50FF1C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Regular" charset="0"/>
                <a:ea typeface="+mn-ea"/>
                <a:cs typeface="+mn-cs"/>
              </a:rPr>
              <a:t>childhood.org.au</a:t>
            </a:r>
            <a:endParaRPr kumimoji="0" lang="en-US" sz="1200" b="1" i="0" u="none" strike="noStrike" kern="1200" cap="none" spc="0" normalizeH="0" baseline="0" noProof="0" dirty="0">
              <a:ln>
                <a:noFill/>
              </a:ln>
              <a:solidFill>
                <a:srgbClr val="FFFFFF"/>
              </a:solidFill>
              <a:effectLst/>
              <a:uLnTx/>
              <a:uFillTx/>
              <a:latin typeface="Helvetica Regular" charset="0"/>
              <a:ea typeface="+mn-ea"/>
              <a:cs typeface="+mn-cs"/>
            </a:endParaRPr>
          </a:p>
        </p:txBody>
      </p:sp>
      <p:sp>
        <p:nvSpPr>
          <p:cNvPr id="3" name="Title 2">
            <a:extLst>
              <a:ext uri="{FF2B5EF4-FFF2-40B4-BE49-F238E27FC236}">
                <a16:creationId xmlns:a16="http://schemas.microsoft.com/office/drawing/2014/main" id="{C461B74C-E033-4DE0-8F38-2672FC55A683}"/>
              </a:ext>
            </a:extLst>
          </p:cNvPr>
          <p:cNvSpPr>
            <a:spLocks noGrp="1"/>
          </p:cNvSpPr>
          <p:nvPr>
            <p:ph type="title"/>
          </p:nvPr>
        </p:nvSpPr>
        <p:spPr/>
        <p:txBody>
          <a:bodyPr/>
          <a:lstStyle/>
          <a:p>
            <a:r>
              <a:rPr lang="en-AU" dirty="0"/>
              <a:t>Linking our understanding of neurobiology to leading change</a:t>
            </a:r>
          </a:p>
        </p:txBody>
      </p:sp>
      <p:sp>
        <p:nvSpPr>
          <p:cNvPr id="4" name="Content Placeholder 3">
            <a:extLst>
              <a:ext uri="{FF2B5EF4-FFF2-40B4-BE49-F238E27FC236}">
                <a16:creationId xmlns:a16="http://schemas.microsoft.com/office/drawing/2014/main" id="{03C7B547-3635-4FC8-AB0C-5AEEF3932FAA}"/>
              </a:ext>
            </a:extLst>
          </p:cNvPr>
          <p:cNvSpPr>
            <a:spLocks noGrp="1"/>
          </p:cNvSpPr>
          <p:nvPr>
            <p:ph idx="1"/>
          </p:nvPr>
        </p:nvSpPr>
        <p:spPr>
          <a:xfrm>
            <a:off x="838200" y="1825625"/>
            <a:ext cx="9841706" cy="3660775"/>
          </a:xfrm>
        </p:spPr>
        <p:txBody>
          <a:bodyPr/>
          <a:lstStyle/>
          <a:p>
            <a:r>
              <a:rPr lang="en-US" dirty="0"/>
              <a:t>We react physiologically to social situations (and social pain) the same way as we react to the physical environment (and physical pain)</a:t>
            </a:r>
          </a:p>
          <a:p>
            <a:r>
              <a:rPr lang="en-US" dirty="0"/>
              <a:t>Our workplace is viewed as a social environment where we constantly assess interactions and situations as threats or rewards</a:t>
            </a:r>
          </a:p>
          <a:p>
            <a:endParaRPr lang="en-AU" dirty="0"/>
          </a:p>
        </p:txBody>
      </p:sp>
    </p:spTree>
    <p:extLst>
      <p:ext uri="{BB962C8B-B14F-4D97-AF65-F5344CB8AC3E}">
        <p14:creationId xmlns:p14="http://schemas.microsoft.com/office/powerpoint/2010/main" val="139029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362FE6-626D-4E9E-8999-212141848A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Regular" charset="0"/>
                <a:ea typeface="+mn-ea"/>
                <a:cs typeface="+mn-cs"/>
              </a:rPr>
              <a:t>childhood.org.au</a:t>
            </a:r>
            <a:endParaRPr kumimoji="0" lang="en-US" sz="1200" b="1" i="0" u="none" strike="noStrike" kern="1200" cap="none" spc="0" normalizeH="0" baseline="0" noProof="0" dirty="0">
              <a:ln>
                <a:noFill/>
              </a:ln>
              <a:solidFill>
                <a:srgbClr val="FFFFFF"/>
              </a:solidFill>
              <a:effectLst/>
              <a:uLnTx/>
              <a:uFillTx/>
              <a:latin typeface="Helvetica Regular" charset="0"/>
              <a:ea typeface="+mn-ea"/>
              <a:cs typeface="+mn-cs"/>
            </a:endParaRPr>
          </a:p>
        </p:txBody>
      </p:sp>
      <p:sp>
        <p:nvSpPr>
          <p:cNvPr id="3" name="Title 2">
            <a:extLst>
              <a:ext uri="{FF2B5EF4-FFF2-40B4-BE49-F238E27FC236}">
                <a16:creationId xmlns:a16="http://schemas.microsoft.com/office/drawing/2014/main" id="{C09CD0B4-58AF-4710-ACAD-F685FA3534BB}"/>
              </a:ext>
            </a:extLst>
          </p:cNvPr>
          <p:cNvSpPr>
            <a:spLocks noGrp="1"/>
          </p:cNvSpPr>
          <p:nvPr>
            <p:ph type="title"/>
          </p:nvPr>
        </p:nvSpPr>
        <p:spPr/>
        <p:txBody>
          <a:bodyPr/>
          <a:lstStyle/>
          <a:p>
            <a:r>
              <a:rPr lang="en-AU" dirty="0"/>
              <a:t>The experience of change</a:t>
            </a:r>
          </a:p>
        </p:txBody>
      </p:sp>
      <p:sp>
        <p:nvSpPr>
          <p:cNvPr id="4" name="Content Placeholder 3">
            <a:extLst>
              <a:ext uri="{FF2B5EF4-FFF2-40B4-BE49-F238E27FC236}">
                <a16:creationId xmlns:a16="http://schemas.microsoft.com/office/drawing/2014/main" id="{1219470C-4935-48B6-AD81-EC4ADF922489}"/>
              </a:ext>
            </a:extLst>
          </p:cNvPr>
          <p:cNvSpPr>
            <a:spLocks noGrp="1"/>
          </p:cNvSpPr>
          <p:nvPr>
            <p:ph idx="1"/>
          </p:nvPr>
        </p:nvSpPr>
        <p:spPr>
          <a:xfrm>
            <a:off x="838200" y="1825625"/>
            <a:ext cx="8420100" cy="3660775"/>
          </a:xfrm>
        </p:spPr>
        <p:txBody>
          <a:bodyPr/>
          <a:lstStyle/>
          <a:p>
            <a:r>
              <a:rPr lang="en-US" dirty="0"/>
              <a:t>The brain craves consistency and predictability</a:t>
            </a:r>
          </a:p>
          <a:p>
            <a:r>
              <a:rPr lang="en-US" dirty="0"/>
              <a:t>Change or proposed change takes more energy to deal with </a:t>
            </a:r>
          </a:p>
          <a:p>
            <a:r>
              <a:rPr lang="en-US" dirty="0"/>
              <a:t>It moves the brain into a survival mode, creating an ‘alert’</a:t>
            </a:r>
          </a:p>
          <a:p>
            <a:r>
              <a:rPr lang="en-US" dirty="0"/>
              <a:t>We all have a different definition or experience of what change is</a:t>
            </a:r>
          </a:p>
          <a:p>
            <a:r>
              <a:rPr lang="en-US" dirty="0"/>
              <a:t>For example, managing the challenges of any given day in a school may not be seen as a change but a restructure of year level coordinators might be</a:t>
            </a:r>
          </a:p>
          <a:p>
            <a:endParaRPr lang="en-AU" dirty="0"/>
          </a:p>
        </p:txBody>
      </p:sp>
    </p:spTree>
    <p:extLst>
      <p:ext uri="{BB962C8B-B14F-4D97-AF65-F5344CB8AC3E}">
        <p14:creationId xmlns:p14="http://schemas.microsoft.com/office/powerpoint/2010/main" val="91333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7C1877-A814-4F76-A01D-F91E4A4927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Regular" charset="0"/>
                <a:ea typeface="+mn-ea"/>
                <a:cs typeface="+mn-cs"/>
              </a:rPr>
              <a:t>childhood.org.au</a:t>
            </a:r>
            <a:endParaRPr kumimoji="0" lang="en-US" sz="1200" b="1" i="0" u="none" strike="noStrike" kern="1200" cap="none" spc="0" normalizeH="0" baseline="0" noProof="0" dirty="0">
              <a:ln>
                <a:noFill/>
              </a:ln>
              <a:solidFill>
                <a:srgbClr val="FFFFFF"/>
              </a:solidFill>
              <a:effectLst/>
              <a:uLnTx/>
              <a:uFillTx/>
              <a:latin typeface="Helvetica Regular" charset="0"/>
              <a:ea typeface="+mn-ea"/>
              <a:cs typeface="+mn-cs"/>
            </a:endParaRPr>
          </a:p>
        </p:txBody>
      </p:sp>
      <p:sp>
        <p:nvSpPr>
          <p:cNvPr id="3" name="Title 2">
            <a:extLst>
              <a:ext uri="{FF2B5EF4-FFF2-40B4-BE49-F238E27FC236}">
                <a16:creationId xmlns:a16="http://schemas.microsoft.com/office/drawing/2014/main" id="{1DF09F28-11BA-491A-87AF-7A5EAAF5BFB2}"/>
              </a:ext>
            </a:extLst>
          </p:cNvPr>
          <p:cNvSpPr>
            <a:spLocks noGrp="1"/>
          </p:cNvSpPr>
          <p:nvPr>
            <p:ph type="title"/>
          </p:nvPr>
        </p:nvSpPr>
        <p:spPr/>
        <p:txBody>
          <a:bodyPr/>
          <a:lstStyle/>
          <a:p>
            <a:r>
              <a:rPr lang="en-AU" dirty="0"/>
              <a:t>Building predictability and safety</a:t>
            </a:r>
          </a:p>
        </p:txBody>
      </p:sp>
      <p:sp>
        <p:nvSpPr>
          <p:cNvPr id="4" name="Content Placeholder 3">
            <a:extLst>
              <a:ext uri="{FF2B5EF4-FFF2-40B4-BE49-F238E27FC236}">
                <a16:creationId xmlns:a16="http://schemas.microsoft.com/office/drawing/2014/main" id="{9318A252-E283-4634-82C0-F3CC6FD799E2}"/>
              </a:ext>
            </a:extLst>
          </p:cNvPr>
          <p:cNvSpPr>
            <a:spLocks noGrp="1"/>
          </p:cNvSpPr>
          <p:nvPr>
            <p:ph idx="1"/>
          </p:nvPr>
        </p:nvSpPr>
        <p:spPr>
          <a:xfrm>
            <a:off x="838200" y="1710607"/>
            <a:ext cx="6952986" cy="3775793"/>
          </a:xfrm>
        </p:spPr>
        <p:txBody>
          <a:bodyPr/>
          <a:lstStyle/>
          <a:p>
            <a:pPr lvl="0"/>
            <a:r>
              <a:rPr lang="en-AU" dirty="0"/>
              <a:t>Managing transitions</a:t>
            </a:r>
          </a:p>
          <a:p>
            <a:pPr lvl="0"/>
            <a:r>
              <a:rPr lang="en-AU" dirty="0"/>
              <a:t>Daily routines</a:t>
            </a:r>
          </a:p>
          <a:p>
            <a:pPr lvl="0"/>
            <a:r>
              <a:rPr lang="en-AU" dirty="0"/>
              <a:t>Calming activities for managing change</a:t>
            </a:r>
          </a:p>
          <a:p>
            <a:pPr lvl="0"/>
            <a:r>
              <a:rPr lang="en-AU" dirty="0"/>
              <a:t>Finding and accessing a safe place, safe activity, safe person</a:t>
            </a:r>
          </a:p>
          <a:p>
            <a:pPr lvl="0"/>
            <a:r>
              <a:rPr lang="en-AU" dirty="0"/>
              <a:t>Responding from a relational perspective</a:t>
            </a:r>
          </a:p>
          <a:p>
            <a:r>
              <a:rPr lang="en-AU" dirty="0"/>
              <a:t>Ensuring a collective response that focuses on self-care, prevention, support and management</a:t>
            </a:r>
          </a:p>
        </p:txBody>
      </p:sp>
    </p:spTree>
    <p:extLst>
      <p:ext uri="{BB962C8B-B14F-4D97-AF65-F5344CB8AC3E}">
        <p14:creationId xmlns:p14="http://schemas.microsoft.com/office/powerpoint/2010/main" val="325644910"/>
      </p:ext>
    </p:extLst>
  </p:cSld>
  <p:clrMapOvr>
    <a:masterClrMapping/>
  </p:clrMapOvr>
</p:sld>
</file>

<file path=ppt/theme/theme1.xml><?xml version="1.0" encoding="utf-8"?>
<a:theme xmlns:a="http://schemas.openxmlformats.org/drawingml/2006/main" name="1_Office Theme">
  <a:themeElements>
    <a:clrScheme name="ACF Color Scheme">
      <a:dk1>
        <a:srgbClr val="000000"/>
      </a:dk1>
      <a:lt1>
        <a:srgbClr val="FFFFFF"/>
      </a:lt1>
      <a:dk2>
        <a:srgbClr val="626669"/>
      </a:dk2>
      <a:lt2>
        <a:srgbClr val="FFD000"/>
      </a:lt2>
      <a:accent1>
        <a:srgbClr val="FFD000"/>
      </a:accent1>
      <a:accent2>
        <a:srgbClr val="FFB81C"/>
      </a:accent2>
      <a:accent3>
        <a:srgbClr val="ED8B00"/>
      </a:accent3>
      <a:accent4>
        <a:srgbClr val="FF671F"/>
      </a:accent4>
      <a:accent5>
        <a:srgbClr val="BA0C2F"/>
      </a:accent5>
      <a:accent6>
        <a:srgbClr val="636669"/>
      </a:accent6>
      <a:hlink>
        <a:srgbClr val="FF661F"/>
      </a:hlink>
      <a:folHlink>
        <a:srgbClr val="B90C2F"/>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05C98DCB372640B22A97EE71CD4AE4" ma:contentTypeVersion="11" ma:contentTypeDescription="Create a new document." ma:contentTypeScope="" ma:versionID="f1949e728d12087ec37ea276a4b08706">
  <xsd:schema xmlns:xsd="http://www.w3.org/2001/XMLSchema" xmlns:xs="http://www.w3.org/2001/XMLSchema" xmlns:p="http://schemas.microsoft.com/office/2006/metadata/properties" xmlns:ns2="fc1daf2a-eda1-43a6-951a-875fa6b812ca" xmlns:ns3="2f047896-8028-4a0f-ad28-9ad7f953f067" targetNamespace="http://schemas.microsoft.com/office/2006/metadata/properties" ma:root="true" ma:fieldsID="bcef7a99e76d4c3dea127815f19767eb" ns2:_="" ns3:_="">
    <xsd:import namespace="fc1daf2a-eda1-43a6-951a-875fa6b812ca"/>
    <xsd:import namespace="2f047896-8028-4a0f-ad28-9ad7f953f0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daf2a-eda1-43a6-951a-875fa6b812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047896-8028-4a0f-ad28-9ad7f953f0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B71617-FC92-4DE6-A11B-826B63496EE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95A1F6C-77B4-439E-9A7B-9C6414610F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daf2a-eda1-43a6-951a-875fa6b812ca"/>
    <ds:schemaRef ds:uri="2f047896-8028-4a0f-ad28-9ad7f953f0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398005-F6E3-4E2B-8279-1E87D4F803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1765</TotalTime>
  <Words>4939</Words>
  <Application>Microsoft Office PowerPoint</Application>
  <PresentationFormat>Widescreen</PresentationFormat>
  <Paragraphs>253</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Calibri Light</vt:lpstr>
      <vt:lpstr>Helvetica</vt:lpstr>
      <vt:lpstr>Helvetica Neue</vt:lpstr>
      <vt:lpstr>Helvetica Regular</vt:lpstr>
      <vt:lpstr>HelveticaNeueLT Pro 55 Roman</vt:lpstr>
      <vt:lpstr>Rockwell</vt:lpstr>
      <vt:lpstr>1_Office Theme</vt:lpstr>
      <vt:lpstr>2_Office Theme</vt:lpstr>
      <vt:lpstr>PowerPoint Presentation</vt:lpstr>
      <vt:lpstr>PowerPoint Presentation</vt:lpstr>
      <vt:lpstr>Success criteria</vt:lpstr>
      <vt:lpstr>Key messages</vt:lpstr>
      <vt:lpstr>Implementing trauma responsive practice</vt:lpstr>
      <vt:lpstr>Opportunity for review and planning</vt:lpstr>
      <vt:lpstr>Linking our understanding of neurobiology to leading change</vt:lpstr>
      <vt:lpstr>The experience of change</vt:lpstr>
      <vt:lpstr>Building predictability and safety</vt:lpstr>
      <vt:lpstr>SMART audit tool</vt:lpstr>
      <vt:lpstr>Reflective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Dickson</dc:creator>
  <cp:lastModifiedBy>Katherine Ellis</cp:lastModifiedBy>
  <cp:revision>82</cp:revision>
  <dcterms:created xsi:type="dcterms:W3CDTF">2020-11-25T15:09:42Z</dcterms:created>
  <dcterms:modified xsi:type="dcterms:W3CDTF">2021-05-03T05:56:56Z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0x0101004D05C98DCB372640B22A97EE71CD4AE4</vt:lpwstr>
  </property>
</Properties>
</file>